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50D0F-8FCA-4BBB-9579-D6EBE5FFBEEB}" type="datetimeFigureOut">
              <a:rPr lang="pl-PL" smtClean="0"/>
              <a:t>2017-11-16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B4394-43AB-41DB-8E38-5C91C87C32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583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64FC4-D2B0-460B-B552-04A3300488F5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D927-E132-4D14-AB98-6112719D22BF}" type="datetimeFigureOut">
              <a:rPr lang="pl-PL" smtClean="0"/>
              <a:t>2017-11-16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618D1-3CCE-44A4-BD81-68B75C9470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8022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D927-E132-4D14-AB98-6112719D22BF}" type="datetimeFigureOut">
              <a:rPr lang="pl-PL" smtClean="0"/>
              <a:t>2017-11-16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618D1-3CCE-44A4-BD81-68B75C9470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787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D927-E132-4D14-AB98-6112719D22BF}" type="datetimeFigureOut">
              <a:rPr lang="pl-PL" smtClean="0"/>
              <a:t>2017-11-16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618D1-3CCE-44A4-BD81-68B75C9470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1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D927-E132-4D14-AB98-6112719D22BF}" type="datetimeFigureOut">
              <a:rPr lang="pl-PL" smtClean="0"/>
              <a:t>2017-11-16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618D1-3CCE-44A4-BD81-68B75C9470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845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D927-E132-4D14-AB98-6112719D22BF}" type="datetimeFigureOut">
              <a:rPr lang="pl-PL" smtClean="0"/>
              <a:t>2017-11-16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618D1-3CCE-44A4-BD81-68B75C9470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622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D927-E132-4D14-AB98-6112719D22BF}" type="datetimeFigureOut">
              <a:rPr lang="pl-PL" smtClean="0"/>
              <a:t>2017-11-16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618D1-3CCE-44A4-BD81-68B75C9470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314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D927-E132-4D14-AB98-6112719D22BF}" type="datetimeFigureOut">
              <a:rPr lang="pl-PL" smtClean="0"/>
              <a:t>2017-11-16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618D1-3CCE-44A4-BD81-68B75C9470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92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D927-E132-4D14-AB98-6112719D22BF}" type="datetimeFigureOut">
              <a:rPr lang="pl-PL" smtClean="0"/>
              <a:t>2017-11-16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618D1-3CCE-44A4-BD81-68B75C9470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229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D927-E132-4D14-AB98-6112719D22BF}" type="datetimeFigureOut">
              <a:rPr lang="pl-PL" smtClean="0"/>
              <a:t>2017-11-16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618D1-3CCE-44A4-BD81-68B75C9470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551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D927-E132-4D14-AB98-6112719D22BF}" type="datetimeFigureOut">
              <a:rPr lang="pl-PL" smtClean="0"/>
              <a:t>2017-11-16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618D1-3CCE-44A4-BD81-68B75C9470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363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D927-E132-4D14-AB98-6112719D22BF}" type="datetimeFigureOut">
              <a:rPr lang="pl-PL" smtClean="0"/>
              <a:t>2017-11-16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618D1-3CCE-44A4-BD81-68B75C9470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151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4D927-E132-4D14-AB98-6112719D22BF}" type="datetimeFigureOut">
              <a:rPr lang="pl-PL" smtClean="0"/>
              <a:t>2017-11-16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618D1-3CCE-44A4-BD81-68B75C9470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915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pl-PL" dirty="0" smtClean="0"/>
              <a:t>OPERACJA OGÓLNOPOLSKA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1556792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pl-PL" b="1" dirty="0" smtClean="0"/>
              <a:t>WYJAZD STUDYJNY</a:t>
            </a:r>
            <a:endParaRPr lang="pl-PL" dirty="0" smtClean="0"/>
          </a:p>
          <a:p>
            <a:r>
              <a:rPr lang="pl-PL" b="1" dirty="0" smtClean="0"/>
              <a:t>– OD BACÓWKI DO FABRYKI, DOBRE PRAKTYKI</a:t>
            </a:r>
            <a:endParaRPr lang="pl-PL" dirty="0" smtClean="0"/>
          </a:p>
          <a:p>
            <a:r>
              <a:rPr lang="pl-PL" dirty="0" smtClean="0"/>
              <a:t> </a:t>
            </a:r>
          </a:p>
          <a:p>
            <a:r>
              <a:rPr lang="pl-PL" dirty="0" smtClean="0"/>
              <a:t>Województwo podkarpackie, 29.08 </a:t>
            </a:r>
            <a:r>
              <a:rPr lang="pl-PL" b="1" dirty="0" smtClean="0"/>
              <a:t>–</a:t>
            </a:r>
            <a:r>
              <a:rPr lang="pl-PL" dirty="0" smtClean="0"/>
              <a:t> 02.09.2017 r. </a:t>
            </a:r>
          </a:p>
          <a:p>
            <a:r>
              <a:rPr lang="pl-PL" dirty="0" smtClean="0"/>
              <a:t> </a:t>
            </a:r>
          </a:p>
          <a:p>
            <a:endParaRPr lang="pl-PL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17333" y="4900517"/>
            <a:ext cx="88924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„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Europejski Fundusz Rolny na rzecz Rozwoju Obszar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 Wiejskich: Europa inwestująca w obszary wiejskie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”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„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Instytucja Zarządzająca Programem Rozwoju Obszar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 Wiejskich 2014-2020 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Minister Rolnictwa i Rozwoju Wsi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”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„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Operacja wsp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łfinansowana ze środk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 Unii Europejskiej w ramach Krajowej Sieci Obszar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 Wiejskich Programu Rozwoju Obszar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 Wiejskich na lata 2014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2020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”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„Projekt opracowany przez Kujawsko-Pomorski Ośrodek Doradztwa Rolniczego w Minikowie”</a:t>
            </a:r>
            <a:endParaRPr kumimoji="0" lang="pl-PL" sz="12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207089" y="3861048"/>
            <a:ext cx="8712967" cy="864095"/>
            <a:chOff x="514" y="7439"/>
            <a:chExt cx="23149" cy="2103"/>
          </a:xfrm>
        </p:grpSpPr>
        <p:sp>
          <p:nvSpPr>
            <p:cNvPr id="14" name="AutoShape 3"/>
            <p:cNvSpPr>
              <a:spLocks noChangeAspect="1" noChangeArrowheads="1"/>
            </p:cNvSpPr>
            <p:nvPr/>
          </p:nvSpPr>
          <p:spPr bwMode="auto">
            <a:xfrm>
              <a:off x="514" y="7439"/>
              <a:ext cx="23149" cy="210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3" y="7439"/>
              <a:ext cx="3112" cy="2103"/>
            </a:xfrm>
            <a:prstGeom prst="rect">
              <a:avLst/>
            </a:prstGeom>
            <a:noFill/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9" y="7593"/>
              <a:ext cx="1970" cy="1949"/>
            </a:xfrm>
            <a:prstGeom prst="rect">
              <a:avLst/>
            </a:prstGeom>
            <a:noFill/>
          </p:spPr>
        </p:pic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57" y="7459"/>
              <a:ext cx="5385" cy="1949"/>
            </a:xfrm>
            <a:prstGeom prst="rect">
              <a:avLst/>
            </a:prstGeom>
            <a:noFill/>
          </p:spPr>
        </p:pic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842" y="7439"/>
              <a:ext cx="3794" cy="1969"/>
            </a:xfrm>
            <a:prstGeom prst="rect">
              <a:avLst/>
            </a:prstGeom>
            <a:noFill/>
          </p:spPr>
        </p:pic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761" y="7439"/>
              <a:ext cx="3258" cy="2103"/>
            </a:xfrm>
            <a:prstGeom prst="rect">
              <a:avLst/>
            </a:prstGeom>
            <a:noFill/>
          </p:spPr>
        </p:pic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79" y="7515"/>
              <a:ext cx="4502" cy="195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2940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/>
          <a:lstStyle/>
          <a:p>
            <a:pPr algn="l"/>
            <a:r>
              <a:rPr lang="pl-PL" dirty="0" smtClean="0"/>
              <a:t>Owce są odrobaczane 2 razy do roku. Pierwszy raz przed okresem pastwiskowym, drugi raz przed stanówką, która przypada na wrzesień.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609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pPr algn="l"/>
            <a:r>
              <a:rPr lang="pl-PL" dirty="0" smtClean="0"/>
              <a:t>Dwa tygodnie przed planowanym kryciem wywoływany jest u maciorek tzw. „szok białkowy”  czyli podanie zwiększonej ilości pasz treściwych wysokobiałkowych, co wpływa na wywołanie rui u ok. 50 – 60% maciorek w tym samym czasie.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15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 fontScale="90000"/>
          </a:bodyPr>
          <a:lstStyle/>
          <a:p>
            <a:pPr algn="l"/>
            <a:r>
              <a:rPr lang="pl-PL" sz="4000" dirty="0" smtClean="0"/>
              <a:t>Żywienie maciorek kotnych jest zróżnicowane ze względu na wiek, masę ciała i okres ciąży. </a:t>
            </a:r>
            <a:br>
              <a:rPr lang="pl-PL" sz="4000" dirty="0" smtClean="0"/>
            </a:br>
            <a:r>
              <a:rPr lang="pl-PL" sz="4000" dirty="0" smtClean="0"/>
              <a:t>W pierwszych miesiącach ciąży żywione są jak matki jałowe, dopiero pod koniec 4 miesiąca zwiększamy ilość paszy treściwej o ok. 30 dag na sztukę. W miarę wzrostu płodów pasze objętościowe wzbogacane są dodatkiem pasz treściwych</a:t>
            </a:r>
            <a:r>
              <a:rPr lang="pl-PL" dirty="0" smtClean="0"/>
              <a:t>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301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zdizchorzelow.pl/upload/files/large/ee90a6349263489cf865eeec48e82356.jpg"/>
          <p:cNvPicPr>
            <a:picLocks noChangeAspect="1" noChangeArrowheads="1"/>
          </p:cNvPicPr>
          <p:nvPr/>
        </p:nvPicPr>
        <p:blipFill>
          <a:blip r:embed="rId2" cstate="print">
            <a:lum contrast="-6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/>
          <a:lstStyle/>
          <a:p>
            <a:pPr algn="l"/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Wykoty przypadają na luty/marzec, większość z nich to wykoty pojedyncze, jednak zdarzają się bliźnięta a nawet trojaczki. Średnia waga jagniąt wynosi ok. 2kg. 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17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r>
              <a:rPr lang="pl-PL" dirty="0" smtClean="0"/>
              <a:t>Płodność stada ok. 99%</a:t>
            </a:r>
            <a:br>
              <a:rPr lang="pl-PL" dirty="0" smtClean="0"/>
            </a:br>
            <a:r>
              <a:rPr lang="pl-PL" dirty="0" smtClean="0"/>
              <a:t>Plenność </a:t>
            </a:r>
            <a:r>
              <a:rPr lang="pl-PL" dirty="0" smtClean="0"/>
              <a:t>140%</a:t>
            </a:r>
            <a:br>
              <a:rPr lang="pl-PL" dirty="0" smtClean="0"/>
            </a:br>
            <a:r>
              <a:rPr lang="pl-PL" dirty="0" smtClean="0"/>
              <a:t>Odchów 90%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734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143000"/>
          </a:xfrm>
        </p:spPr>
        <p:txBody>
          <a:bodyPr/>
          <a:lstStyle/>
          <a:p>
            <a:r>
              <a:rPr lang="pl-PL" b="1" dirty="0" smtClean="0"/>
              <a:t>Dziękuję </a:t>
            </a:r>
            <a:r>
              <a:rPr lang="pl-PL" b="1" dirty="0" smtClean="0"/>
              <a:t>za uwagę</a:t>
            </a:r>
            <a:endParaRPr lang="pl-PL" b="1" dirty="0"/>
          </a:p>
        </p:txBody>
      </p:sp>
      <p:pic>
        <p:nvPicPr>
          <p:cNvPr id="13" name="Picture 2" descr="Znalezione obrazy dla zapytania instytut zootechni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8640"/>
            <a:ext cx="2304256" cy="2304256"/>
          </a:xfrm>
          <a:prstGeom prst="rect">
            <a:avLst/>
          </a:prstGeom>
          <a:noFill/>
        </p:spPr>
      </p:pic>
      <p:pic>
        <p:nvPicPr>
          <p:cNvPr id="14" name="Picture 2" descr="http://www.zdizchorzelow.pl/upload/files/large/ee90a6349263489cf865eeec48e82356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3131840" y="188640"/>
            <a:ext cx="3131840" cy="2348880"/>
          </a:xfrm>
          <a:prstGeom prst="rect">
            <a:avLst/>
          </a:prstGeom>
          <a:noFill/>
        </p:spPr>
      </p:pic>
      <p:pic>
        <p:nvPicPr>
          <p:cNvPr id="15" name="Picture 2" descr="http://www.zdizchorzelow.pl/upload/files/large/31e20b1ae7d7ac3455cbdd69d97ae2d0.jp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971600" y="3429000"/>
            <a:ext cx="3525523" cy="2348880"/>
          </a:xfrm>
          <a:prstGeom prst="rect">
            <a:avLst/>
          </a:prstGeom>
          <a:noFill/>
        </p:spPr>
      </p:pic>
      <p:pic>
        <p:nvPicPr>
          <p:cNvPr id="16" name="Picture 2" descr="http://www.zdizchorzelow.pl/upload/files/large/5a1f2e5100cbb4b5d5a043ab3005353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573016"/>
            <a:ext cx="2736304" cy="2052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2" descr="http://www.zdizchorzelow.pl/upload/files/large/d6bbf38a1017cd608616abe147445f0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548680"/>
            <a:ext cx="2496277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6528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776864" cy="2736304"/>
          </a:xfrm>
        </p:spPr>
        <p:txBody>
          <a:bodyPr>
            <a:normAutofit/>
          </a:bodyPr>
          <a:lstStyle/>
          <a:p>
            <a:pPr algn="l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Hodowla owcy rasy świniarka</a:t>
            </a:r>
            <a:endParaRPr lang="pl-PL" b="1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4716016" y="3789040"/>
            <a:ext cx="4280520" cy="982960"/>
          </a:xfrm>
        </p:spPr>
        <p:txBody>
          <a:bodyPr>
            <a:normAutofit/>
          </a:bodyPr>
          <a:lstStyle/>
          <a:p>
            <a:pPr algn="r"/>
            <a:r>
              <a:rPr lang="pl-PL" b="1" dirty="0" smtClean="0">
                <a:solidFill>
                  <a:schemeClr val="tx1"/>
                </a:solidFill>
              </a:rPr>
              <a:t>Daniel </a:t>
            </a:r>
            <a:r>
              <a:rPr lang="pl-PL" b="1" dirty="0" smtClean="0">
                <a:solidFill>
                  <a:schemeClr val="tx1"/>
                </a:solidFill>
              </a:rPr>
              <a:t>Panek</a:t>
            </a:r>
          </a:p>
          <a:p>
            <a:pPr algn="r"/>
            <a:endParaRPr lang="pl-PL" dirty="0"/>
          </a:p>
        </p:txBody>
      </p:sp>
      <p:sp>
        <p:nvSpPr>
          <p:cNvPr id="28" name="Prostokąt 27"/>
          <p:cNvSpPr/>
          <p:nvPr/>
        </p:nvSpPr>
        <p:spPr>
          <a:xfrm>
            <a:off x="539552" y="5733256"/>
            <a:ext cx="804664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l-PL" sz="1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„</a:t>
            </a:r>
            <a:r>
              <a:rPr lang="pl-PL" sz="1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Europejski Fundusz Rolny na rzecz Rozwoju Obszar</a:t>
            </a:r>
            <a:r>
              <a:rPr lang="pl-PL" sz="1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ó</a:t>
            </a:r>
            <a:r>
              <a:rPr lang="pl-PL" sz="1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 Wiejskich: Europa inwestująca w obszary wiejskie</a:t>
            </a:r>
            <a:r>
              <a:rPr lang="pl-PL" sz="1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”</a:t>
            </a:r>
            <a:r>
              <a:rPr lang="pl-PL" sz="1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pl-PL" sz="1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l-PL" sz="1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„</a:t>
            </a:r>
            <a:r>
              <a:rPr lang="pl-PL" sz="1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Instytucja Zarządzająca Programem Rozwoju Obszar</a:t>
            </a:r>
            <a:r>
              <a:rPr lang="pl-PL" sz="1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ó</a:t>
            </a:r>
            <a:r>
              <a:rPr lang="pl-PL" sz="1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 Wiejskich 2014-2020 </a:t>
            </a:r>
            <a:r>
              <a:rPr lang="pl-PL" sz="1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pl-PL" sz="1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Minister Rolnictwa i Rozwoju Wsi</a:t>
            </a:r>
            <a:r>
              <a:rPr lang="pl-PL" sz="1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”</a:t>
            </a:r>
            <a:r>
              <a:rPr lang="pl-PL" sz="1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pl-PL" sz="1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l-PL" sz="1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 „</a:t>
            </a:r>
            <a:r>
              <a:rPr lang="pl-PL" sz="1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Operacja wsp</a:t>
            </a:r>
            <a:r>
              <a:rPr lang="pl-PL" sz="1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ó</a:t>
            </a:r>
            <a:r>
              <a:rPr lang="pl-PL" sz="1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łfinansowana ze środk</a:t>
            </a:r>
            <a:r>
              <a:rPr lang="pl-PL" sz="1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ó</a:t>
            </a:r>
            <a:r>
              <a:rPr lang="pl-PL" sz="1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 Unii Europejskiej w ramach Krajowej Sieci Obszar</a:t>
            </a:r>
            <a:r>
              <a:rPr lang="pl-PL" sz="1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ó</a:t>
            </a:r>
            <a:r>
              <a:rPr lang="pl-PL" sz="1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 Wiejskich Programu Rozwoju Obszar</a:t>
            </a:r>
            <a:r>
              <a:rPr lang="pl-PL" sz="1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ó</a:t>
            </a:r>
            <a:r>
              <a:rPr lang="pl-PL" sz="1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 Wiejskich na lata 2014</a:t>
            </a:r>
            <a:r>
              <a:rPr lang="pl-PL" sz="1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pl-PL" sz="1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2020</a:t>
            </a:r>
            <a:r>
              <a:rPr lang="pl-PL" sz="12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’’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„Projekt opracowany przez Kujawsko-Pomorski Ośrodek Doradztwa Rolniczego w Minikowie”</a:t>
            </a:r>
            <a:endParaRPr kumimoji="0" lang="pl-PL" sz="105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Znalezione obrazy dla zapytania instytut zootechni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88640"/>
            <a:ext cx="230425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206388" y="4695749"/>
            <a:ext cx="8712967" cy="864095"/>
            <a:chOff x="514" y="7439"/>
            <a:chExt cx="23149" cy="2103"/>
          </a:xfrm>
        </p:grpSpPr>
        <p:sp>
          <p:nvSpPr>
            <p:cNvPr id="16" name="AutoShape 3"/>
            <p:cNvSpPr>
              <a:spLocks noChangeAspect="1" noChangeArrowheads="1"/>
            </p:cNvSpPr>
            <p:nvPr/>
          </p:nvSpPr>
          <p:spPr bwMode="auto">
            <a:xfrm>
              <a:off x="514" y="7439"/>
              <a:ext cx="23149" cy="210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3" y="7439"/>
              <a:ext cx="3112" cy="2103"/>
            </a:xfrm>
            <a:prstGeom prst="rect">
              <a:avLst/>
            </a:prstGeom>
            <a:noFill/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09" y="7593"/>
              <a:ext cx="1970" cy="1949"/>
            </a:xfrm>
            <a:prstGeom prst="rect">
              <a:avLst/>
            </a:prstGeom>
            <a:noFill/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457" y="7459"/>
              <a:ext cx="5385" cy="1949"/>
            </a:xfrm>
            <a:prstGeom prst="rect">
              <a:avLst/>
            </a:prstGeom>
            <a:noFill/>
          </p:spPr>
        </p:pic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842" y="7439"/>
              <a:ext cx="3794" cy="1969"/>
            </a:xfrm>
            <a:prstGeom prst="rect">
              <a:avLst/>
            </a:prstGeom>
            <a:noFill/>
          </p:spPr>
        </p:pic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761" y="7439"/>
              <a:ext cx="3258" cy="2103"/>
            </a:xfrm>
            <a:prstGeom prst="rect">
              <a:avLst/>
            </a:prstGeom>
            <a:noFill/>
          </p:spPr>
        </p:pic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879" y="7515"/>
              <a:ext cx="4502" cy="195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7457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373616" cy="5674642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dirty="0" smtClean="0"/>
              <a:t>Owce te tworzą bardzo zróżnicowaną populację. Dotyczy to zarówno pokroju jak i okrywy. Są to zwierzęta małe, drobne o prymitywnym wyglądzie. </a:t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w wieku 70 dni:</a:t>
            </a:r>
            <a:br>
              <a:rPr lang="pl-PL" sz="3600" dirty="0" smtClean="0"/>
            </a:br>
            <a:r>
              <a:rPr lang="pl-PL" sz="3600" dirty="0" smtClean="0"/>
              <a:t>- tryczki ważą 9–12 kg, - maciorki 8–10 kg; </a:t>
            </a:r>
            <a:br>
              <a:rPr lang="pl-PL" sz="3600" dirty="0" smtClean="0"/>
            </a:br>
            <a:r>
              <a:rPr lang="pl-PL" sz="3600" dirty="0" smtClean="0"/>
              <a:t>w wieku 12 miesięcy: </a:t>
            </a:r>
            <a:br>
              <a:rPr lang="pl-PL" sz="3600" dirty="0" smtClean="0"/>
            </a:br>
            <a:r>
              <a:rPr lang="pl-PL" sz="3600" dirty="0" smtClean="0"/>
              <a:t>- tryczki 25–30 kg, - maciorki 22–25 kg; zwierzęta dorosłe: tryki 40–50 kg, maciorki 25–35 </a:t>
            </a:r>
            <a:r>
              <a:rPr lang="pl-PL" sz="3600" dirty="0" err="1" smtClean="0"/>
              <a:t>kg</a:t>
            </a:r>
            <a:r>
              <a:rPr lang="pl-PL" sz="3600" dirty="0" smtClean="0"/>
              <a:t>. </a:t>
            </a:r>
            <a:br>
              <a:rPr lang="pl-PL" sz="3600" dirty="0" smtClean="0"/>
            </a:br>
            <a:r>
              <a:rPr lang="pl-PL" sz="3600" dirty="0" smtClean="0"/>
              <a:t>Okrywa przeważnie jest biała, jednolita.  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389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pPr algn="l"/>
            <a:r>
              <a:rPr lang="pl-PL" sz="3600" dirty="0" smtClean="0"/>
              <a:t>W naturalnym chowie najdłużej utrzymała się we wschodniej części Polski. </a:t>
            </a:r>
            <a:br>
              <a:rPr lang="pl-PL" sz="3600" dirty="0" smtClean="0"/>
            </a:br>
            <a:r>
              <a:rPr lang="pl-PL" sz="3600" dirty="0" smtClean="0"/>
              <a:t>W 1987 roku została uznana za całkowicie zaginioną rasę. </a:t>
            </a:r>
            <a:br>
              <a:rPr lang="pl-PL" sz="3600" dirty="0" smtClean="0"/>
            </a:br>
            <a:r>
              <a:rPr lang="pl-PL" sz="3600" dirty="0" smtClean="0"/>
              <a:t>Odnaleziono i zakupiono 17 sztuk maciorek i 3 tryki w celu podjęcia próby rekonstrukcji i restytucji stada; zgodnie z „Programem hodowlanym ochrony zasobów genetycznych owiec rasy świniarka”. 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69262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zdizchorzelow.pl/upload/files/large/57d9263655f2315babe28c46d61f64a8.jpg"/>
          <p:cNvPicPr>
            <a:picLocks noChangeAspect="1" noChangeArrowheads="1"/>
          </p:cNvPicPr>
          <p:nvPr/>
        </p:nvPicPr>
        <p:blipFill>
          <a:blip r:embed="rId2" cstate="print">
            <a:lum bright="10000" contrast="-5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>
            <a:normAutofit/>
          </a:bodyPr>
          <a:lstStyle/>
          <a:p>
            <a:pPr algn="l"/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Rasę tę cechuje specyficzne zestawienie genów warunkujących dużą zmienność i elastyczność dziedziczenia cech w obrębie rasy, uważanej za niejednolitą genetycznie. 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68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pPr algn="l"/>
            <a:r>
              <a:rPr lang="pl-PL" sz="3200" dirty="0" smtClean="0"/>
              <a:t>Świniarki są niezwykle odporne na choroby, szczególnie kulawkę i trudne warunki bytowania (tereny podmokłe), niewybredne w żywieniu.</a:t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Duże zdolności adaptacyjne do lokalnych warunków środowiskowych stwarzają możliwość wykorzystania tej rasy w sposób alternatywny, jakim jest ochrona i pielęgnacja krajobrazu poprzez wypas. Spełnia on wiele funkcji ekologicznych, będąc jednocześnie najbardziej ekonomiczną formą pielęgnacji środowiska.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40800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Autofit/>
          </a:bodyPr>
          <a:lstStyle/>
          <a:p>
            <a:pPr algn="l"/>
            <a:r>
              <a:rPr lang="pl-PL" sz="3200" dirty="0" smtClean="0"/>
              <a:t>Użytkowość świniarek jest niska. Wełna może być wykorzystana do przetwórstwa – na dywany i filce. </a:t>
            </a:r>
            <a:br>
              <a:rPr lang="pl-PL" sz="3200" dirty="0" smtClean="0"/>
            </a:br>
            <a:r>
              <a:rPr lang="pl-PL" sz="3200" dirty="0" smtClean="0"/>
              <a:t>Naturalna skłonność do spilśniania zespołów włosowych, szczególnie w okolicy boków i podbrzusza, wskazuje na potrzebę dwukrotnej strzyży w ciągu roku. </a:t>
            </a:r>
            <a:br>
              <a:rPr lang="pl-PL" sz="3200" dirty="0" smtClean="0"/>
            </a:br>
            <a:r>
              <a:rPr lang="pl-PL" sz="3200" dirty="0" smtClean="0"/>
              <a:t>Roczna wydajność wełny potnej wynosi od 2 (maciorki) do 3 kg (tryki). Skóry nie mają zbyt dużej wartości futrzarskiej. Produkcja mleka wystarcza tylko na wykarmienie potomstwa.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02868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/>
              <a:t>Hodowla owcy świniarki w ZDIZ Chorzelów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roku 2010 zakupiono 50 matek wraz z jagniętami oraz 34 przystępki,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 „Programu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rolnośrodowiskowego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 trafiło na 48 sztuk, a od 2013 liczba ta wzrosła do 85 sztuk.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64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zdizchorzelow.pl/upload/files/large/31e20b1ae7d7ac3455cbdd69d97ae2d0.jpg"/>
          <p:cNvPicPr>
            <a:picLocks noChangeAspect="1" noChangeArrowheads="1"/>
          </p:cNvPicPr>
          <p:nvPr/>
        </p:nvPicPr>
        <p:blipFill>
          <a:blip r:embed="rId2" cstate="print">
            <a:lum bright="-4000" contrast="-65000"/>
          </a:blip>
          <a:srcRect/>
          <a:stretch>
            <a:fillRect/>
          </a:stretch>
        </p:blipFill>
        <p:spPr bwMode="auto">
          <a:xfrm>
            <a:off x="0" y="0"/>
            <a:ext cx="9145657" cy="6093296"/>
          </a:xfrm>
          <a:prstGeom prst="rect">
            <a:avLst/>
          </a:prstGeom>
          <a:noFill/>
        </p:spPr>
      </p:pic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pPr algn="l"/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dzień dzisiejszy stado składa się z 103 matek, 39 młodych owiec, 95 jagniąt i 9 tryków. 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816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289</Words>
  <Application>Microsoft Office PowerPoint</Application>
  <PresentationFormat>Pokaz na ekranie (4:3)</PresentationFormat>
  <Paragraphs>26</Paragraphs>
  <Slides>15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OPERACJA OGÓLNOPOLSKA </vt:lpstr>
      <vt:lpstr>  Hodowla owcy rasy świniarka</vt:lpstr>
      <vt:lpstr>Owce te tworzą bardzo zróżnicowaną populację. Dotyczy to zarówno pokroju jak i okrywy. Są to zwierzęta małe, drobne o prymitywnym wyglądzie.   w wieku 70 dni: - tryczki ważą 9–12 kg, - maciorki 8–10 kg;  w wieku 12 miesięcy:  - tryczki 25–30 kg, - maciorki 22–25 kg; zwierzęta dorosłe: tryki 40–50 kg, maciorki 25–35 kg.  Okrywa przeważnie jest biała, jednolita.  </vt:lpstr>
      <vt:lpstr>W naturalnym chowie najdłużej utrzymała się we wschodniej części Polski.  W 1987 roku została uznana za całkowicie zaginioną rasę.  Odnaleziono i zakupiono 17 sztuk maciorek i 3 tryki w celu podjęcia próby rekonstrukcji i restytucji stada; zgodnie z „Programem hodowlanym ochrony zasobów genetycznych owiec rasy świniarka”. </vt:lpstr>
      <vt:lpstr>Rasę tę cechuje specyficzne zestawienie genów warunkujących dużą zmienność i elastyczność dziedziczenia cech w obrębie rasy, uważanej za niejednolitą genetycznie. </vt:lpstr>
      <vt:lpstr>Świniarki są niezwykle odporne na choroby, szczególnie kulawkę i trudne warunki bytowania (tereny podmokłe), niewybredne w żywieniu.  Duże zdolności adaptacyjne do lokalnych warunków środowiskowych stwarzają możliwość wykorzystania tej rasy w sposób alternatywny, jakim jest ochrona i pielęgnacja krajobrazu poprzez wypas. Spełnia on wiele funkcji ekologicznych, będąc jednocześnie najbardziej ekonomiczną formą pielęgnacji środowiska. </vt:lpstr>
      <vt:lpstr>Użytkowość świniarek jest niska. Wełna może być wykorzystana do przetwórstwa – na dywany i filce.  Naturalna skłonność do spilśniania zespołów włosowych, szczególnie w okolicy boków i podbrzusza, wskazuje na potrzebę dwukrotnej strzyży w ciągu roku.  Roczna wydajność wełny potnej wynosi od 2 (maciorki) do 3 kg (tryki). Skóry nie mają zbyt dużej wartości futrzarskiej. Produkcja mleka wystarcza tylko na wykarmienie potomstwa.</vt:lpstr>
      <vt:lpstr>Hodowla owcy świniarki w ZDIZ Chorzelów  W roku 2010 zakupiono 50 matek wraz z jagniętami oraz 34 przystępki, do „Programu rolnośrodowiskowego” trafiło na 48 sztuk, a od 2013 liczba ta wzrosła do 85 sztuk.  </vt:lpstr>
      <vt:lpstr>Na dzień dzisiejszy stado składa się z 103 matek, 39 młodych owiec, 95 jagniąt i 9 tryków. </vt:lpstr>
      <vt:lpstr>Owce są odrobaczane 2 razy do roku. Pierwszy raz przed okresem pastwiskowym, drugi raz przed stanówką, która przypada na wrzesień. </vt:lpstr>
      <vt:lpstr>Dwa tygodnie przed planowanym kryciem wywoływany jest u maciorek tzw. „szok białkowy”  czyli podanie zwiększonej ilości pasz treściwych wysokobiałkowych, co wpływa na wywołanie rui u ok. 50 – 60% maciorek w tym samym czasie. </vt:lpstr>
      <vt:lpstr>Żywienie maciorek kotnych jest zróżnicowane ze względu na wiek, masę ciała i okres ciąży.  W pierwszych miesiącach ciąży żywione są jak matki jałowe, dopiero pod koniec 4 miesiąca zwiększamy ilość paszy treściwej o ok. 30 dag na sztukę. W miarę wzrostu płodów pasze objętościowe wzbogacane są dodatkiem pasz treściwych. </vt:lpstr>
      <vt:lpstr>Wykoty przypadają na luty/marzec, większość z nich to wykoty pojedyncze, jednak zdarzają się bliźnięta a nawet trojaczki. Średnia waga jagniąt wynosi ok. 2kg. </vt:lpstr>
      <vt:lpstr>Płodność stada ok. 99% Plenność 140% Odchów 90%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OPERACJA OGÓLNOPOLSKA </dc:title>
  <dc:creator>Asus</dc:creator>
  <cp:lastModifiedBy>Asus</cp:lastModifiedBy>
  <cp:revision>2</cp:revision>
  <dcterms:created xsi:type="dcterms:W3CDTF">2017-11-16T08:10:19Z</dcterms:created>
  <dcterms:modified xsi:type="dcterms:W3CDTF">2017-11-16T08:21:27Z</dcterms:modified>
</cp:coreProperties>
</file>