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68" r:id="rId2"/>
    <p:sldId id="260" r:id="rId3"/>
    <p:sldId id="342" r:id="rId4"/>
    <p:sldId id="349" r:id="rId5"/>
    <p:sldId id="443" r:id="rId6"/>
    <p:sldId id="343" r:id="rId7"/>
    <p:sldId id="294" r:id="rId8"/>
    <p:sldId id="351" r:id="rId9"/>
    <p:sldId id="334" r:id="rId10"/>
    <p:sldId id="305" r:id="rId11"/>
    <p:sldId id="413" r:id="rId12"/>
    <p:sldId id="419" r:id="rId13"/>
    <p:sldId id="420" r:id="rId14"/>
    <p:sldId id="421" r:id="rId15"/>
    <p:sldId id="422" r:id="rId16"/>
    <p:sldId id="424" r:id="rId17"/>
    <p:sldId id="425" r:id="rId18"/>
    <p:sldId id="426" r:id="rId19"/>
    <p:sldId id="429" r:id="rId20"/>
    <p:sldId id="427" r:id="rId21"/>
    <p:sldId id="428" r:id="rId22"/>
    <p:sldId id="430" r:id="rId23"/>
    <p:sldId id="435" r:id="rId24"/>
    <p:sldId id="433" r:id="rId25"/>
    <p:sldId id="378" r:id="rId26"/>
    <p:sldId id="403" r:id="rId27"/>
    <p:sldId id="379" r:id="rId28"/>
    <p:sldId id="381" r:id="rId29"/>
    <p:sldId id="436" r:id="rId30"/>
    <p:sldId id="437" r:id="rId31"/>
    <p:sldId id="438" r:id="rId32"/>
    <p:sldId id="441" r:id="rId33"/>
    <p:sldId id="442" r:id="rId34"/>
    <p:sldId id="439" r:id="rId35"/>
    <p:sldId id="298" r:id="rId36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9E5874F8-EA1C-4DF3-A3C1-49BEB78584C7}">
          <p14:sldIdLst>
            <p14:sldId id="268"/>
            <p14:sldId id="260"/>
            <p14:sldId id="342"/>
            <p14:sldId id="349"/>
            <p14:sldId id="443"/>
            <p14:sldId id="343"/>
            <p14:sldId id="294"/>
            <p14:sldId id="351"/>
            <p14:sldId id="334"/>
            <p14:sldId id="305"/>
            <p14:sldId id="413"/>
            <p14:sldId id="419"/>
            <p14:sldId id="420"/>
            <p14:sldId id="421"/>
            <p14:sldId id="422"/>
            <p14:sldId id="424"/>
            <p14:sldId id="425"/>
            <p14:sldId id="426"/>
            <p14:sldId id="429"/>
            <p14:sldId id="427"/>
            <p14:sldId id="428"/>
            <p14:sldId id="430"/>
            <p14:sldId id="435"/>
          </p14:sldIdLst>
        </p14:section>
        <p14:section name="Sekcja bez tytułu" id="{AE13D8FA-C60F-4AF4-BD3E-10D29EC56315}">
          <p14:sldIdLst>
            <p14:sldId id="433"/>
            <p14:sldId id="378"/>
            <p14:sldId id="403"/>
            <p14:sldId id="379"/>
            <p14:sldId id="381"/>
            <p14:sldId id="436"/>
            <p14:sldId id="437"/>
            <p14:sldId id="438"/>
            <p14:sldId id="441"/>
            <p14:sldId id="442"/>
            <p14:sldId id="439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42" autoAdjust="0"/>
    <p:restoredTop sz="81583" autoAdjust="0"/>
  </p:normalViewPr>
  <p:slideViewPr>
    <p:cSldViewPr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43653A-4C52-448F-8D1B-36A8C45C63BD}" type="datetimeFigureOut">
              <a:rPr lang="pl-PL"/>
              <a:pPr>
                <a:defRPr/>
              </a:pPr>
              <a:t>2017-12-11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CA2D2F-35D1-43FD-B37E-F84F09DE1F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538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ABB927-CBE2-4875-BB9B-F524AB7C8307}" type="datetimeFigureOut">
              <a:rPr lang="pl-PL"/>
              <a:pPr>
                <a:defRPr/>
              </a:pPr>
              <a:t>2017-12-11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68E384-C12F-4EAF-BF37-D8E9BDCF32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53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adi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1042988" y="260350"/>
          <a:ext cx="6480175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2" name="Fotografia Photo Editor" r:id="rId4" imgW="28619048" imgH="5792008" progId="">
                  <p:embed/>
                </p:oleObj>
              </mc:Choice>
              <mc:Fallback>
                <p:oleObj name="Fotografia Photo Editor" r:id="rId4" imgW="28619048" imgH="5792008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60350"/>
                        <a:ext cx="6480175" cy="1293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34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675563" y="0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38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00788" y="6453188"/>
            <a:ext cx="2386012" cy="26828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A761CF-6CF5-418A-A2CE-D174E4E3F3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CF4410-2E5F-441E-9EA5-DE5F014FEB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23063" y="274638"/>
            <a:ext cx="1963737" cy="61785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5743575" cy="61785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D054A7-F35E-4076-B8AE-00A6F9E48F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827088" y="274638"/>
            <a:ext cx="67691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27088" y="1600200"/>
            <a:ext cx="3852862" cy="23495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832350" y="1600200"/>
            <a:ext cx="3854450" cy="23495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827088" y="4102100"/>
            <a:ext cx="3852862" cy="23510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32350" y="4102100"/>
            <a:ext cx="3854450" cy="23510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4247F3-A296-46DB-85FB-8AE825202D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67691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827088" y="1600200"/>
            <a:ext cx="7859712" cy="23495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7088" y="4102100"/>
            <a:ext cx="7859712" cy="23510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173D5B-37CD-4038-98F8-DB4A004A28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67691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827088" y="1600200"/>
            <a:ext cx="3852862" cy="4852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32350" y="1600200"/>
            <a:ext cx="3854450" cy="4852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6E97DA-AE9D-487A-BAC1-8E4888C6A0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67691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827088" y="1600200"/>
            <a:ext cx="3852862" cy="4852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832350" y="1600200"/>
            <a:ext cx="3854450" cy="23495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832350" y="4102100"/>
            <a:ext cx="3854450" cy="23510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A507EE-F251-455A-B698-C7DA40070B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67691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827088" y="1600200"/>
            <a:ext cx="7859712" cy="485298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6E88BE-CB0C-41D5-9F7E-07448AF1C6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0B7532-5FB4-43A2-A6EC-94C2C5F4DA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3BE41A-B3DA-40B4-B310-B8BAB23BE2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3852862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32350" y="1600200"/>
            <a:ext cx="385445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1FB37D-CE45-4ECC-9427-5F6E8E21B2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012F00-F76D-4BB1-99CB-F94AC3EF22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86744A-D505-4B0A-AA64-0A45CA9C0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2BBAB-07E5-4252-8400-6FB3FAD151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000EBF-6F28-4F46-BE62-EFD4555AF9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A3E4B4-AE58-4445-B321-DE304EC071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radient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6769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styl wzorca tytułu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7859712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style wzorca tekstu</a:t>
            </a:r>
          </a:p>
          <a:p>
            <a:pPr lvl="1"/>
            <a:r>
              <a:rPr lang="en-GB" smtClean="0"/>
              <a:t>Drugi poziom</a:t>
            </a:r>
          </a:p>
          <a:p>
            <a:pPr lvl="2"/>
            <a:r>
              <a:rPr lang="en-GB" smtClean="0"/>
              <a:t>Trzeci poziom</a:t>
            </a:r>
          </a:p>
          <a:p>
            <a:pPr lvl="3"/>
            <a:r>
              <a:rPr lang="en-GB" smtClean="0"/>
              <a:t>Czwarty poziom</a:t>
            </a:r>
          </a:p>
          <a:p>
            <a:pPr lvl="4"/>
            <a:r>
              <a:rPr lang="en-GB" smtClean="0"/>
              <a:t>Piąty poziom</a:t>
            </a: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0FA698-694B-4FB5-A57F-3E6CC063B0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3254" name="Picture 2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7524750" y="115888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ytuł 1"/>
          <p:cNvSpPr>
            <a:spLocks noGrp="1"/>
          </p:cNvSpPr>
          <p:nvPr>
            <p:ph type="ctrTitle"/>
          </p:nvPr>
        </p:nvSpPr>
        <p:spPr>
          <a:xfrm>
            <a:off x="827088" y="1989138"/>
            <a:ext cx="7772400" cy="2376487"/>
          </a:xfrm>
        </p:spPr>
        <p:txBody>
          <a:bodyPr/>
          <a:lstStyle/>
          <a:p>
            <a:r>
              <a:rPr lang="pl-PL" sz="4000" dirty="0" smtClean="0"/>
              <a:t>Polskie gospodarstwa rolnicze na tle tendencji w Unii Europejskiej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350" y="5013325"/>
            <a:ext cx="6300788" cy="1008063"/>
          </a:xfrm>
        </p:spPr>
        <p:txBody>
          <a:bodyPr/>
          <a:lstStyle/>
          <a:p>
            <a:pPr>
              <a:defRPr/>
            </a:pPr>
            <a:r>
              <a:rPr lang="pl-PL" sz="2800" dirty="0" smtClean="0">
                <a:solidFill>
                  <a:srgbClr val="000000"/>
                </a:solidFill>
                <a:latin typeface="+mj-lt"/>
              </a:rPr>
              <a:t>Wojciech Ziętara</a:t>
            </a:r>
          </a:p>
          <a:p>
            <a:pPr>
              <a:defRPr/>
            </a:pPr>
            <a:r>
              <a:rPr lang="pl-PL" sz="2800" dirty="0" smtClean="0">
                <a:solidFill>
                  <a:srgbClr val="000000"/>
                </a:solidFill>
                <a:latin typeface="+mj-lt"/>
              </a:rPr>
              <a:t>Przysiek,  12.12.2017</a:t>
            </a:r>
            <a:endParaRPr lang="pl-PL" sz="2800" dirty="0">
              <a:latin typeface="+mj-lt"/>
            </a:endParaRPr>
          </a:p>
          <a:p>
            <a:pPr>
              <a:defRPr/>
            </a:pPr>
            <a:endParaRPr lang="en-GB" sz="2000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4138" y="1746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ytuł 1"/>
          <p:cNvSpPr>
            <a:spLocks noGrp="1"/>
          </p:cNvSpPr>
          <p:nvPr>
            <p:ph type="title"/>
          </p:nvPr>
        </p:nvSpPr>
        <p:spPr>
          <a:xfrm>
            <a:off x="827088" y="0"/>
            <a:ext cx="6769100" cy="476250"/>
          </a:xfrm>
        </p:spPr>
        <p:txBody>
          <a:bodyPr/>
          <a:lstStyle/>
          <a:p>
            <a:endParaRPr lang="pl-PL" sz="3600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484313"/>
            <a:ext cx="8640763" cy="49688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pl-PL" b="1" dirty="0" smtClean="0"/>
              <a:t>Zdolności konkurencyjne gospodarstw określono wskaźnikiem konkurencyjności za W.  </a:t>
            </a:r>
            <a:r>
              <a:rPr lang="pl-PL" b="1" dirty="0" err="1" smtClean="0"/>
              <a:t>Kleinhanssem</a:t>
            </a:r>
            <a:endParaRPr lang="pl-PL" sz="3600" b="1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3600" b="1" dirty="0" err="1" smtClean="0"/>
              <a:t>Wk</a:t>
            </a:r>
            <a:r>
              <a:rPr lang="pl-PL" sz="3600" b="1" dirty="0" smtClean="0"/>
              <a:t> </a:t>
            </a:r>
            <a:r>
              <a:rPr lang="pl-PL" sz="3600" b="1" dirty="0"/>
              <a:t>= </a:t>
            </a:r>
            <a:r>
              <a:rPr lang="pl-PL" sz="3600" b="1" dirty="0" err="1"/>
              <a:t>Dzgr</a:t>
            </a:r>
            <a:r>
              <a:rPr lang="pl-PL" sz="3600" b="1" dirty="0"/>
              <a:t>/[</a:t>
            </a:r>
            <a:r>
              <a:rPr lang="pl-PL" sz="3600" b="1" dirty="0" err="1"/>
              <a:t>Kwz</a:t>
            </a:r>
            <a:r>
              <a:rPr lang="pl-PL" sz="3600" b="1" dirty="0"/>
              <a:t> + </a:t>
            </a:r>
            <a:r>
              <a:rPr lang="pl-PL" sz="3600" b="1" dirty="0" err="1" smtClean="0"/>
              <a:t>Kwp</a:t>
            </a:r>
            <a:r>
              <a:rPr lang="pl-PL" sz="3600" b="1" dirty="0" smtClean="0"/>
              <a:t> </a:t>
            </a:r>
            <a:r>
              <a:rPr lang="pl-PL" sz="3600" b="1" dirty="0"/>
              <a:t>+ </a:t>
            </a:r>
            <a:r>
              <a:rPr lang="pl-PL" sz="3600" b="1" dirty="0" err="1"/>
              <a:t>Kwk</a:t>
            </a:r>
            <a:r>
              <a:rPr lang="pl-PL" sz="3600" b="1" dirty="0"/>
              <a:t>]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800" b="1" dirty="0" smtClean="0"/>
              <a:t>Gdzie: </a:t>
            </a:r>
            <a:endParaRPr lang="pl-PL" sz="2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800" b="1" dirty="0" err="1"/>
              <a:t>Wk</a:t>
            </a:r>
            <a:r>
              <a:rPr lang="pl-PL" sz="2800" dirty="0"/>
              <a:t> – </a:t>
            </a:r>
            <a:r>
              <a:rPr lang="pl-PL" sz="2800" b="1" dirty="0"/>
              <a:t>wskaźnik konkurencyjności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800" b="1" dirty="0" err="1"/>
              <a:t>Dzgr</a:t>
            </a:r>
            <a:r>
              <a:rPr lang="pl-PL" sz="2800" b="1" dirty="0"/>
              <a:t> – dochód z gospodarstwa rolnego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800" b="1" dirty="0" err="1"/>
              <a:t>Kwz</a:t>
            </a:r>
            <a:r>
              <a:rPr lang="pl-PL" sz="2800" b="1" dirty="0"/>
              <a:t> – koszt użycia własnej ziemi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800" b="1" dirty="0" err="1"/>
              <a:t>Kwp</a:t>
            </a:r>
            <a:r>
              <a:rPr lang="pl-PL" sz="2800" b="1" dirty="0"/>
              <a:t> -  koszt użycia własnej pracy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800" b="1" dirty="0" err="1"/>
              <a:t>Kwk</a:t>
            </a:r>
            <a:r>
              <a:rPr lang="pl-PL" sz="2800" b="1" dirty="0"/>
              <a:t> -  koszt użycia własnego kapitału</a:t>
            </a:r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  <a:p>
            <a:endParaRPr lang="pl-PL" smtClean="0"/>
          </a:p>
          <a:p>
            <a:pPr algn="ctr"/>
            <a:r>
              <a:rPr lang="pl-PL" sz="4000" b="1" smtClean="0"/>
              <a:t>Charakterystyka rolnictwa badanych krajów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67" name="Rectangle 7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6769100" cy="1143000"/>
          </a:xfrm>
        </p:spPr>
        <p:txBody>
          <a:bodyPr/>
          <a:lstStyle/>
          <a:p>
            <a:r>
              <a:rPr lang="pl-PL" sz="2000" smtClean="0"/>
              <a:t>Tabela 1. Cechy rolnictwa badanych krajów w 2014 r.</a:t>
            </a:r>
          </a:p>
        </p:txBody>
      </p:sp>
      <p:graphicFrame>
        <p:nvGraphicFramePr>
          <p:cNvPr id="106816" name="Group 320"/>
          <p:cNvGraphicFramePr>
            <a:graphicFrameLocks noGrp="1"/>
          </p:cNvGraphicFramePr>
          <p:nvPr>
            <p:ph idx="4294967295"/>
          </p:nvPr>
        </p:nvGraphicFramePr>
        <p:xfrm>
          <a:off x="539750" y="1600200"/>
          <a:ext cx="8143875" cy="4652328"/>
        </p:xfrm>
        <a:graphic>
          <a:graphicData uri="http://schemas.openxmlformats.org/drawingml/2006/table">
            <a:tbl>
              <a:tblPr/>
              <a:tblGrid>
                <a:gridCol w="1865313"/>
                <a:gridCol w="1255712"/>
                <a:gridCol w="1255713"/>
                <a:gridCol w="1255712"/>
                <a:gridCol w="1255713"/>
                <a:gridCol w="1255712"/>
              </a:tblGrid>
              <a:tr h="965200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Kraje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Ludność (tys.)</a:t>
                      </a:r>
                      <a:endParaRPr kumimoji="0" lang="pl-PL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UR</a:t>
                      </a:r>
                      <a:endParaRPr kumimoji="0" lang="pl-PL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(tys. ha)</a:t>
                      </a:r>
                      <a:endParaRPr kumimoji="0" lang="pl-PL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 UR/mieszk.</a:t>
                      </a:r>
                      <a:endParaRPr kumimoji="0" lang="pl-PL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PKB (tys. euro/mieszk.</a:t>
                      </a:r>
                      <a:endParaRPr kumimoji="0" lang="pl-PL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Udział roln.  w PKB (%)</a:t>
                      </a:r>
                      <a:endParaRPr kumimoji="0" lang="pl-PL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Austria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8507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37000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Dania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5627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2652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0,47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44400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Francja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65836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31300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Holandia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16829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1839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35900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Niemcy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80767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16725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33300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W.Brytania 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64308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17240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29600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38018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14424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09" name="Rectangle 465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7200900" cy="836613"/>
          </a:xfrm>
        </p:spPr>
        <p:txBody>
          <a:bodyPr/>
          <a:lstStyle/>
          <a:p>
            <a:r>
              <a:rPr lang="pl-PL" sz="2000" smtClean="0"/>
              <a:t>Tabela 2. Zmiany w liczbie zatrudnionych w rolnictwie i w liczbie gospodarstw w latach 2000 -2014</a:t>
            </a:r>
          </a:p>
        </p:txBody>
      </p:sp>
      <p:graphicFrame>
        <p:nvGraphicFramePr>
          <p:cNvPr id="109015" name="Group 471"/>
          <p:cNvGraphicFramePr>
            <a:graphicFrameLocks noGrp="1"/>
          </p:cNvGraphicFramePr>
          <p:nvPr>
            <p:ph idx="4294967295"/>
          </p:nvPr>
        </p:nvGraphicFramePr>
        <p:xfrm>
          <a:off x="468313" y="1052513"/>
          <a:ext cx="8496300" cy="5280980"/>
        </p:xfrm>
        <a:graphic>
          <a:graphicData uri="http://schemas.openxmlformats.org/drawingml/2006/table">
            <a:tbl>
              <a:tblPr/>
              <a:tblGrid>
                <a:gridCol w="1281112"/>
                <a:gridCol w="903288"/>
                <a:gridCol w="952500"/>
                <a:gridCol w="1112837"/>
                <a:gridCol w="949325"/>
                <a:gridCol w="954088"/>
                <a:gridCol w="1111250"/>
                <a:gridCol w="1231900"/>
              </a:tblGrid>
              <a:tr h="519113"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Kraje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Zatrudnieni w roln. (tys.)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Wskaź.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2000=100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Liczba gospodarstw (tys.)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Wskaź. 2000=100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Zatrudnieni/100 ha UR w 2014 r.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619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Austria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199,5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150,2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75,3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6,67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Dania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80,2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57,8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2,55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Francja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956,0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763,0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567,1</a:t>
                      </a:r>
                      <a:r>
                        <a:rPr kumimoji="0" lang="pl-PL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516,1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2,58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Holandia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70,2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72,3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10,28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Niemcy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86,3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299,1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63,4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3,86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W.Brytania 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116,7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233,3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186,7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2,22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Polska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1808,0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75,3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2476,5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1506,6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12.89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32" name="Rectangle 340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7127875" cy="908050"/>
          </a:xfrm>
        </p:spPr>
        <p:txBody>
          <a:bodyPr/>
          <a:lstStyle/>
          <a:p>
            <a:r>
              <a:rPr lang="pl-PL" sz="2000" smtClean="0"/>
              <a:t>Tabela 3. Zmiany powierzchni gospodarstw w latach </a:t>
            </a:r>
            <a:br>
              <a:rPr lang="pl-PL" sz="2000" smtClean="0"/>
            </a:br>
            <a:r>
              <a:rPr lang="pl-PL" sz="2000" smtClean="0"/>
              <a:t>1960 - 2013</a:t>
            </a:r>
          </a:p>
        </p:txBody>
      </p:sp>
      <p:graphicFrame>
        <p:nvGraphicFramePr>
          <p:cNvPr id="110938" name="Group 346"/>
          <p:cNvGraphicFramePr>
            <a:graphicFrameLocks noGrp="1"/>
          </p:cNvGraphicFramePr>
          <p:nvPr>
            <p:ph idx="4294967295"/>
          </p:nvPr>
        </p:nvGraphicFramePr>
        <p:xfrm>
          <a:off x="827088" y="1600200"/>
          <a:ext cx="7859712" cy="5047618"/>
        </p:xfrm>
        <a:graphic>
          <a:graphicData uri="http://schemas.openxmlformats.org/drawingml/2006/table">
            <a:tbl>
              <a:tblPr/>
              <a:tblGrid>
                <a:gridCol w="1657350"/>
                <a:gridCol w="1223962"/>
                <a:gridCol w="1150938"/>
                <a:gridCol w="1206500"/>
                <a:gridCol w="1311275"/>
                <a:gridCol w="1309687"/>
              </a:tblGrid>
              <a:tr h="506413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Kraje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Średnia powierzchnia w ha użytk</a:t>
                      </a: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itchFamily="34" charset="0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 rolnych (UR) w roku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1960=100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1960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1970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Austria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19,4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Dania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15,8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45,8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62,9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398,1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Francja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17,8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48,7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58,7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329,8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Holandia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7,9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12,8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27,4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346,8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Niemcy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7,9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10,3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36,3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58,6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741,7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W. Brytania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67,7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93,6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228,3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Polska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5,9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5,1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6,3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10,1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171,0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67" name="Rectangle 627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6840538" cy="908050"/>
          </a:xfrm>
        </p:spPr>
        <p:txBody>
          <a:bodyPr/>
          <a:lstStyle/>
          <a:p>
            <a:r>
              <a:rPr lang="pl-PL" sz="2000" smtClean="0"/>
              <a:t>Tabela 4. Struktura gospodarstw i użytkowania ziemi w badanych krajach w 2013. wg powierzchni UR (%)</a:t>
            </a:r>
          </a:p>
        </p:txBody>
      </p:sp>
      <p:graphicFrame>
        <p:nvGraphicFramePr>
          <p:cNvPr id="113274" name="Group 634"/>
          <p:cNvGraphicFramePr>
            <a:graphicFrameLocks noGrp="1"/>
          </p:cNvGraphicFramePr>
          <p:nvPr>
            <p:ph idx="4294967295"/>
          </p:nvPr>
        </p:nvGraphicFramePr>
        <p:xfrm>
          <a:off x="827088" y="1600200"/>
          <a:ext cx="8137525" cy="5136199"/>
        </p:xfrm>
        <a:graphic>
          <a:graphicData uri="http://schemas.openxmlformats.org/drawingml/2006/table">
            <a:tbl>
              <a:tblPr/>
              <a:tblGrid>
                <a:gridCol w="1873250"/>
                <a:gridCol w="1381125"/>
                <a:gridCol w="1628775"/>
                <a:gridCol w="1627187"/>
                <a:gridCol w="1627188"/>
              </a:tblGrid>
              <a:tr h="484188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Kraje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Struktura gospodarstw 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Struktura użytkowania UR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524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Udział gosp. do 5 ha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Udział gosp.  50 ha i większe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Udział gosp. do 5 ha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Udział gosp.  50 ha i większe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Austria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30,7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37,9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Dania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83,8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Francja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Holandia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Niemcy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78,3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W. Brytania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88,4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28" name="Rectangle 29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7272338" cy="981075"/>
          </a:xfrm>
        </p:spPr>
        <p:txBody>
          <a:bodyPr/>
          <a:lstStyle/>
          <a:p>
            <a:r>
              <a:rPr lang="pl-PL" sz="2000" smtClean="0"/>
              <a:t>Tabela 5.</a:t>
            </a:r>
            <a:r>
              <a:rPr lang="pl-PL" sz="4000" smtClean="0"/>
              <a:t> </a:t>
            </a:r>
            <a:r>
              <a:rPr lang="pl-PL" sz="2400" smtClean="0"/>
              <a:t>Struktura gospodarstw i użytkowania ziemi w badanych krajach w 2013 r. wg wielkości ekonomicznej (%)</a:t>
            </a:r>
          </a:p>
        </p:txBody>
      </p:sp>
      <p:graphicFrame>
        <p:nvGraphicFramePr>
          <p:cNvPr id="117035" name="Group 299"/>
          <p:cNvGraphicFramePr>
            <a:graphicFrameLocks noGrp="1"/>
          </p:cNvGraphicFramePr>
          <p:nvPr>
            <p:ph idx="4294967295"/>
          </p:nvPr>
        </p:nvGraphicFramePr>
        <p:xfrm>
          <a:off x="323850" y="1341438"/>
          <a:ext cx="8820150" cy="5545141"/>
        </p:xfrm>
        <a:graphic>
          <a:graphicData uri="http://schemas.openxmlformats.org/drawingml/2006/table">
            <a:tbl>
              <a:tblPr/>
              <a:tblGrid>
                <a:gridCol w="1871663"/>
                <a:gridCol w="1571625"/>
                <a:gridCol w="1722437"/>
                <a:gridCol w="1720850"/>
                <a:gridCol w="1933575"/>
              </a:tblGrid>
              <a:tr h="48577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Kraje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Struktura gospodarstw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Struktura użytkowania UR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889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Udział gosp. do 8 tys. euro SO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Udział gosp.  50 tys. euro SO i większe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Udział gosp. do 8 tys. euro SO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Udział gosp.  50 tys. euro SO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większe</a:t>
                      </a: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Austria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Dania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55,5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88,1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Francja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Holandia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Niemcy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53,4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88,1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W. Brytania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38,2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75,4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99" name="Group 291"/>
          <p:cNvGraphicFramePr>
            <a:graphicFrameLocks noGrp="1"/>
          </p:cNvGraphicFramePr>
          <p:nvPr/>
        </p:nvGraphicFramePr>
        <p:xfrm>
          <a:off x="323850" y="1982788"/>
          <a:ext cx="8569325" cy="4846320"/>
        </p:xfrm>
        <a:graphic>
          <a:graphicData uri="http://schemas.openxmlformats.org/drawingml/2006/table">
            <a:tbl>
              <a:tblPr/>
              <a:tblGrid>
                <a:gridCol w="1871663"/>
                <a:gridCol w="1555750"/>
                <a:gridCol w="1714500"/>
                <a:gridCol w="1714500"/>
                <a:gridCol w="1712912"/>
              </a:tblGrid>
              <a:tr h="4191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Kraje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Produktywność ziemi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Produktywność pracy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048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Rolnictwo og</a:t>
                      </a: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łem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gospod. 50-100 ha UR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Rolnictwo og</a:t>
                      </a: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łem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gospod. 50-100 ha UR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Austria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2043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1634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51451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84352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Dania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2598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2335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123841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122304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Francja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1822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1723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65071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68982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Holandia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10110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5609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117076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145730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Niemcy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2484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2855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76066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96976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W. Brytania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1279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57878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54400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Polska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1314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1259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10008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38838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4738687"/>
          </a:xfrm>
        </p:spPr>
        <p:txBody>
          <a:bodyPr/>
          <a:lstStyle/>
          <a:p>
            <a:r>
              <a:rPr lang="pl-PL" smtClean="0"/>
              <a:t>Konkurencyjność wybranych typów rolniczych gospodarstw z badanych krajów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pl-PL" dirty="0" smtClean="0"/>
          </a:p>
          <a:p>
            <a:pPr algn="ctr">
              <a:buFont typeface="Wingdings" pitchFamily="2" charset="2"/>
              <a:buNone/>
            </a:pPr>
            <a:r>
              <a:rPr lang="pl-PL" dirty="0" smtClean="0"/>
              <a:t> </a:t>
            </a:r>
            <a:r>
              <a:rPr lang="pl-PL" b="1" dirty="0" smtClean="0"/>
              <a:t>Konkurencyjność polskich i niemieckich gospodarstw wyspecjalizowanych w uprawach polowych (zbóż, oleistych, wysokobiałkowych – typ A; w uprawie różnych gatunków roślin – typ 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300" u="sng" dirty="0" smtClean="0">
                <a:latin typeface="Times New Roman" pitchFamily="18" charset="0"/>
                <a:cs typeface="Times New Roman" pitchFamily="18" charset="0"/>
              </a:rPr>
              <a:t>Plan prezentacji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79388" y="1268413"/>
            <a:ext cx="8856662" cy="518477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Wprowadzenie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pl-PL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Cel badań, źródła i metody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endParaRPr lang="pl-PL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Charakterystyka rolnictwa badanych krajów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endParaRPr lang="pl-PL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Konkurencyjność wybranych typów rolniczych   polskich gospodarstw na tle badanych krajów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pl-PL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- Wnioski</a:t>
            </a:r>
            <a:endParaRPr lang="en-GB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505950" cy="836613"/>
          </a:xfrm>
        </p:spPr>
        <p:txBody>
          <a:bodyPr/>
          <a:lstStyle/>
          <a:p>
            <a:r>
              <a:rPr lang="pl-PL" sz="2400" smtClean="0"/>
              <a:t>Tabela 7. Cechy zdolnych do konkurencji i konkurencyjnych gospodarstw roślinnych</a:t>
            </a:r>
          </a:p>
        </p:txBody>
      </p:sp>
      <p:sp>
        <p:nvSpPr>
          <p:cNvPr id="124283" name="Line 379"/>
          <p:cNvSpPr>
            <a:spLocks noChangeShapeType="1"/>
          </p:cNvSpPr>
          <p:nvPr/>
        </p:nvSpPr>
        <p:spPr bwMode="auto">
          <a:xfrm>
            <a:off x="-2373313" y="5810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graphicFrame>
        <p:nvGraphicFramePr>
          <p:cNvPr id="126203" name="Group 1275"/>
          <p:cNvGraphicFramePr>
            <a:graphicFrameLocks noGrp="1"/>
          </p:cNvGraphicFramePr>
          <p:nvPr/>
        </p:nvGraphicFramePr>
        <p:xfrm>
          <a:off x="107950" y="1125538"/>
          <a:ext cx="8785225" cy="5472115"/>
        </p:xfrm>
        <a:graphic>
          <a:graphicData uri="http://schemas.openxmlformats.org/drawingml/2006/table">
            <a:tbl>
              <a:tblPr/>
              <a:tblGrid>
                <a:gridCol w="1439863"/>
                <a:gridCol w="647700"/>
                <a:gridCol w="863600"/>
                <a:gridCol w="792162"/>
                <a:gridCol w="865188"/>
                <a:gridCol w="863600"/>
                <a:gridCol w="792162"/>
                <a:gridCol w="863600"/>
                <a:gridCol w="792163"/>
                <a:gridCol w="865187"/>
              </a:tblGrid>
              <a:tr h="5651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Wyszczeg</a:t>
                      </a: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lnienie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rolniczy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Gospodarstwa według wielkości ekonomicznej (tys. euro SO)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889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25-50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50-100 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100-500 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&gt;=500 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905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Polska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Niemcy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Polska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Niemcy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Polska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Niemcy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Polska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Niemcy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Wskaźnik konkurencyjności (krotność)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1,87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2,51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0,86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2,89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3,94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2,58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1,63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0,76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2,02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1,23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2,60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2,17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1,23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2,80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Powierzchnia UR (ha)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59,38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40,38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109,57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75,7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318,56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219,29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1271,54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1035,35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34,23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36,63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67,41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63,77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153,18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110,75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1001,62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390,71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Udział zb</a:t>
                      </a: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ż w powierzchni UR (%)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71,36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65,77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67,97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64,45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67,97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64,45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67,17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60,92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43,96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55,62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47,29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50,14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48,33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47,51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44,72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Udział dopłat w doch. z gospodarstwa (%)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57,20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182,64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54,63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106,00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62,61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99,15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82,36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145,09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47,78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94,71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50,03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74,39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45,64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54,71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332,67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77,96</a:t>
                      </a: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6144" name="Rectangle 1216"/>
          <p:cNvSpPr>
            <a:spLocks noChangeArrowheads="1"/>
          </p:cNvSpPr>
          <p:nvPr/>
        </p:nvSpPr>
        <p:spPr bwMode="auto">
          <a:xfrm>
            <a:off x="-4244975" y="6218238"/>
            <a:ext cx="952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pl-PL" sz="1000">
                <a:cs typeface="Times New Roman" pitchFamily="18" charset="0"/>
              </a:rPr>
              <a:t> </a:t>
            </a:r>
            <a:r>
              <a:rPr lang="pl-PL" sz="1000"/>
              <a:t>                     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l-PL" dirty="0" smtClean="0"/>
          </a:p>
          <a:p>
            <a:pPr algn="ctr">
              <a:buFont typeface="Wingdings" pitchFamily="2" charset="2"/>
              <a:buNone/>
            </a:pPr>
            <a:r>
              <a:rPr lang="pl-PL" sz="3600" b="1" dirty="0" smtClean="0"/>
              <a:t>    Konkurencyjność polskich gospodarstw mlecznych na tle gospodarstw z badanych krajów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43" name="Rectangle 343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0"/>
            <a:ext cx="7488684" cy="1052736"/>
          </a:xfrm>
        </p:spPr>
        <p:txBody>
          <a:bodyPr/>
          <a:lstStyle/>
          <a:p>
            <a:r>
              <a:rPr lang="pl-PL" sz="2400" dirty="0" smtClean="0"/>
              <a:t>Tabela 8. Zmiany wielkości stad bydła i krów w badanych krajach w latach 2005 i 2013</a:t>
            </a:r>
          </a:p>
        </p:txBody>
      </p:sp>
      <p:graphicFrame>
        <p:nvGraphicFramePr>
          <p:cNvPr id="128342" name="Group 3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59608632"/>
              </p:ext>
            </p:extLst>
          </p:nvPr>
        </p:nvGraphicFramePr>
        <p:xfrm>
          <a:off x="467544" y="1605075"/>
          <a:ext cx="8137400" cy="4908234"/>
        </p:xfrm>
        <a:graphic>
          <a:graphicData uri="http://schemas.openxmlformats.org/drawingml/2006/table">
            <a:tbl>
              <a:tblPr/>
              <a:tblGrid>
                <a:gridCol w="1872208"/>
                <a:gridCol w="1009000"/>
                <a:gridCol w="1235978"/>
                <a:gridCol w="1260632"/>
                <a:gridCol w="1321444"/>
                <a:gridCol w="1438138"/>
              </a:tblGrid>
              <a:tr h="515938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Kraje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Bydło (szt.)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Krowy (szt.)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1960=100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Polska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157/175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Austria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121/130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Niemcy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71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95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134/142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Dania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93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129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85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128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139/151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Holandia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102 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132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61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83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129/136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Francja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105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131/108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W. Brytania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96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79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74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122/106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ytuł 1"/>
          <p:cNvSpPr>
            <a:spLocks noGrp="1"/>
          </p:cNvSpPr>
          <p:nvPr>
            <p:ph type="title"/>
          </p:nvPr>
        </p:nvSpPr>
        <p:spPr>
          <a:xfrm>
            <a:off x="323850" y="0"/>
            <a:ext cx="8064500" cy="981075"/>
          </a:xfrm>
        </p:spPr>
        <p:txBody>
          <a:bodyPr/>
          <a:lstStyle/>
          <a:p>
            <a:r>
              <a:rPr lang="pl-PL" sz="2800" dirty="0" smtClean="0"/>
              <a:t>Tabela 9. Zmiany liczby dostawców hurtowych w latach 2003 - 2015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8313" y="1484313"/>
          <a:ext cx="8351837" cy="5135563"/>
        </p:xfrm>
        <a:graphic>
          <a:graphicData uri="http://schemas.openxmlformats.org/drawingml/2006/table">
            <a:tbl>
              <a:tblPr/>
              <a:tblGrid>
                <a:gridCol w="2290762"/>
                <a:gridCol w="1214438"/>
                <a:gridCol w="1128712"/>
                <a:gridCol w="1262063"/>
                <a:gridCol w="1262062"/>
                <a:gridCol w="1193800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Wyszczególnienie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marca 2003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marca 2013/2014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marca 2014/2015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Wskaźnik zmian w 2013/2014 roku (2003=100)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Wskaźnik zmian w 2014/2015 roku (2003a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=100)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Liczba dostawców hurtowych [tys.]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Kwota mleczna dla dostawców  hurtowych [mln ton]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Kwota hurtowa na jedno gospodarstwo [ton]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835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9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280920" cy="1052736"/>
          </a:xfrm>
        </p:spPr>
        <p:txBody>
          <a:bodyPr/>
          <a:lstStyle/>
          <a:p>
            <a:r>
              <a:rPr lang="pl-PL" sz="2400" dirty="0" smtClean="0"/>
              <a:t>Tabela 10. Zdolności konkurencyjne polskich gospodarstw mlecznych na gospodarstw z UE (2013-2015)</a:t>
            </a:r>
            <a:endParaRPr lang="pl-PL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922961"/>
              </p:ext>
            </p:extLst>
          </p:nvPr>
        </p:nvGraphicFramePr>
        <p:xfrm>
          <a:off x="467544" y="980722"/>
          <a:ext cx="8280921" cy="5362956"/>
        </p:xfrm>
        <a:graphic>
          <a:graphicData uri="http://schemas.openxmlformats.org/drawingml/2006/table">
            <a:tbl>
              <a:tblPr firstRow="1" firstCol="1" bandRow="1"/>
              <a:tblGrid>
                <a:gridCol w="1576196"/>
                <a:gridCol w="1033494"/>
                <a:gridCol w="1088944"/>
                <a:gridCol w="1151470"/>
                <a:gridCol w="985122"/>
                <a:gridCol w="1293045"/>
                <a:gridCol w="1152650"/>
              </a:tblGrid>
              <a:tr h="23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SO tys. </a:t>
                      </a:r>
                      <a:r>
                        <a:rPr lang="pl-PL" sz="1800" b="1" dirty="0" smtClean="0">
                          <a:effectLst/>
                          <a:latin typeface="Times New Roman"/>
                          <a:ea typeface="Calibri"/>
                        </a:rPr>
                        <a:t>euro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Polska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Austria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Niemcy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Dania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Holandia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Francja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3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Wskaźnik konkurencyjności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(4) 50-100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Times New Roman"/>
                        </a:rPr>
                        <a:t>1,35</a:t>
                      </a: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0,70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0,64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0,41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(5) 100-500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Times New Roman"/>
                        </a:rPr>
                        <a:t>1,78</a:t>
                      </a: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0,87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0,90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0,42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0,70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0,63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(6) ≥500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1,11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0,34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0,92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3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Powierzchnia gospodarstwa (ha UR)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(4) 50-100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39,3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35,7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31,1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54,2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(5) 100-500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81,3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58,0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74,3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84,5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47,3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104,7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(6) ≥500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447,5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212,9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111,0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3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Liczba krów (sztuk/gospodarstwo)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(4) 50-100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31,20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21,8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24,8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32,6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(5) 100-500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64,8-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44,9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66,1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81,8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79,1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65,3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(6) ≥500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310,3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226,9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210,0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3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Udział płatności w dochodzie z gospodarstwa (%)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(4) 50-100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38,0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76,0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59,0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115,0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(5) 100-500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73,0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39,0-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87,0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(6) ≥500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effectLst/>
                          <a:latin typeface="Times New Roman"/>
                          <a:ea typeface="Calibri"/>
                        </a:rPr>
                        <a:t>147,0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145,0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31,0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66" marR="35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4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ytuł 1"/>
          <p:cNvSpPr>
            <a:spLocks noGrp="1"/>
          </p:cNvSpPr>
          <p:nvPr>
            <p:ph type="title"/>
          </p:nvPr>
        </p:nvSpPr>
        <p:spPr>
          <a:xfrm>
            <a:off x="611188" y="38100"/>
            <a:ext cx="7200900" cy="1125538"/>
          </a:xfrm>
        </p:spPr>
        <p:txBody>
          <a:bodyPr/>
          <a:lstStyle/>
          <a:p>
            <a:r>
              <a:rPr lang="pl-PL" sz="2800" dirty="0" smtClean="0"/>
              <a:t>Tabela 11. Struktura gospodarstw mlecznych wg wielkości ekonomicznej i zdolności do konkurencji (w 2013 r.)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95288" y="1350963"/>
          <a:ext cx="8493125" cy="5338128"/>
        </p:xfrm>
        <a:graphic>
          <a:graphicData uri="http://schemas.openxmlformats.org/drawingml/2006/table">
            <a:tbl>
              <a:tblPr/>
              <a:tblGrid>
                <a:gridCol w="1865312"/>
                <a:gridCol w="1016000"/>
                <a:gridCol w="847725"/>
                <a:gridCol w="1168400"/>
                <a:gridCol w="863600"/>
                <a:gridCol w="936625"/>
                <a:gridCol w="1008063"/>
                <a:gridCol w="787400"/>
              </a:tblGrid>
              <a:tr h="4381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Wyszczególnienie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Wielkość ekonomiczna gospodarstw (tys. euro SO)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715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Ogółem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do 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8-25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25-50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50-100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100-500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&gt;=500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Liczba gospodarstw  z krowami (szt..)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356817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119994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138342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62532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28435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Struktura (%)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33,64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38,78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17,53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7,94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Liczba krów (szt..)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2503950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164250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522440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716280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651110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306920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142950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Struktura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20,87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28,61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5,71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Średnia liczba krów w gosp.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3,78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22,88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44,16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253,45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Niekonkurencyjne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Konkurencyjne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Liczba  gospodarstw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258 336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(72,4%)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98 481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(27,6%)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62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Liczba i udział krów w gospodarstwach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686 690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(27,4%)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413" algn="l"/>
                          <a:tab pos="639763" algn="l"/>
                        </a:tabLst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1 817 260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(72,6%)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ytuł 1"/>
          <p:cNvSpPr>
            <a:spLocks noGrp="1"/>
          </p:cNvSpPr>
          <p:nvPr>
            <p:ph type="title"/>
          </p:nvPr>
        </p:nvSpPr>
        <p:spPr>
          <a:xfrm>
            <a:off x="1619250" y="2636838"/>
            <a:ext cx="6769100" cy="1143000"/>
          </a:xfrm>
        </p:spPr>
        <p:txBody>
          <a:bodyPr/>
          <a:lstStyle/>
          <a:p>
            <a:r>
              <a:rPr lang="pl-PL" dirty="0" smtClean="0"/>
              <a:t>Konkurencyjność gospodarstw z chowem bydła rzeźnego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ytuł 1"/>
          <p:cNvSpPr>
            <a:spLocks noGrp="1"/>
          </p:cNvSpPr>
          <p:nvPr>
            <p:ph type="title"/>
          </p:nvPr>
        </p:nvSpPr>
        <p:spPr>
          <a:xfrm>
            <a:off x="179388" y="0"/>
            <a:ext cx="7993062" cy="836613"/>
          </a:xfrm>
        </p:spPr>
        <p:txBody>
          <a:bodyPr/>
          <a:lstStyle/>
          <a:p>
            <a:r>
              <a:rPr lang="pl-PL" sz="2800" dirty="0" smtClean="0"/>
              <a:t>Tabela 12. Konkurencyjność gospodarstw z chowem bydła rzeźnego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900113" y="1196975"/>
          <a:ext cx="7632700" cy="5335274"/>
        </p:xfrm>
        <a:graphic>
          <a:graphicData uri="http://schemas.openxmlformats.org/drawingml/2006/table">
            <a:tbl>
              <a:tblPr/>
              <a:tblGrid>
                <a:gridCol w="1671637"/>
                <a:gridCol w="1236663"/>
                <a:gridCol w="1090612"/>
                <a:gridCol w="1092200"/>
                <a:gridCol w="1317625"/>
                <a:gridCol w="1223963"/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tys. euro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Austria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Niemcy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Holandia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Francja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Wskaźnik konkurencyjności </a:t>
                      </a:r>
                      <a:r>
                        <a:rPr kumimoji="0" lang="pl-P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Wk</a:t>
                      </a: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(krotność)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 25-50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0,78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(4) 50-100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1,12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 100-500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0,62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0,54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(6) ≥500 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1,12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Powierzchnia (ha UR)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 25-50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35,9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67,4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(4) 50-100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78,4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 100-500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153,1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(6) ≥500 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417,4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ytuł 1"/>
          <p:cNvSpPr>
            <a:spLocks noGrp="1"/>
          </p:cNvSpPr>
          <p:nvPr>
            <p:ph type="title"/>
          </p:nvPr>
        </p:nvSpPr>
        <p:spPr>
          <a:xfrm>
            <a:off x="468313" y="0"/>
            <a:ext cx="7704137" cy="836613"/>
          </a:xfrm>
        </p:spPr>
        <p:txBody>
          <a:bodyPr/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Tabela 13. Cechy gospodarstw z chowem bydła rzeźnego zdolnych do konkurencji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373818"/>
              </p:ext>
            </p:extLst>
          </p:nvPr>
        </p:nvGraphicFramePr>
        <p:xfrm>
          <a:off x="250825" y="908050"/>
          <a:ext cx="8569325" cy="4509455"/>
        </p:xfrm>
        <a:graphic>
          <a:graphicData uri="http://schemas.openxmlformats.org/drawingml/2006/table">
            <a:tbl>
              <a:tblPr/>
              <a:tblGrid>
                <a:gridCol w="5378450"/>
                <a:gridCol w="1577975"/>
                <a:gridCol w="1612900"/>
              </a:tblGrid>
              <a:tr h="63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Wyszczególnienie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Polska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Niemcy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Wielkość ekonomiczna  gospodarstwa (tys. euro SO)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Powierzchnia gospodarstw (ha  UR)/udział gruntów dzierżaw. (%)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55,6/25,6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417,4/54,5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Nakłady pracy ogółem (AWU)/udział pracy własnej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2,0/71,2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5,6/21,2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Obsada bydła ogółem/w tym krów mlecznych (SD/100 ha)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93,5/74,5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115,1/89,1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Obsada bydła (SD/ha pow. paszowej)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Koszty pasz (euro/SD)/udział pasz z zakupu (%)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350,5/65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496,1/84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Koszty pracy najemnej (euro/ha)/koszt czynszu dzierż. (euro/ha)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8,2/50,8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316,8/191,1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Koszt wł. czynników prod./w tym pracy własnej (tys. euro/gosp)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19,9/9,7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83,2/45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Produkcja zwierzęca (euro/SD)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Wyd. pracy (tys. euro/AWU)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112,76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3600" dirty="0" smtClean="0"/>
          </a:p>
          <a:p>
            <a:pPr marL="0" indent="0" algn="ctr">
              <a:buNone/>
            </a:pPr>
            <a:endParaRPr lang="pl-PL" sz="3600" dirty="0"/>
          </a:p>
          <a:p>
            <a:pPr marL="0" indent="0" algn="ctr">
              <a:buNone/>
            </a:pPr>
            <a:r>
              <a:rPr lang="pl-PL" sz="3600" b="1" dirty="0" smtClean="0"/>
              <a:t>Konkurencyjność polskich gospodarstw trzodowych na tle gospodarstw badanych krajów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14973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-891480"/>
            <a:ext cx="7632848" cy="2952328"/>
          </a:xfrm>
          <a:extLst/>
        </p:spPr>
        <p:txBody>
          <a:bodyPr/>
          <a:lstStyle/>
          <a:p>
            <a:pPr>
              <a:defRPr/>
            </a:pPr>
            <a:endParaRPr lang="pl-PL" dirty="0" smtClean="0"/>
          </a:p>
          <a:p>
            <a:pPr>
              <a:defRPr/>
            </a:pPr>
            <a:endParaRPr lang="pl-PL" dirty="0" smtClean="0"/>
          </a:p>
          <a:p>
            <a:pPr>
              <a:defRPr/>
            </a:pPr>
            <a:endParaRPr lang="pl-PL" b="1" dirty="0" smtClean="0">
              <a:latin typeface="Times New Roman"/>
              <a:ea typeface="Times New Roman"/>
            </a:endParaRPr>
          </a:p>
          <a:p>
            <a:pPr>
              <a:defRPr/>
            </a:pPr>
            <a:endParaRPr lang="pl-PL" b="1" dirty="0" smtClean="0">
              <a:latin typeface="Times New Roman"/>
              <a:ea typeface="Times New Roman"/>
            </a:endParaRPr>
          </a:p>
          <a:p>
            <a:pPr>
              <a:defRPr/>
            </a:pPr>
            <a:endParaRPr lang="pl-PL" b="1" dirty="0" smtClean="0">
              <a:latin typeface="Times New Roman"/>
              <a:ea typeface="Times New Roman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dirty="0" smtClean="0"/>
          </a:p>
          <a:p>
            <a:pPr>
              <a:defRPr/>
            </a:pPr>
            <a:endParaRPr lang="pl-PL" dirty="0"/>
          </a:p>
          <a:p>
            <a:pPr marL="2286000" lvl="5" indent="0">
              <a:buFontTx/>
              <a:buNone/>
              <a:defRPr/>
            </a:pPr>
            <a:r>
              <a:rPr lang="pl-PL" sz="4400" b="1" dirty="0" smtClean="0"/>
              <a:t>Wprowadzenie</a:t>
            </a:r>
            <a:endParaRPr lang="pl-P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-5804"/>
            <a:ext cx="7561336" cy="986532"/>
          </a:xfrm>
        </p:spPr>
        <p:txBody>
          <a:bodyPr/>
          <a:lstStyle/>
          <a:p>
            <a:r>
              <a:rPr lang="pl-PL" sz="2400" dirty="0" smtClean="0"/>
              <a:t>Tabela 14. Zmiany wielkości stad trzody chlewnej w Polsce i w badanych krajach w latach</a:t>
            </a:r>
            <a:br>
              <a:rPr lang="pl-PL" sz="2400" dirty="0" smtClean="0"/>
            </a:br>
            <a:r>
              <a:rPr lang="pl-PL" sz="2400" dirty="0" smtClean="0"/>
              <a:t> 2005 - 2013</a:t>
            </a:r>
            <a:endParaRPr lang="pl-PL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673641"/>
              </p:ext>
            </p:extLst>
          </p:nvPr>
        </p:nvGraphicFramePr>
        <p:xfrm>
          <a:off x="539552" y="1052736"/>
          <a:ext cx="8208912" cy="5218432"/>
        </p:xfrm>
        <a:graphic>
          <a:graphicData uri="http://schemas.openxmlformats.org/drawingml/2006/table">
            <a:tbl>
              <a:tblPr firstRow="1" firstCol="1" bandRow="1"/>
              <a:tblGrid>
                <a:gridCol w="1652623"/>
                <a:gridCol w="1238603"/>
                <a:gridCol w="1262821"/>
                <a:gridCol w="1326250"/>
                <a:gridCol w="1326250"/>
                <a:gridCol w="1402365"/>
              </a:tblGrid>
              <a:tr h="47830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Kraje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Trzoda (szt.)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Lochy (szt.)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Wskaźnik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2005=100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3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2005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2013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2005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2013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69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Polska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25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41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164/150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Austria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60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103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27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40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172/148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Niemcy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303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584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75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145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193/193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Dania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1500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3413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303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710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227/234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Holandia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1167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2208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280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480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189/171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Francja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353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727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149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206/149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Wlk. Brytania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424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3471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79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83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818/105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1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064896" cy="1196752"/>
          </a:xfrm>
        </p:spPr>
        <p:txBody>
          <a:bodyPr/>
          <a:lstStyle/>
          <a:p>
            <a:r>
              <a:rPr lang="pl-PL" sz="2400" dirty="0" smtClean="0"/>
              <a:t>Tabela 15. Zdolności konkurencyjne polskich gospodarstw trzodowych na tle badanych krajów w latach 2009-2011</a:t>
            </a:r>
            <a:endParaRPr lang="pl-PL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23733"/>
              </p:ext>
            </p:extLst>
          </p:nvPr>
        </p:nvGraphicFramePr>
        <p:xfrm>
          <a:off x="21084" y="1556787"/>
          <a:ext cx="8943404" cy="5468112"/>
        </p:xfrm>
        <a:graphic>
          <a:graphicData uri="http://schemas.openxmlformats.org/drawingml/2006/table">
            <a:tbl>
              <a:tblPr firstRow="1" firstCol="1" bandRow="1"/>
              <a:tblGrid>
                <a:gridCol w="3239324"/>
                <a:gridCol w="1375490"/>
                <a:gridCol w="1347005"/>
                <a:gridCol w="1408045"/>
                <a:gridCol w="1573540"/>
              </a:tblGrid>
              <a:tr h="371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SO tys. euro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Polska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Niemcy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Dania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Holandia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Wskaźnik konkurencyjności </a:t>
                      </a:r>
                      <a:r>
                        <a:rPr lang="pl-PL" sz="2400" b="1" dirty="0" err="1">
                          <a:effectLst/>
                          <a:latin typeface="Times New Roman"/>
                          <a:ea typeface="Calibri"/>
                        </a:rPr>
                        <a:t>Wk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(4) 50-100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Times New Roman"/>
                        </a:rPr>
                        <a:t>0,96</a:t>
                      </a: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0,11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(5) 100-500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Times New Roman"/>
                        </a:rPr>
                        <a:t>1,25</a:t>
                      </a: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0,50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0,12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(6) ≥500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2,12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0,55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0,08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smtClean="0">
                          <a:effectLst/>
                          <a:latin typeface="Times New Roman"/>
                          <a:ea typeface="Calibri"/>
                        </a:rPr>
                        <a:t>Wielkość </a:t>
                      </a: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stada trzody (SD/gospodarstwo)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(4) 50-100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97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89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(5) 100-500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181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212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298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284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(6) ≥500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1036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631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1067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1001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Powierzchnia gospodarstwa (ha UR)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(4) 50-100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(5) 100-500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Times New Roman"/>
                          <a:ea typeface="Calibri"/>
                        </a:rPr>
                        <a:t>(6) ≥500</a:t>
                      </a:r>
                      <a:endParaRPr lang="pl-PL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Times New Roman"/>
                          <a:ea typeface="Calibri"/>
                        </a:rPr>
                        <a:t>273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221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156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pl-PL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3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827088" y="228919"/>
            <a:ext cx="6769100" cy="4571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612845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l-PL" sz="2400" b="1" dirty="0">
                <a:latin typeface="Times New Roman"/>
                <a:ea typeface="Times New Roman"/>
              </a:rPr>
              <a:t>Większe tempo wzrostu kosztów pracy w gospodarce narodowej i kosztów środków produkcji nabywanych przez rolników od cen produktów rolnych prowadzi do spadku jednostkowej opłacalności produkcji i zmusza rolników do zwiększania skali produkcji.</a:t>
            </a:r>
          </a:p>
          <a:p>
            <a:pPr lvl="0" algn="just">
              <a:spcAft>
                <a:spcPts val="0"/>
              </a:spcAft>
            </a:pPr>
            <a:r>
              <a:rPr lang="pl-PL" sz="2400" b="1" dirty="0">
                <a:latin typeface="Times New Roman"/>
                <a:ea typeface="Times New Roman"/>
              </a:rPr>
              <a:t>Potencjał produkcyjny polskiego rolnictwa należy ocenić </a:t>
            </a:r>
            <a:r>
              <a:rPr lang="pl-PL" sz="2400" b="1" dirty="0" smtClean="0">
                <a:latin typeface="Times New Roman"/>
                <a:ea typeface="Times New Roman"/>
              </a:rPr>
              <a:t>jako </a:t>
            </a:r>
            <a:r>
              <a:rPr lang="pl-PL" sz="2400" b="1" dirty="0">
                <a:latin typeface="Times New Roman"/>
                <a:ea typeface="Times New Roman"/>
              </a:rPr>
              <a:t>duży w porównaniu do analizowanych krajów. Pod względem powierzchni UR ogółem Polska zajmuje czwartą pozycję po: Francji, W. Brytanii i Niemczech, natomiast w przeliczeniu na jednego mieszkańca, trzecią pozycję po Danii i Francji. Polska dysponuje b. dużymi zasobami pracy, zarówno ogółem, jak i w przeliczeniu na 100 ha UR. Duże zasoby pracy stanowią jednak obciążenie polskiego rolnictwa, co skutkuje niską wydajnością pracy.</a:t>
            </a:r>
            <a:endParaRPr lang="pl-PL" sz="24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68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67544" y="-79653"/>
            <a:ext cx="820891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pl-PL" dirty="0" smtClean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pl-PL" sz="2400" b="1" dirty="0" smtClean="0">
                <a:latin typeface="Times New Roman"/>
                <a:ea typeface="Times New Roman"/>
              </a:rPr>
              <a:t>Produktywność </a:t>
            </a:r>
            <a:r>
              <a:rPr lang="pl-PL" sz="2400" b="1" dirty="0">
                <a:latin typeface="Times New Roman"/>
                <a:ea typeface="Times New Roman"/>
              </a:rPr>
              <a:t>ziemi i pracy w gospodarstwach polskich ogółem była znacznie niższa niż w badanych krajach. Mniejsze różnice występowały w gospodarstwach o powierzchni 50 ha i większych.</a:t>
            </a:r>
          </a:p>
          <a:p>
            <a:pPr lvl="0" algn="just">
              <a:spcAft>
                <a:spcPts val="0"/>
              </a:spcAft>
            </a:pPr>
            <a:r>
              <a:rPr lang="pl-PL" sz="2400" b="1" dirty="0" smtClean="0">
                <a:latin typeface="Times New Roman"/>
                <a:ea typeface="Times New Roman"/>
              </a:rPr>
              <a:t>Występuje duży dystans między powierzchnią polskich gospodarstw a gospodarstw z badanych krajów.  Niekorzystna jest także struktura gospodarstw. Cechą polskiej struktury jest duży udział (ponad 50%) gospodarstw małych (do 5 ha UR) i niski udział gospodarstw większych (50 ha i więcej).</a:t>
            </a:r>
          </a:p>
          <a:p>
            <a:pPr lvl="0" algn="just">
              <a:spcAft>
                <a:spcPts val="0"/>
              </a:spcAft>
            </a:pPr>
            <a:r>
              <a:rPr lang="pl-PL" sz="2400" b="1" dirty="0" smtClean="0">
                <a:latin typeface="Times New Roman"/>
                <a:ea typeface="Times New Roman"/>
              </a:rPr>
              <a:t>Minimalna </a:t>
            </a:r>
            <a:r>
              <a:rPr lang="pl-PL" sz="2400" b="1" dirty="0">
                <a:latin typeface="Times New Roman"/>
                <a:ea typeface="Times New Roman"/>
              </a:rPr>
              <a:t>powierzchnia polskich gospodarstw wyspecjalizowanych w uprawie zbóż, oleistych i wysokobiałkowych zdolnych do konkurencji wynosiła około 60 UR, natomiast wyspecjalizowanych w uprawie różnych gatunków roślin wynosiła około 35 ha UR. Natomiast minimalna powierzchnia analogicznych  niemieckich  gospodarstw zbożowych wynosiła 220 ha, a z uprawami różnych roślin 64 ha UR.</a:t>
            </a:r>
            <a:endParaRPr lang="pl-PL" sz="24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94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51520" y="58847"/>
            <a:ext cx="878497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pl-PL" dirty="0" smtClean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endParaRPr lang="pl-PL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endParaRPr lang="pl-PL" dirty="0" smtClean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pl-PL" sz="2400" b="1" dirty="0" smtClean="0">
                <a:latin typeface="Times New Roman"/>
                <a:ea typeface="Times New Roman"/>
              </a:rPr>
              <a:t>Występował </a:t>
            </a:r>
            <a:r>
              <a:rPr lang="pl-PL" sz="2400" b="1" dirty="0">
                <a:latin typeface="Times New Roman"/>
                <a:ea typeface="Times New Roman"/>
              </a:rPr>
              <a:t>bardzo duży dystans między wielkością stad bydła i krów w polskich gospodarstwach mlecznych w porównaniu do analogicznych gospodarstw w badanych krajach. W 2013 r. stada bydła w gospodarstwach duńskich i niemieckich były większe odpowiednio: 12 i 8,6 razy, a krów odpowiednio: 18 i 8 razy.</a:t>
            </a:r>
          </a:p>
          <a:p>
            <a:pPr lvl="0" algn="just">
              <a:spcAft>
                <a:spcPts val="0"/>
              </a:spcAft>
            </a:pPr>
            <a:r>
              <a:rPr lang="pl-PL" sz="2400" b="1" dirty="0">
                <a:latin typeface="Times New Roman"/>
                <a:ea typeface="Times New Roman"/>
              </a:rPr>
              <a:t>Zdolnymi do konkurencji były polskie gospodarstwa mleczne utrzymujące 31 krów i gospodarstwa niemieckie utrzymujące 310 krów.</a:t>
            </a:r>
          </a:p>
          <a:p>
            <a:pPr lvl="0" algn="just">
              <a:spcAft>
                <a:spcPts val="0"/>
              </a:spcAft>
            </a:pPr>
            <a:r>
              <a:rPr lang="pl-PL" sz="2400" b="1" dirty="0">
                <a:latin typeface="Times New Roman"/>
                <a:ea typeface="Times New Roman"/>
              </a:rPr>
              <a:t>Występował również bardzo duży dystans między wielkością stad trzody chlewnej i loch w polskich gospodarstwach trzodowych w porównaniu do analogicznych gospodarstw w badanych krajach. W 2013 r. średnie stado trzody w gospodarstwach duńskich i niemieckich było </a:t>
            </a:r>
            <a:r>
              <a:rPr lang="pl-PL" sz="2400" b="1" dirty="0" smtClean="0">
                <a:latin typeface="Times New Roman"/>
                <a:ea typeface="Times New Roman"/>
              </a:rPr>
              <a:t>odpowiednio: </a:t>
            </a:r>
            <a:r>
              <a:rPr lang="pl-PL" sz="2400" b="1" dirty="0">
                <a:latin typeface="Times New Roman"/>
                <a:ea typeface="Times New Roman"/>
              </a:rPr>
              <a:t>83 i 14 razy większe, a loch odpowiednio: 118 i 24 razy większe. </a:t>
            </a:r>
          </a:p>
          <a:p>
            <a:pPr lvl="0" algn="just">
              <a:spcAft>
                <a:spcPts val="0"/>
              </a:spcAft>
            </a:pPr>
            <a:r>
              <a:rPr lang="pl-PL" sz="2400" b="1" dirty="0">
                <a:latin typeface="Times New Roman"/>
                <a:ea typeface="Times New Roman"/>
              </a:rPr>
              <a:t>Minimalna wielkość polskiego gospodarstwa trzodowego zdolnego do konkurencji wynosiła 181 SD.</a:t>
            </a:r>
            <a:endParaRPr lang="pl-PL" sz="24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l-PL" dirty="0" smtClean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pl-PL" sz="4000" b="1" dirty="0" smtClean="0"/>
              <a:t>	Dziękuję za uwagę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ymbol zastępczy zawartości 2"/>
          <p:cNvSpPr>
            <a:spLocks noGrp="1"/>
          </p:cNvSpPr>
          <p:nvPr>
            <p:ph idx="1"/>
          </p:nvPr>
        </p:nvSpPr>
        <p:spPr>
          <a:xfrm>
            <a:off x="395288" y="765175"/>
            <a:ext cx="8291512" cy="5688013"/>
          </a:xfrm>
        </p:spPr>
        <p:txBody>
          <a:bodyPr/>
          <a:lstStyle/>
          <a:p>
            <a:r>
              <a:rPr lang="pl-PL" b="1" dirty="0" smtClean="0"/>
              <a:t>Znacząca rola rynku i jego wpływ na organizację gospodarstw rolniczych</a:t>
            </a:r>
          </a:p>
          <a:p>
            <a:r>
              <a:rPr lang="pl-PL" b="1" dirty="0" smtClean="0"/>
              <a:t>Tendencje w zakresie kształtowania się kosztów pracy, środków produkcji dla rolnictwa i cen zbytu produktów rolnych</a:t>
            </a:r>
          </a:p>
          <a:p>
            <a:r>
              <a:rPr lang="pl-PL" b="1" dirty="0" smtClean="0"/>
              <a:t>Wzrost handlu zagranicznego produktami rolniczymi, dodatnie saldo h. zagr. produktami mleczarskimi, drobiarskimi, owocami i warzywami, ujemne saldo h. zagr. trzodą chlewną</a:t>
            </a:r>
          </a:p>
          <a:p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32097" name="Wykres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446343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088" y="819150"/>
            <a:ext cx="7859712" cy="4852988"/>
          </a:xfrm>
        </p:spPr>
        <p:txBody>
          <a:bodyPr/>
          <a:lstStyle/>
          <a:p>
            <a:pPr algn="ctr">
              <a:defRPr/>
            </a:pPr>
            <a:endParaRPr lang="pl-PL" sz="4400" dirty="0" smtClean="0"/>
          </a:p>
          <a:p>
            <a:pPr marL="0" indent="0" algn="ctr">
              <a:buFont typeface="Wingdings" pitchFamily="2" charset="2"/>
              <a:buNone/>
              <a:defRPr/>
            </a:pPr>
            <a:endParaRPr lang="pl-PL" sz="4400" dirty="0" smtClean="0"/>
          </a:p>
          <a:p>
            <a:pPr marL="0" indent="0" algn="ctr">
              <a:buFont typeface="Wingdings" pitchFamily="2" charset="2"/>
              <a:buNone/>
              <a:defRPr/>
            </a:pPr>
            <a:endParaRPr lang="pl-PL" sz="4400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4400" b="1" dirty="0" smtClean="0"/>
              <a:t>Cel badań, źródła i metody</a:t>
            </a:r>
            <a:endParaRPr lang="pl-P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ytuł 1"/>
          <p:cNvSpPr>
            <a:spLocks noGrp="1"/>
          </p:cNvSpPr>
          <p:nvPr>
            <p:ph type="title"/>
          </p:nvPr>
        </p:nvSpPr>
        <p:spPr>
          <a:xfrm>
            <a:off x="827088" y="0"/>
            <a:ext cx="6769100" cy="115888"/>
          </a:xfrm>
        </p:spPr>
        <p:txBody>
          <a:bodyPr/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484313"/>
            <a:ext cx="8218487" cy="49688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pl-PL" b="1" dirty="0" smtClean="0"/>
              <a:t>Celem badań była ocena stanu polskiego rolnictwa i polskich gospodarstw rolnych na tle analogicznych gospodarstw z wybranych krajów UE</a:t>
            </a:r>
          </a:p>
          <a:p>
            <a:pPr marL="0" indent="0" algn="just">
              <a:buFont typeface="Wingdings" pitchFamily="2" charset="2"/>
              <a:buNone/>
            </a:pPr>
            <a:r>
              <a:rPr lang="pl-PL" b="1" dirty="0" smtClean="0"/>
              <a:t>Podstawowym źródłem materiałów badawczych były dane statystyczne z oraz dane z gospodarstw objętych systemem Polskiego i Europejskiego FADN </a:t>
            </a:r>
          </a:p>
          <a:p>
            <a:pPr marL="0" indent="0" algn="just">
              <a:buFont typeface="Wingdings" pitchFamily="2" charset="2"/>
              <a:buNone/>
            </a:pPr>
            <a:r>
              <a:rPr lang="pl-PL" b="1" dirty="0" smtClean="0"/>
              <a:t> </a:t>
            </a:r>
          </a:p>
          <a:p>
            <a:pPr marL="0" indent="0">
              <a:buFont typeface="Wingdings" pitchFamily="2" charset="2"/>
              <a:buNone/>
            </a:pPr>
            <a:endParaRPr lang="pl-PL" b="1" dirty="0" smtClean="0"/>
          </a:p>
          <a:p>
            <a:pPr marL="0" indent="0"/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ytuł 1"/>
          <p:cNvSpPr>
            <a:spLocks noGrp="1"/>
          </p:cNvSpPr>
          <p:nvPr>
            <p:ph type="title"/>
          </p:nvPr>
        </p:nvSpPr>
        <p:spPr>
          <a:xfrm>
            <a:off x="827088" y="0"/>
            <a:ext cx="6769100" cy="115888"/>
          </a:xfrm>
        </p:spPr>
        <p:txBody>
          <a:bodyPr/>
          <a:lstStyle/>
          <a:p>
            <a:endParaRPr lang="pl-PL" dirty="0" smtClean="0"/>
          </a:p>
        </p:txBody>
      </p:sp>
      <p:sp>
        <p:nvSpPr>
          <p:cNvPr id="30722" name="Symbol zastępczy zawartości 2"/>
          <p:cNvSpPr>
            <a:spLocks noGrp="1"/>
          </p:cNvSpPr>
          <p:nvPr>
            <p:ph idx="1"/>
          </p:nvPr>
        </p:nvSpPr>
        <p:spPr>
          <a:xfrm>
            <a:off x="323850" y="404813"/>
            <a:ext cx="8712200" cy="6048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b="1" dirty="0" smtClean="0"/>
              <a:t>Wybrano następujące kraje metodą doboru celowego:</a:t>
            </a:r>
          </a:p>
          <a:p>
            <a:pPr>
              <a:buFont typeface="Wingdings" pitchFamily="2" charset="2"/>
              <a:buNone/>
            </a:pPr>
            <a:endParaRPr lang="pl-PL" b="1" dirty="0" smtClean="0"/>
          </a:p>
          <a:p>
            <a:r>
              <a:rPr lang="pl-PL" b="1" dirty="0" smtClean="0"/>
              <a:t>Francja, Niemcy, Wielka Brytania (najwięksi producenci),</a:t>
            </a:r>
          </a:p>
          <a:p>
            <a:r>
              <a:rPr lang="pl-PL" b="1" dirty="0" smtClean="0"/>
              <a:t> Dania i Holandia (najwyższy poziom intensywności produkcji),</a:t>
            </a:r>
          </a:p>
          <a:p>
            <a:r>
              <a:rPr lang="pl-PL" b="1" dirty="0" smtClean="0"/>
              <a:t>Austria (zbliżona pod względem struktury gospodarstw)</a:t>
            </a:r>
          </a:p>
          <a:p>
            <a:r>
              <a:rPr lang="pl-PL" b="1" dirty="0" smtClean="0"/>
              <a:t>Okres badawczy zróżnicowany:</a:t>
            </a:r>
          </a:p>
          <a:p>
            <a:pPr>
              <a:buFont typeface="Wingdings" pitchFamily="2" charset="2"/>
              <a:buNone/>
            </a:pPr>
            <a:r>
              <a:rPr lang="pl-PL" b="1" dirty="0" smtClean="0"/>
              <a:t>         1960 - 2016</a:t>
            </a:r>
          </a:p>
          <a:p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ytuł 1"/>
          <p:cNvSpPr>
            <a:spLocks noGrp="1"/>
          </p:cNvSpPr>
          <p:nvPr>
            <p:ph type="title"/>
          </p:nvPr>
        </p:nvSpPr>
        <p:spPr>
          <a:xfrm flipV="1">
            <a:off x="827088" y="228600"/>
            <a:ext cx="6769100" cy="46038"/>
          </a:xfrm>
        </p:spPr>
        <p:txBody>
          <a:bodyPr/>
          <a:lstStyle/>
          <a:p>
            <a:endParaRPr lang="pl-PL" dirty="0" smtClean="0"/>
          </a:p>
        </p:txBody>
      </p:sp>
      <p:sp>
        <p:nvSpPr>
          <p:cNvPr id="33794" name="Symbol zastępczy zawartości 2"/>
          <p:cNvSpPr>
            <a:spLocks noGrp="1"/>
          </p:cNvSpPr>
          <p:nvPr>
            <p:ph idx="1"/>
          </p:nvPr>
        </p:nvSpPr>
        <p:spPr>
          <a:xfrm>
            <a:off x="250825" y="981075"/>
            <a:ext cx="8713788" cy="53276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pl-PL" b="1" dirty="0" smtClean="0"/>
          </a:p>
          <a:p>
            <a:pPr marL="0" indent="0" algn="ctr">
              <a:buFont typeface="Wingdings" pitchFamily="2" charset="2"/>
              <a:buNone/>
            </a:pPr>
            <a:endParaRPr lang="pl-PL" b="1" dirty="0" smtClean="0"/>
          </a:p>
          <a:p>
            <a:pPr marL="0" indent="0" algn="ctr">
              <a:buFont typeface="Wingdings" pitchFamily="2" charset="2"/>
              <a:buNone/>
            </a:pPr>
            <a:r>
              <a:rPr lang="pl-PL" b="1" dirty="0" smtClean="0"/>
              <a:t>W badaniach posłużono się metodą opisową i porównawczą</a:t>
            </a:r>
          </a:p>
          <a:p>
            <a:pPr marL="0" indent="0" algn="ctr">
              <a:buFont typeface="Wingdings" pitchFamily="2" charset="2"/>
              <a:buNone/>
            </a:pPr>
            <a:endParaRPr lang="pl-PL" b="1" dirty="0" smtClean="0"/>
          </a:p>
          <a:p>
            <a:pPr marL="0" indent="0" algn="ctr">
              <a:buFont typeface="Wingdings" pitchFamily="2" charset="2"/>
              <a:buNone/>
            </a:pPr>
            <a:r>
              <a:rPr lang="pl-PL" sz="4000" b="1" dirty="0" smtClean="0"/>
              <a:t>          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w_bez">
  <a:themeElements>
    <a:clrScheme name="1_pw_be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w_be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/>
    </a:txDef>
  </a:objectDefaults>
  <a:extraClrSchemeLst>
    <a:extraClrScheme>
      <a:clrScheme name="1_pw_be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_be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_be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_be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_be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_be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_be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_be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_be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_be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_be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_be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12801</TotalTime>
  <Words>2199</Words>
  <Application>Microsoft Office PowerPoint</Application>
  <PresentationFormat>Pokaz na ekranie (4:3)</PresentationFormat>
  <Paragraphs>904</Paragraphs>
  <Slides>35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7" baseType="lpstr">
      <vt:lpstr>1_pw_bez</vt:lpstr>
      <vt:lpstr>Fotografia Photo Editor</vt:lpstr>
      <vt:lpstr>Polskie gospodarstwa rolnicze na tle tendencji w Unii Europejskiej</vt:lpstr>
      <vt:lpstr>Plan prezentacji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Tabela 1. Cechy rolnictwa badanych krajów w 2014 r.</vt:lpstr>
      <vt:lpstr>Tabela 2. Zmiany w liczbie zatrudnionych w rolnictwie i w liczbie gospodarstw w latach 2000 -2014</vt:lpstr>
      <vt:lpstr>Tabela 3. Zmiany powierzchni gospodarstw w latach  1960 - 2013</vt:lpstr>
      <vt:lpstr>Tabela 4. Struktura gospodarstw i użytkowania ziemi w badanych krajach w 2013. wg powierzchni UR (%)</vt:lpstr>
      <vt:lpstr>Tabela 5. Struktura gospodarstw i użytkowania ziemi w badanych krajach w 2013 r. wg wielkości ekonomicznej (%)</vt:lpstr>
      <vt:lpstr>Prezentacja programu PowerPoint</vt:lpstr>
      <vt:lpstr>Konkurencyjność wybranych typów rolniczych gospodarstw z badanych krajów</vt:lpstr>
      <vt:lpstr>Prezentacja programu PowerPoint</vt:lpstr>
      <vt:lpstr>Tabela 7. Cechy zdolnych do konkurencji i konkurencyjnych gospodarstw roślinnych</vt:lpstr>
      <vt:lpstr>Prezentacja programu PowerPoint</vt:lpstr>
      <vt:lpstr>Tabela 8. Zmiany wielkości stad bydła i krów w badanych krajach w latach 2005 i 2013</vt:lpstr>
      <vt:lpstr>Tabela 9. Zmiany liczby dostawców hurtowych w latach 2003 - 2015</vt:lpstr>
      <vt:lpstr>Tabela 10. Zdolności konkurencyjne polskich gospodarstw mlecznych na gospodarstw z UE (2013-2015)</vt:lpstr>
      <vt:lpstr>Tabela 11. Struktura gospodarstw mlecznych wg wielkości ekonomicznej i zdolności do konkurencji (w 2013 r.)</vt:lpstr>
      <vt:lpstr>Konkurencyjność gospodarstw z chowem bydła rzeźnego</vt:lpstr>
      <vt:lpstr>Tabela 12. Konkurencyjność gospodarstw z chowem bydła rzeźnego</vt:lpstr>
      <vt:lpstr>Tabela 13. Cechy gospodarstw z chowem bydła rzeźnego zdolnych do konkurencji</vt:lpstr>
      <vt:lpstr>Prezentacja programu PowerPoint</vt:lpstr>
      <vt:lpstr>Tabela 14. Zmiany wielkości stad trzody chlewnej w Polsce i w badanych krajach w latach  2005 - 2013</vt:lpstr>
      <vt:lpstr>Tabela 15. Zdolności konkurencyjne polskich gospodarstw trzodowych na tle badanych krajów w latach 2009-2011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IERiGŻ-PIB, SGGW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Polskie gospodarstwa rolnicze na tle tendencji w Unii Europejskiej</dc:title>
  <dc:subject>Działania dostosowawcze gospodarstw rolniczych w województwie kujawsko-pomorskim na tle Polski i Unii Europejskiej. Przysiek 12.12.2017</dc:subject>
  <dc:creator>Wojciech Ziętara</dc:creator>
  <dc:description>pokaz</dc:description>
  <cp:lastModifiedBy>Ziętara Wojciech</cp:lastModifiedBy>
  <cp:revision>694</cp:revision>
  <cp:lastPrinted>2017-01-27T06:31:42Z</cp:lastPrinted>
  <dcterms:created xsi:type="dcterms:W3CDTF">2012-09-26T07:56:14Z</dcterms:created>
  <dcterms:modified xsi:type="dcterms:W3CDTF">2017-12-11T11:10:07Z</dcterms:modified>
</cp:coreProperties>
</file>