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  <p:sldMasterId id="2147483792" r:id="rId2"/>
  </p:sldMasterIdLst>
  <p:notesMasterIdLst>
    <p:notesMasterId r:id="rId23"/>
  </p:notesMasterIdLst>
  <p:handoutMasterIdLst>
    <p:handoutMasterId r:id="rId24"/>
  </p:handoutMasterIdLst>
  <p:sldIdLst>
    <p:sldId id="256" r:id="rId3"/>
    <p:sldId id="281" r:id="rId4"/>
    <p:sldId id="271" r:id="rId5"/>
    <p:sldId id="282" r:id="rId6"/>
    <p:sldId id="283" r:id="rId7"/>
    <p:sldId id="284" r:id="rId8"/>
    <p:sldId id="287" r:id="rId9"/>
    <p:sldId id="286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300" r:id="rId2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0"/>
    <a:srgbClr val="48B26D"/>
    <a:srgbClr val="F3C35B"/>
    <a:srgbClr val="D3E8D3"/>
    <a:srgbClr val="83C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>
      <p:cViewPr>
        <p:scale>
          <a:sx n="66" d="100"/>
          <a:sy n="66" d="100"/>
        </p:scale>
        <p:origin x="-2862" y="-984"/>
      </p:cViewPr>
      <p:guideLst>
        <p:guide orient="horz" pos="4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l-PL" altLang="pl-PL"/>
              <a:t>POLSKI FADN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BFE074D-4620-4E8D-A752-3AB222C5175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0301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l-PL" altLang="pl-PL"/>
              <a:t>POLSKI FADN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612FE26-EB4C-4CAC-8246-918FA43521C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955292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200" b="1" i="0" baseline="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26976"/>
          </a:xfrm>
        </p:spPr>
        <p:txBody>
          <a:bodyPr/>
          <a:lstStyle>
            <a:lvl1pPr marL="0" indent="0" algn="ctr"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l-PL" altLang="pl-PL" smtClean="0"/>
              <a:t>2014.10.27-31 </a:t>
            </a:r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28900" y="6572250"/>
            <a:ext cx="43910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smtClean="0"/>
              <a:t>Study Tour in Poland</a:t>
            </a:r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44D1F-A1EB-429B-9B47-EE7809549246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339306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smtClean="0"/>
              <a:t>2014.10.27-31 </a:t>
            </a: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smtClean="0"/>
              <a:t>Study Tour in Poland</a:t>
            </a: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4EF07-CB13-43B2-BB52-DBC6CAEFA5B0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594492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67525" y="44450"/>
            <a:ext cx="2276475" cy="648017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4925" y="44450"/>
            <a:ext cx="6680200" cy="64801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smtClean="0"/>
              <a:t>2014.10.27-31 </a:t>
            </a: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smtClean="0"/>
              <a:t>Study Tour in Poland</a:t>
            </a: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CFA76-8C08-4788-B407-657B451707E5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99350373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D368-E30A-4780-80EB-F20F1AE66590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DFCE-4B35-4494-8899-BAA96C247C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0492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D368-E30A-4780-80EB-F20F1AE66590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DFCE-4B35-4494-8899-BAA96C247C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6799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D368-E30A-4780-80EB-F20F1AE66590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DFCE-4B35-4494-8899-BAA96C247C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3868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D368-E30A-4780-80EB-F20F1AE66590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DFCE-4B35-4494-8899-BAA96C247C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8735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D368-E30A-4780-80EB-F20F1AE66590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DFCE-4B35-4494-8899-BAA96C247C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9876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D368-E30A-4780-80EB-F20F1AE66590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DFCE-4B35-4494-8899-BAA96C247C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9657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D368-E30A-4780-80EB-F20F1AE66590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DFCE-4B35-4494-8899-BAA96C247C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3005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D368-E30A-4780-80EB-F20F1AE66590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DFCE-4B35-4494-8899-BAA96C247C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715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9240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smtClean="0"/>
              <a:t>2014.10.27-31 </a:t>
            </a: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smtClean="0"/>
              <a:t>Study Tour in Poland</a:t>
            </a: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31317-CB98-4FCD-A197-4EB2804B6206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332952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D368-E30A-4780-80EB-F20F1AE66590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DFCE-4B35-4494-8899-BAA96C247C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27796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D368-E30A-4780-80EB-F20F1AE66590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DFCE-4B35-4494-8899-BAA96C247C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0263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D368-E30A-4780-80EB-F20F1AE66590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DFCE-4B35-4494-8899-BAA96C247C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7816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smtClean="0"/>
              <a:t>2014.10.27-31 </a:t>
            </a: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smtClean="0"/>
              <a:t>Study Tour in Poland</a:t>
            </a: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B2F85-5F8A-4D7F-8E58-50C8B55B75B5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795442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9240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4925" y="1196975"/>
            <a:ext cx="4478338" cy="532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65663" y="1196975"/>
            <a:ext cx="4478337" cy="532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smtClean="0"/>
              <a:t>2014.10.27-31 </a:t>
            </a: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smtClean="0"/>
              <a:t>Study Tour in Poland</a:t>
            </a: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09DCB-FEFB-41F9-804F-8BB42AECA43D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224811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smtClean="0"/>
              <a:t>2014.10.27-31 </a:t>
            </a: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smtClean="0"/>
              <a:t>Study Tour in Poland</a:t>
            </a: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D23A8-D7AD-4A31-9EAE-213BF45AB817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381838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smtClean="0"/>
              <a:t>2014.10.27-31 </a:t>
            </a: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smtClean="0"/>
              <a:t>Study Tour in Poland</a:t>
            </a: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45868-5433-4A98-B479-CB5FA6039644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736116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smtClean="0"/>
              <a:t>2014.10.27-31 </a:t>
            </a: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smtClean="0"/>
              <a:t>Study Tour in Poland</a:t>
            </a: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413BD-9619-4A0E-AD69-2EB1A3CF0C6B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92169936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smtClean="0"/>
              <a:t>2014.10.27-31 </a:t>
            </a: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smtClean="0"/>
              <a:t>Study Tour in Poland</a:t>
            </a: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492BD-DD37-4A6C-A6ED-1CDB03FA047B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48752188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smtClean="0"/>
              <a:t>2014.10.27-31 </a:t>
            </a: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 smtClean="0"/>
              <a:t>Study Tour in Poland</a:t>
            </a: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B19A0-2A9A-4371-B98E-D52F6A3C8434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22853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3E8D3"/>
            </a:gs>
            <a:gs pos="50000">
              <a:schemeClr val="bg1"/>
            </a:gs>
            <a:gs pos="100000">
              <a:srgbClr val="D3E8D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corporate_id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650" y="2346325"/>
            <a:ext cx="3816350" cy="45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925" y="44450"/>
            <a:ext cx="91090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925" y="1196975"/>
            <a:ext cx="9109075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572250"/>
            <a:ext cx="2447925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l-PL" altLang="pl-PL" smtClean="0"/>
              <a:t>2014.10.27-31 </a:t>
            </a:r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572250"/>
            <a:ext cx="4391025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l-PL" altLang="pl-PL" smtClean="0"/>
              <a:t>Study Tour in Poland</a:t>
            </a:r>
            <a:endParaRPr lang="pl-PL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5113" y="6572250"/>
            <a:ext cx="1223962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FuturaTEE" pitchFamily="2" charset="0"/>
              </a:defRPr>
            </a:lvl1pPr>
          </a:lstStyle>
          <a:p>
            <a:pPr>
              <a:defRPr/>
            </a:pPr>
            <a:fld id="{800AFEE4-6D2C-4F60-AF8F-F571A45545BE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/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uturaTEE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uturaTEE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uturaTEE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uturaTEE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uturaTEE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uturaTEE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uturaTEE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uturaTEE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ED368-E30A-4780-80EB-F20F1AE66590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1DFCE-4B35-4494-8899-BAA96C247C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1799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1"/>
          <p:cNvSpPr>
            <a:spLocks noGrp="1" noChangeArrowheads="1"/>
          </p:cNvSpPr>
          <p:nvPr>
            <p:ph type="ctrTitle"/>
          </p:nvPr>
        </p:nvSpPr>
        <p:spPr>
          <a:xfrm>
            <a:off x="179512" y="2130425"/>
            <a:ext cx="8784976" cy="1946647"/>
          </a:xfrm>
        </p:spPr>
        <p:txBody>
          <a:bodyPr>
            <a:noAutofit/>
          </a:bodyPr>
          <a:lstStyle/>
          <a:p>
            <a:r>
              <a:rPr lang="pl-PL" altLang="pl-PL" sz="3600" dirty="0">
                <a:latin typeface="+mn-lt"/>
              </a:rPr>
              <a:t>Przydatność informacji gromadzonych w systemie rachunkowości gospodarstw rolnych FADN do poprawy zarządzania gospodarstwem</a:t>
            </a:r>
            <a:endParaRPr lang="en-US" altLang="pl-PL" sz="3600" dirty="0" smtClean="0">
              <a:latin typeface="+mn-lt"/>
            </a:endParaRPr>
          </a:p>
        </p:txBody>
      </p:sp>
      <p:sp>
        <p:nvSpPr>
          <p:cNvPr id="2051" name="Rectangle 6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5733256"/>
            <a:ext cx="8424936" cy="838945"/>
          </a:xfrm>
        </p:spPr>
        <p:txBody>
          <a:bodyPr>
            <a:noAutofit/>
          </a:bodyPr>
          <a:lstStyle/>
          <a:p>
            <a:r>
              <a:rPr lang="pl-PL" altLang="pl-PL" sz="2800" dirty="0" smtClean="0">
                <a:solidFill>
                  <a:srgbClr val="009240"/>
                </a:solidFill>
              </a:rPr>
              <a:t>Zakład Rachunkowości Rolnej, </a:t>
            </a:r>
            <a:r>
              <a:rPr lang="pl-PL" altLang="pl-PL" sz="2800" dirty="0" err="1" smtClean="0">
                <a:solidFill>
                  <a:srgbClr val="009240"/>
                </a:solidFill>
              </a:rPr>
              <a:t>IERiGŻ</a:t>
            </a:r>
            <a:r>
              <a:rPr lang="pl-PL" altLang="pl-PL" sz="2800" dirty="0" smtClean="0">
                <a:solidFill>
                  <a:srgbClr val="009240"/>
                </a:solidFill>
              </a:rPr>
              <a:t>-PIB  </a:t>
            </a:r>
          </a:p>
        </p:txBody>
      </p:sp>
      <p:pic>
        <p:nvPicPr>
          <p:cNvPr id="2054" name="Picture 6" descr="R:\PORTAL\Portal\LOGO_WWW\Logo\FADN_or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0961" y="205855"/>
            <a:ext cx="2823527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93855"/>
            <a:ext cx="5693680" cy="1152000"/>
          </a:xfrm>
          <a:prstGeom prst="rect">
            <a:avLst/>
          </a:prstGeom>
        </p:spPr>
      </p:pic>
      <p:sp>
        <p:nvSpPr>
          <p:cNvPr id="6" name="Rectangle 63"/>
          <p:cNvSpPr>
            <a:spLocks noGrp="1" noChangeArrowheads="1"/>
          </p:cNvSpPr>
          <p:nvPr/>
        </p:nvSpPr>
        <p:spPr bwMode="auto">
          <a:xfrm>
            <a:off x="3762092" y="4581128"/>
            <a:ext cx="4757738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l-PL" altLang="pl-PL" sz="2800" dirty="0" smtClean="0">
                <a:solidFill>
                  <a:srgbClr val="009240"/>
                </a:solidFill>
              </a:rPr>
              <a:t>Zbigniew Floriańczyk</a:t>
            </a:r>
          </a:p>
          <a:p>
            <a:pPr eaLnBrk="1" hangingPunct="1"/>
            <a:r>
              <a:rPr lang="pl-PL" altLang="pl-PL" sz="2800" dirty="0" smtClean="0">
                <a:solidFill>
                  <a:srgbClr val="009240"/>
                </a:solidFill>
              </a:rPr>
              <a:t>florianczyk@fadn.pl</a:t>
            </a:r>
            <a:endParaRPr lang="en-US" altLang="pl-PL" sz="2800" dirty="0" smtClean="0">
              <a:solidFill>
                <a:srgbClr val="00924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78558"/>
          </a:xfrm>
        </p:spPr>
        <p:txBody>
          <a:bodyPr/>
          <a:lstStyle/>
          <a:p>
            <a:pPr>
              <a:defRPr/>
            </a:pPr>
            <a:r>
              <a:rPr lang="pl-PL" altLang="pl-PL" sz="4000" dirty="0" smtClean="0"/>
              <a:t>Ewidencja gospodarcza jako podstawa  analizy ekonomicznej</a:t>
            </a:r>
            <a:endParaRPr lang="en-GB" alt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556792"/>
            <a:ext cx="8713092" cy="504056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2800" dirty="0" smtClean="0"/>
              <a:t>Ewidencja gospodarcza to uporządkowany zbiór informacji o gospodarstwie rolnym w ujęciu wartościowymi i ilościowym. </a:t>
            </a:r>
          </a:p>
          <a:p>
            <a:pPr>
              <a:defRPr/>
            </a:pPr>
            <a:r>
              <a:rPr lang="pl-PL" sz="2800" dirty="0"/>
              <a:t>Prowadzenie ewidencji gospodarczej jest jedną z kluczowych decyzji administracyjnych w przypadku indywidualnych gospodarstw </a:t>
            </a:r>
            <a:r>
              <a:rPr lang="pl-PL" sz="2800" dirty="0" smtClean="0"/>
              <a:t>rolnych.</a:t>
            </a:r>
          </a:p>
          <a:p>
            <a:pPr>
              <a:defRPr/>
            </a:pPr>
            <a:r>
              <a:rPr lang="pl-PL" sz="2800" dirty="0" smtClean="0"/>
              <a:t>Wybór </a:t>
            </a:r>
            <a:r>
              <a:rPr lang="pl-PL" sz="2800" dirty="0"/>
              <a:t>ponoszenia dodatkowych nakładów związanych z prowadzeniem ewidencji gospodarczej </a:t>
            </a:r>
            <a:r>
              <a:rPr lang="pl-PL" sz="2800" dirty="0" smtClean="0"/>
              <a:t>może być  podyktowany uwarunkowaniami administracyjnymi.</a:t>
            </a:r>
            <a:endParaRPr lang="en-GB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uturaTEE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uturaTEE" pitchFamily="2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uturaTEE" pitchFamily="2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uturaTEE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12A417B-71C3-4967-B93F-DF2DD1920AE8}" type="slidenum">
              <a:rPr lang="pl-PL" altLang="pl-PL" sz="1200" smtClean="0">
                <a:solidFill>
                  <a:schemeClr val="bg2"/>
                </a:solidFill>
                <a:latin typeface="FuturaTEELig" pitchFamily="2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pl-PL" altLang="pl-PL" sz="1200" dirty="0" smtClean="0">
              <a:solidFill>
                <a:schemeClr val="bg2"/>
              </a:solidFill>
              <a:latin typeface="FuturaTEELi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596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008112"/>
          </a:xfrm>
        </p:spPr>
        <p:txBody>
          <a:bodyPr/>
          <a:lstStyle/>
          <a:p>
            <a:pPr>
              <a:defRPr/>
            </a:pPr>
            <a:r>
              <a:rPr lang="pl-PL" altLang="pl-PL" sz="4000" dirty="0" smtClean="0"/>
              <a:t>FADN - ewidencja gospodarcza na potrzeby analizy ekonomicznej </a:t>
            </a:r>
            <a:endParaRPr lang="en-GB" alt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772816"/>
            <a:ext cx="8713092" cy="46085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2800" dirty="0" smtClean="0"/>
              <a:t>FADN został </a:t>
            </a:r>
            <a:r>
              <a:rPr lang="pl-PL" sz="2800" dirty="0"/>
              <a:t>zaprojektowany w celu monitorowania zasobów, procesów produkcyjnych i wyników gospodarstw rolnych w Unii Europejskiej. </a:t>
            </a:r>
            <a:endParaRPr lang="pl-PL" sz="2800" dirty="0" smtClean="0"/>
          </a:p>
          <a:p>
            <a:pPr>
              <a:defRPr/>
            </a:pPr>
            <a:r>
              <a:rPr lang="pl-PL" sz="2800" dirty="0"/>
              <a:t>Zarządcza konwencja rachunkowości w systemie FADN podporządkowana jest możliwie najwierniejszemu odzwierciedleniu sytuacji gospodarstw rolnych </a:t>
            </a:r>
            <a:endParaRPr lang="pl-PL" sz="2800" dirty="0" smtClean="0"/>
          </a:p>
          <a:p>
            <a:pPr>
              <a:defRPr/>
            </a:pPr>
            <a:r>
              <a:rPr lang="pl-PL" sz="2800" dirty="0" smtClean="0"/>
              <a:t>System </a:t>
            </a:r>
            <a:r>
              <a:rPr lang="pl-PL" sz="2800" dirty="0"/>
              <a:t>FADN pozwala na poszerzenie analiz gospodarczych o porównania z innymi podmiotami.</a:t>
            </a:r>
            <a:endParaRPr lang="en-GB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uturaTEE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uturaTEE" pitchFamily="2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uturaTEE" pitchFamily="2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uturaTEE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12A417B-71C3-4967-B93F-DF2DD1920AE8}" type="slidenum">
              <a:rPr lang="pl-PL" altLang="pl-PL" sz="1200" smtClean="0">
                <a:solidFill>
                  <a:schemeClr val="bg2"/>
                </a:solidFill>
                <a:latin typeface="FuturaTEELig" pitchFamily="2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pl-PL" altLang="pl-PL" sz="1200" dirty="0" smtClean="0">
              <a:solidFill>
                <a:schemeClr val="bg2"/>
              </a:solidFill>
              <a:latin typeface="FuturaTEELi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2885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008112"/>
          </a:xfrm>
        </p:spPr>
        <p:txBody>
          <a:bodyPr/>
          <a:lstStyle/>
          <a:p>
            <a:pPr>
              <a:defRPr/>
            </a:pPr>
            <a:r>
              <a:rPr lang="pl-PL" altLang="pl-PL" sz="4000" dirty="0" smtClean="0"/>
              <a:t>Specyfika prowadzenia </a:t>
            </a:r>
            <a:r>
              <a:rPr lang="pl-PL" altLang="pl-PL" sz="4000" dirty="0"/>
              <a:t>rachunkowości rolnej w systemie FADN </a:t>
            </a:r>
            <a:endParaRPr lang="en-GB" alt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772816"/>
            <a:ext cx="8713092" cy="46085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2800" dirty="0" smtClean="0"/>
              <a:t>Zachowanie </a:t>
            </a:r>
            <a:r>
              <a:rPr lang="pl-PL" sz="2800" dirty="0"/>
              <a:t>jak najwyższej jakości danych odzwierciedlających wyniki gospodarstw rolnych. </a:t>
            </a:r>
            <a:endParaRPr lang="pl-PL" sz="2800" dirty="0" smtClean="0"/>
          </a:p>
          <a:p>
            <a:pPr>
              <a:defRPr/>
            </a:pPr>
            <a:r>
              <a:rPr lang="pl-PL" sz="2800" dirty="0" smtClean="0"/>
              <a:t>Dobrowolne </a:t>
            </a:r>
            <a:r>
              <a:rPr lang="pl-PL" sz="2800" dirty="0"/>
              <a:t>uczestnictwo rolników w systemie </a:t>
            </a:r>
            <a:endParaRPr lang="pl-PL" sz="2800" dirty="0" smtClean="0"/>
          </a:p>
          <a:p>
            <a:pPr>
              <a:defRPr/>
            </a:pPr>
            <a:r>
              <a:rPr lang="pl-PL" sz="2800" dirty="0" smtClean="0"/>
              <a:t>Ujednolicone </a:t>
            </a:r>
            <a:r>
              <a:rPr lang="pl-PL" sz="2800" dirty="0"/>
              <a:t>zasady i zakres rejestrowanych zdarzeń gospodarczych</a:t>
            </a:r>
            <a:r>
              <a:rPr lang="pl-PL" sz="2800" dirty="0" smtClean="0"/>
              <a:t>.</a:t>
            </a:r>
          </a:p>
          <a:p>
            <a:pPr>
              <a:defRPr/>
            </a:pPr>
            <a:r>
              <a:rPr lang="pl-PL" sz="2800" dirty="0" smtClean="0"/>
              <a:t>Gwarancja </a:t>
            </a:r>
            <a:r>
              <a:rPr lang="pl-PL" sz="2800" dirty="0"/>
              <a:t>zachowania tajemnicy dostarczonych </a:t>
            </a:r>
            <a:r>
              <a:rPr lang="pl-PL" sz="2800" dirty="0" smtClean="0"/>
              <a:t>informacji.</a:t>
            </a:r>
          </a:p>
          <a:p>
            <a:pPr>
              <a:defRPr/>
            </a:pPr>
            <a:r>
              <a:rPr lang="pl-PL" sz="2800" dirty="0" smtClean="0"/>
              <a:t>Wsparcie w </a:t>
            </a:r>
            <a:r>
              <a:rPr lang="pl-PL" sz="2800" dirty="0"/>
              <a:t>prowadzeniu książek rachunkowości </a:t>
            </a:r>
            <a:r>
              <a:rPr lang="pl-PL" sz="2800" dirty="0" smtClean="0"/>
              <a:t>rolnej.</a:t>
            </a:r>
            <a:endParaRPr lang="en-GB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uturaTEE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uturaTEE" pitchFamily="2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uturaTEE" pitchFamily="2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uturaTEE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12A417B-71C3-4967-B93F-DF2DD1920AE8}" type="slidenum">
              <a:rPr lang="pl-PL" altLang="pl-PL" sz="1200" smtClean="0">
                <a:solidFill>
                  <a:schemeClr val="bg2"/>
                </a:solidFill>
                <a:latin typeface="FuturaTEELig" pitchFamily="2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pl-PL" altLang="pl-PL" sz="1200" dirty="0" smtClean="0">
              <a:solidFill>
                <a:schemeClr val="bg2"/>
              </a:solidFill>
              <a:latin typeface="FuturaTEELi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455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008112"/>
          </a:xfrm>
        </p:spPr>
        <p:txBody>
          <a:bodyPr/>
          <a:lstStyle/>
          <a:p>
            <a:pPr>
              <a:defRPr/>
            </a:pPr>
            <a:r>
              <a:rPr lang="pl-PL" altLang="pl-PL" sz="4000" dirty="0" smtClean="0"/>
              <a:t>Książki rachunkowe w Polskim FADN </a:t>
            </a:r>
            <a:endParaRPr lang="en-GB" alt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772816"/>
            <a:ext cx="8713092" cy="46085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2800" dirty="0" smtClean="0"/>
              <a:t>Rachunkowość Polski FADN jest prowadzona </a:t>
            </a:r>
            <a:r>
              <a:rPr lang="pl-PL" sz="2800" dirty="0"/>
              <a:t>za pośrednictwem zestawu książek rachunkowych z posiłkowaniem się podręcznym rejestrem zdarzeń </a:t>
            </a:r>
            <a:r>
              <a:rPr lang="pl-PL" sz="2800" dirty="0" smtClean="0"/>
              <a:t>gospodarczych:</a:t>
            </a:r>
          </a:p>
          <a:p>
            <a:pPr>
              <a:buFontTx/>
              <a:buChar char="-"/>
              <a:defRPr/>
            </a:pPr>
            <a:r>
              <a:rPr lang="pl-PL" sz="2800" dirty="0" smtClean="0"/>
              <a:t>Książka </a:t>
            </a:r>
            <a:r>
              <a:rPr lang="pl-PL" sz="2800" dirty="0"/>
              <a:t>Obrotów i </a:t>
            </a:r>
            <a:r>
              <a:rPr lang="pl-PL" sz="2800" dirty="0" smtClean="0"/>
              <a:t>Zaszłości,</a:t>
            </a:r>
          </a:p>
          <a:p>
            <a:pPr>
              <a:buFontTx/>
              <a:buChar char="-"/>
              <a:defRPr/>
            </a:pPr>
            <a:r>
              <a:rPr lang="pl-PL" sz="2800" dirty="0" smtClean="0"/>
              <a:t>Książka </a:t>
            </a:r>
            <a:r>
              <a:rPr lang="pl-PL" sz="2800" dirty="0"/>
              <a:t>Wpływów i Wydatków</a:t>
            </a:r>
            <a:r>
              <a:rPr lang="pl-PL" sz="2800" dirty="0" smtClean="0"/>
              <a:t>,</a:t>
            </a:r>
          </a:p>
          <a:p>
            <a:pPr>
              <a:buFontTx/>
              <a:buChar char="-"/>
              <a:defRPr/>
            </a:pPr>
            <a:r>
              <a:rPr lang="pl-PL" sz="2800" dirty="0" smtClean="0"/>
              <a:t>Spis </a:t>
            </a:r>
            <a:r>
              <a:rPr lang="pl-PL" sz="2800" dirty="0"/>
              <a:t>Aktywów i Zobowiązań</a:t>
            </a:r>
            <a:r>
              <a:rPr lang="pl-PL" sz="2800" dirty="0" smtClean="0"/>
              <a:t>,</a:t>
            </a:r>
          </a:p>
          <a:p>
            <a:pPr>
              <a:buFontTx/>
              <a:buChar char="-"/>
              <a:defRPr/>
            </a:pPr>
            <a:r>
              <a:rPr lang="pl-PL" sz="2800" dirty="0" smtClean="0"/>
              <a:t>Spis </a:t>
            </a:r>
            <a:r>
              <a:rPr lang="pl-PL" sz="2800" dirty="0"/>
              <a:t>Wybranych Aktywów i </a:t>
            </a:r>
            <a:r>
              <a:rPr lang="pl-PL" sz="2800" dirty="0" smtClean="0"/>
              <a:t>Zobowiązań.</a:t>
            </a:r>
            <a:endParaRPr lang="en-GB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uturaTEE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uturaTEE" pitchFamily="2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uturaTEE" pitchFamily="2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uturaTEE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12A417B-71C3-4967-B93F-DF2DD1920AE8}" type="slidenum">
              <a:rPr lang="pl-PL" altLang="pl-PL" sz="1200" smtClean="0">
                <a:solidFill>
                  <a:schemeClr val="bg2"/>
                </a:solidFill>
                <a:latin typeface="FuturaTEELig" pitchFamily="2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pl-PL" altLang="pl-PL" sz="1200" dirty="0" smtClean="0">
              <a:solidFill>
                <a:schemeClr val="bg2"/>
              </a:solidFill>
              <a:latin typeface="FuturaTEELi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6413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008112"/>
          </a:xfrm>
        </p:spPr>
        <p:txBody>
          <a:bodyPr/>
          <a:lstStyle/>
          <a:p>
            <a:pPr>
              <a:defRPr/>
            </a:pPr>
            <a:r>
              <a:rPr lang="pl-PL" altLang="pl-PL" sz="4000" dirty="0"/>
              <a:t>Książka Obrotów i Zaszłości</a:t>
            </a:r>
            <a:endParaRPr lang="en-GB" alt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772816"/>
            <a:ext cx="8713092" cy="4608512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pl-PL" sz="2800" dirty="0"/>
              <a:t>Informacje </a:t>
            </a:r>
            <a:r>
              <a:rPr lang="pl-PL" sz="2800" dirty="0" smtClean="0"/>
              <a:t>do ustaleniu </a:t>
            </a:r>
            <a:r>
              <a:rPr lang="pl-PL" sz="2800" dirty="0"/>
              <a:t>nakładów </a:t>
            </a:r>
            <a:r>
              <a:rPr lang="pl-PL" sz="2800" dirty="0" smtClean="0"/>
              <a:t>pracy, </a:t>
            </a:r>
            <a:r>
              <a:rPr lang="pl-PL" sz="2800" dirty="0"/>
              <a:t>powierzchni zasiewów i wielkości </a:t>
            </a:r>
            <a:r>
              <a:rPr lang="pl-PL" sz="2800" dirty="0" smtClean="0"/>
              <a:t>zbiorów, </a:t>
            </a:r>
            <a:r>
              <a:rPr lang="pl-PL" sz="2800" dirty="0"/>
              <a:t>miesięcznych stanów zwierząt, rozdysponowania produkcji wewnątrz gospodarstwa, transferów między gospodarstwem rolnym a </a:t>
            </a:r>
            <a:r>
              <a:rPr lang="pl-PL" sz="2800" dirty="0" smtClean="0"/>
              <a:t>domowym oraz dane </a:t>
            </a:r>
            <a:r>
              <a:rPr lang="pl-PL" sz="2800" dirty="0"/>
              <a:t>istotne z punktu widzenia uczestnictwa gospodarstwa w programach </a:t>
            </a:r>
            <a:r>
              <a:rPr lang="pl-PL" sz="2800" dirty="0" smtClean="0"/>
              <a:t>wsparcia</a:t>
            </a:r>
          </a:p>
          <a:p>
            <a:pPr>
              <a:defRPr/>
            </a:pPr>
            <a:r>
              <a:rPr lang="pl-PL" sz="2800" dirty="0" smtClean="0"/>
              <a:t>Służą monitorowaniu </a:t>
            </a:r>
            <a:r>
              <a:rPr lang="pl-PL" sz="2800" dirty="0"/>
              <a:t>stanu i ilości zasobów gospodarstwa i pomagają w  podejmowaniu decyzji </a:t>
            </a:r>
            <a:r>
              <a:rPr lang="pl-PL" sz="2800" dirty="0" smtClean="0"/>
              <a:t>w </a:t>
            </a:r>
            <a:r>
              <a:rPr lang="pl-PL" sz="2800" dirty="0"/>
              <a:t>zakresie bieżącego gospodarowania </a:t>
            </a:r>
            <a:r>
              <a:rPr lang="pl-PL" sz="2800" dirty="0" smtClean="0"/>
              <a:t>oraz o </a:t>
            </a:r>
            <a:r>
              <a:rPr lang="pl-PL" sz="2800" dirty="0"/>
              <a:t>charakterze strategicznym wskazując między innymi na ograniczenia wielkości i rodzaju produkcji oraz pozyskiwanie środków </a:t>
            </a:r>
            <a:r>
              <a:rPr lang="pl-PL" sz="2800" dirty="0" smtClean="0"/>
              <a:t>pomocowych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uturaTEE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uturaTEE" pitchFamily="2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uturaTEE" pitchFamily="2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uturaTEE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12A417B-71C3-4967-B93F-DF2DD1920AE8}" type="slidenum">
              <a:rPr lang="pl-PL" altLang="pl-PL" sz="1200" smtClean="0">
                <a:solidFill>
                  <a:schemeClr val="bg2"/>
                </a:solidFill>
                <a:latin typeface="FuturaTEELig" pitchFamily="2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pl-PL" altLang="pl-PL" sz="1200" dirty="0" smtClean="0">
              <a:solidFill>
                <a:schemeClr val="bg2"/>
              </a:solidFill>
              <a:latin typeface="FuturaTEELi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2719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008112"/>
          </a:xfrm>
        </p:spPr>
        <p:txBody>
          <a:bodyPr/>
          <a:lstStyle/>
          <a:p>
            <a:pPr>
              <a:defRPr/>
            </a:pPr>
            <a:r>
              <a:rPr lang="pl-PL" altLang="pl-PL" sz="4000" dirty="0"/>
              <a:t>Książka Wpływów i Wydatków</a:t>
            </a:r>
            <a:endParaRPr lang="en-GB" alt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772816"/>
            <a:ext cx="8713092" cy="460851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pl-PL" sz="2800" dirty="0" smtClean="0"/>
              <a:t>Przeznaczona </a:t>
            </a:r>
            <a:r>
              <a:rPr lang="pl-PL" sz="2800" dirty="0"/>
              <a:t>jest do rejestrowania wszystkich wpływów i wydatków związanych z gospodarstwem rolnym wraz ze wskazaniem towarzyszących im wpłat i </a:t>
            </a:r>
            <a:r>
              <a:rPr lang="pl-PL" sz="2800" dirty="0" smtClean="0"/>
              <a:t>wypłat</a:t>
            </a:r>
            <a:endParaRPr lang="pl-PL" sz="2800" dirty="0" smtClean="0"/>
          </a:p>
          <a:p>
            <a:pPr>
              <a:defRPr/>
            </a:pPr>
            <a:r>
              <a:rPr lang="pl-PL" sz="2800" dirty="0"/>
              <a:t>Informacje </a:t>
            </a:r>
            <a:r>
              <a:rPr lang="pl-PL" sz="2800" dirty="0" smtClean="0"/>
              <a:t>służą zobrazowaniu </a:t>
            </a:r>
            <a:r>
              <a:rPr lang="pl-PL" sz="2800" dirty="0"/>
              <a:t>zapotrzebowania na środki finansowe gospodarstwa rolnego wraz ze wskazaniem możliwości ich pokrycia wpływami ze </a:t>
            </a:r>
            <a:r>
              <a:rPr lang="pl-PL" sz="2800" dirty="0" smtClean="0"/>
              <a:t>sprzedaży.</a:t>
            </a:r>
          </a:p>
          <a:p>
            <a:pPr>
              <a:defRPr/>
            </a:pPr>
            <a:r>
              <a:rPr lang="pl-PL" sz="2800" dirty="0" smtClean="0"/>
              <a:t>Wspierają  podejmowanie </a:t>
            </a:r>
            <a:r>
              <a:rPr lang="pl-PL" sz="2800" dirty="0"/>
              <a:t>decyzji w zakresie powiązania gospodarstwa z rynkiem poprzez między innymi weryfikację rzetelności kontrahentów oraz wskazanie okresów w których konieczne jest ponoszenie (zwłaszcza zwiększonych) wydatków</a:t>
            </a:r>
            <a:r>
              <a:rPr lang="pl-PL" sz="2800" dirty="0" smtClean="0"/>
              <a:t>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uturaTEE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uturaTEE" pitchFamily="2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uturaTEE" pitchFamily="2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uturaTEE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12A417B-71C3-4967-B93F-DF2DD1920AE8}" type="slidenum">
              <a:rPr lang="pl-PL" altLang="pl-PL" sz="1200" smtClean="0">
                <a:solidFill>
                  <a:schemeClr val="bg2"/>
                </a:solidFill>
                <a:latin typeface="FuturaTEELig" pitchFamily="2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pl-PL" altLang="pl-PL" sz="1200" dirty="0" smtClean="0">
              <a:solidFill>
                <a:schemeClr val="bg2"/>
              </a:solidFill>
              <a:latin typeface="FuturaTEELi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7958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008112"/>
          </a:xfrm>
        </p:spPr>
        <p:txBody>
          <a:bodyPr/>
          <a:lstStyle/>
          <a:p>
            <a:pPr>
              <a:defRPr/>
            </a:pPr>
            <a:r>
              <a:rPr lang="pl-PL" altLang="pl-PL" sz="4000" dirty="0"/>
              <a:t>Spis Aktywów i Zobowiązań,</a:t>
            </a:r>
            <a:br>
              <a:rPr lang="pl-PL" altLang="pl-PL" sz="4000" dirty="0"/>
            </a:br>
            <a:r>
              <a:rPr lang="pl-PL" altLang="pl-PL" sz="4000" dirty="0"/>
              <a:t>Spis Wybranych Aktywów i Zobowiązań</a:t>
            </a:r>
            <a:endParaRPr lang="en-GB" alt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772816"/>
            <a:ext cx="8713092" cy="46085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2800" dirty="0" smtClean="0"/>
              <a:t>Informacji </a:t>
            </a:r>
            <a:r>
              <a:rPr lang="pl-PL" sz="2800" dirty="0"/>
              <a:t>o stanie majątkowym gospodarstwa rolnego na początku i końcu roku obrachunkowego. Spisane z natury dane o aktywach i zobowiązaniach są informacją dla zarządzającego jaki jest faktyczny potencjał produkcyjny i finansowy gospodarstwa</a:t>
            </a:r>
            <a:r>
              <a:rPr lang="pl-PL" sz="2800" dirty="0" smtClean="0"/>
              <a:t>.</a:t>
            </a:r>
          </a:p>
          <a:p>
            <a:pPr>
              <a:defRPr/>
            </a:pPr>
            <a:r>
              <a:rPr lang="pl-PL" sz="2800" dirty="0" smtClean="0"/>
              <a:t>Dane </a:t>
            </a:r>
            <a:r>
              <a:rPr lang="pl-PL" sz="2800" dirty="0"/>
              <a:t>te są podstawą do podejmowania decyzji powiązanych z administrowaniem gospodarstwem rolnym oraz punktem wyjścia do weryfikacji potrzeb i możliwości inwestycyjnych oraz pozyskania zewnętrznych źródeł finansowania</a:t>
            </a:r>
            <a:r>
              <a:rPr lang="pl-PL" sz="2800" dirty="0" smtClean="0"/>
              <a:t>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uturaTEE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uturaTEE" pitchFamily="2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uturaTEE" pitchFamily="2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uturaTEE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12A417B-71C3-4967-B93F-DF2DD1920AE8}" type="slidenum">
              <a:rPr lang="pl-PL" altLang="pl-PL" sz="1200" smtClean="0">
                <a:solidFill>
                  <a:schemeClr val="bg2"/>
                </a:solidFill>
                <a:latin typeface="FuturaTEELig" pitchFamily="2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pl-PL" altLang="pl-PL" sz="1200" dirty="0" smtClean="0">
              <a:solidFill>
                <a:schemeClr val="bg2"/>
              </a:solidFill>
              <a:latin typeface="FuturaTEELi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566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008112"/>
          </a:xfrm>
        </p:spPr>
        <p:txBody>
          <a:bodyPr/>
          <a:lstStyle/>
          <a:p>
            <a:pPr>
              <a:defRPr/>
            </a:pPr>
            <a:r>
              <a:rPr lang="pl-PL" altLang="pl-PL" sz="4000" dirty="0" smtClean="0"/>
              <a:t>Raporty wyników gospodarstwa </a:t>
            </a:r>
            <a:br>
              <a:rPr lang="pl-PL" altLang="pl-PL" sz="4000" dirty="0" smtClean="0"/>
            </a:br>
            <a:r>
              <a:rPr lang="pl-PL" altLang="pl-PL" sz="4000" dirty="0" smtClean="0"/>
              <a:t>w Polskim FADN  </a:t>
            </a:r>
            <a:endParaRPr lang="en-GB" alt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772816"/>
            <a:ext cx="8713092" cy="460851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pl-PL" sz="2800" dirty="0" smtClean="0"/>
              <a:t>Raporty przygotowywane w Polskim FADN stanowią syntetyczny zbiór informacji o </a:t>
            </a:r>
            <a:r>
              <a:rPr lang="pl-PL" sz="2800" dirty="0" smtClean="0"/>
              <a:t>wynikach gospodarstwa uczestniczącego w systemie wraz z wyliczonymi wskaźnikami. </a:t>
            </a:r>
          </a:p>
          <a:p>
            <a:pPr marL="0" indent="0">
              <a:buNone/>
              <a:defRPr/>
            </a:pPr>
            <a:r>
              <a:rPr lang="pl-PL" sz="2800" dirty="0" smtClean="0"/>
              <a:t>Raporty są bezpośrednio ukierunkowane na wspieranie zarządzania gospodarstwem rolnym: </a:t>
            </a:r>
          </a:p>
          <a:p>
            <a:pPr>
              <a:defRPr/>
            </a:pPr>
            <a:r>
              <a:rPr lang="pl-PL" sz="2800" dirty="0" smtClean="0"/>
              <a:t>Raport Indywidualny. </a:t>
            </a:r>
          </a:p>
          <a:p>
            <a:pPr>
              <a:defRPr/>
            </a:pPr>
            <a:r>
              <a:rPr lang="pl-PL" sz="2800" dirty="0" smtClean="0"/>
              <a:t>Raport Dynamiczny.</a:t>
            </a:r>
          </a:p>
          <a:p>
            <a:pPr>
              <a:defRPr/>
            </a:pPr>
            <a:r>
              <a:rPr lang="pl-PL" sz="2800" dirty="0" smtClean="0"/>
              <a:t>Raport </a:t>
            </a:r>
            <a:r>
              <a:rPr lang="pl-PL" sz="2800" dirty="0" smtClean="0"/>
              <a:t>Porównawczy</a:t>
            </a:r>
            <a:r>
              <a:rPr lang="pl-PL" sz="2800" dirty="0" smtClean="0"/>
              <a:t>.</a:t>
            </a:r>
            <a:endParaRPr lang="pl-PL" sz="28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uturaTEE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uturaTEE" pitchFamily="2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uturaTEE" pitchFamily="2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uturaTEE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12A417B-71C3-4967-B93F-DF2DD1920AE8}" type="slidenum">
              <a:rPr lang="pl-PL" altLang="pl-PL" sz="1200" smtClean="0">
                <a:solidFill>
                  <a:schemeClr val="bg2"/>
                </a:solidFill>
                <a:latin typeface="FuturaTEELig" pitchFamily="2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pl-PL" altLang="pl-PL" sz="1200" dirty="0" smtClean="0">
              <a:solidFill>
                <a:schemeClr val="bg2"/>
              </a:solidFill>
              <a:latin typeface="FuturaTEELig" pitchFamily="2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755576" y="6304952"/>
            <a:ext cx="6984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http://</a:t>
            </a:r>
            <a:r>
              <a:rPr lang="en-US" i="1" dirty="0" smtClean="0"/>
              <a:t>fadn.pl/</a:t>
            </a:r>
            <a:r>
              <a:rPr lang="pl-PL" i="1" dirty="0" smtClean="0"/>
              <a:t>  - </a:t>
            </a:r>
            <a:r>
              <a:rPr lang="en-US" i="1" dirty="0" err="1" smtClean="0"/>
              <a:t>metodyka</a:t>
            </a:r>
            <a:r>
              <a:rPr lang="pl-PL" i="1" dirty="0" smtClean="0"/>
              <a:t> - raporty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190255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3342"/>
            <a:ext cx="9144000" cy="1008112"/>
          </a:xfrm>
        </p:spPr>
        <p:txBody>
          <a:bodyPr/>
          <a:lstStyle/>
          <a:p>
            <a:pPr>
              <a:defRPr/>
            </a:pPr>
            <a:r>
              <a:rPr lang="pl-PL" altLang="pl-PL" sz="4000" dirty="0" smtClean="0"/>
              <a:t>Raporty indywidulany</a:t>
            </a:r>
            <a:endParaRPr lang="en-GB" alt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1080120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pl-PL" sz="2800" dirty="0" smtClean="0"/>
              <a:t>Raporty indywidualny sporządzany jest w wersji pełnej i skróconej</a:t>
            </a:r>
            <a:r>
              <a:rPr lang="pl-PL" sz="2800" dirty="0" smtClean="0"/>
              <a:t>. kluczowe informacje dla zarządzającego obejmują: 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uturaTEE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uturaTEE" pitchFamily="2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uturaTEE" pitchFamily="2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uturaTEE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12A417B-71C3-4967-B93F-DF2DD1920AE8}" type="slidenum">
              <a:rPr lang="pl-PL" altLang="pl-PL" sz="1200" smtClean="0">
                <a:solidFill>
                  <a:schemeClr val="bg2"/>
                </a:solidFill>
                <a:latin typeface="FuturaTEELig" pitchFamily="2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pl-PL" altLang="pl-PL" sz="1200" dirty="0" smtClean="0">
              <a:solidFill>
                <a:schemeClr val="bg2"/>
              </a:solidFill>
              <a:latin typeface="FuturaTEELig" pitchFamily="2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027976"/>
              </p:ext>
            </p:extLst>
          </p:nvPr>
        </p:nvGraphicFramePr>
        <p:xfrm>
          <a:off x="0" y="1916832"/>
          <a:ext cx="9144000" cy="43123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18118"/>
                <a:gridCol w="1625882"/>
              </a:tblGrid>
              <a:tr h="429475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600"/>
                        <a:buFont typeface="Calibri"/>
                        <a:buChar char="•"/>
                      </a:pPr>
                      <a:r>
                        <a:rPr lang="pl-PL" sz="2800" u="none" strike="noStrike" noProof="0" dirty="0" smtClean="0">
                          <a:effectLst/>
                        </a:rPr>
                        <a:t>Wartość dochodu</a:t>
                      </a:r>
                      <a:endParaRPr lang="pl-PL" sz="2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32243" marR="6451" marT="6451" marB="0" anchor="ctr"/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r>
                        <a:rPr lang="pl-PL" sz="2000" b="1" u="none" strike="noStrike" dirty="0" smtClean="0">
                          <a:effectLst/>
                        </a:rPr>
                        <a:t>STAN</a:t>
                      </a:r>
                      <a:r>
                        <a:rPr lang="pl-PL" sz="2000" b="1" u="none" strike="noStrike" baseline="0" dirty="0" smtClean="0">
                          <a:effectLst/>
                        </a:rPr>
                        <a:t> FINANSÓW</a:t>
                      </a:r>
                    </a:p>
                    <a:p>
                      <a:pPr algn="ctr" fontAlgn="b"/>
                      <a:endParaRPr lang="pl-PL" sz="2000" b="1" u="none" strike="noStrike" baseline="0" dirty="0" smtClean="0">
                        <a:effectLst/>
                      </a:endParaRPr>
                    </a:p>
                    <a:p>
                      <a:pPr algn="ctr" fontAlgn="b"/>
                      <a:r>
                        <a:rPr lang="pl-PL" sz="20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1" marR="6451" marT="6451" marB="0" anchor="b">
                    <a:solidFill>
                      <a:srgbClr val="FF0000"/>
                    </a:solidFill>
                  </a:tcPr>
                </a:tc>
              </a:tr>
              <a:tr h="771515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600"/>
                        <a:buFont typeface="Calibri"/>
                        <a:buChar char="•"/>
                      </a:pPr>
                      <a:r>
                        <a:rPr lang="pl-PL" sz="2800" u="none" strike="noStrike" dirty="0">
                          <a:effectLst/>
                        </a:rPr>
                        <a:t>Przepływy pieniężne w ujęciu kwartalnym z wyróżnieniem dotacji,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32243" marR="6451" marT="6451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1" marR="6451" marT="6451" marB="0" anchor="b"/>
                </a:tc>
              </a:tr>
              <a:tr h="429475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600"/>
                        <a:buFont typeface="Calibri"/>
                        <a:buChar char="•"/>
                      </a:pPr>
                      <a:r>
                        <a:rPr lang="pl-PL" sz="2800" u="none" strike="noStrike" dirty="0">
                          <a:effectLst/>
                        </a:rPr>
                        <a:t>Bilans finansowy opisujący majątek gospodarstwa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32243" marR="6451" marT="6451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1" marR="6451" marT="6451" marB="0" anchor="b"/>
                </a:tc>
              </a:tr>
              <a:tr h="429475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600"/>
                        <a:buFont typeface="Calibri"/>
                        <a:buChar char="•"/>
                      </a:pPr>
                      <a:r>
                        <a:rPr lang="pl-PL" sz="2800" u="none" strike="noStrike" dirty="0">
                          <a:effectLst/>
                        </a:rPr>
                        <a:t>Rodzajowe i wartościowe zestawienie dotacji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32243" marR="6451" marT="6451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1" marR="6451" marT="6451" marB="0" anchor="b"/>
                </a:tc>
              </a:tr>
              <a:tr h="429475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600"/>
                        <a:buFont typeface="Calibri"/>
                        <a:buChar char="•"/>
                      </a:pPr>
                      <a:r>
                        <a:rPr lang="pl-PL" sz="2800" u="none" strike="noStrike" dirty="0">
                          <a:effectLst/>
                        </a:rPr>
                        <a:t>Rodzajowe i wartościowe zestawienie kosztów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32243" marR="6451" marT="6451" marB="0"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KONTROLA PRODUKCJI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1" marR="6451" marT="6451" marB="0" anchor="b">
                    <a:solidFill>
                      <a:srgbClr val="009240"/>
                    </a:solidFill>
                  </a:tcPr>
                </a:tc>
              </a:tr>
              <a:tr h="771515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600"/>
                        <a:buFont typeface="Calibri"/>
                        <a:buChar char="•"/>
                      </a:pPr>
                      <a:r>
                        <a:rPr lang="pl-PL" sz="2800" u="none" strike="noStrike" dirty="0">
                          <a:effectLst/>
                        </a:rPr>
                        <a:t>Produkcja roślinna w ujęciu wartościowym i jej rozdysponowanie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32243" marR="6451" marT="6451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1" marR="6451" marT="6451" marB="0" anchor="b"/>
                </a:tc>
              </a:tr>
              <a:tr h="771515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2600"/>
                        <a:buFont typeface="Calibri"/>
                        <a:buChar char="•"/>
                      </a:pPr>
                      <a:r>
                        <a:rPr lang="pl-PL" sz="2800" u="none" strike="noStrike" dirty="0">
                          <a:effectLst/>
                        </a:rPr>
                        <a:t>Produkcja zwierzęca w ujęciu wartościowym i jej rozdysponowanie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32243" marR="6451" marT="6451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51" marR="6451" marT="6451" marB="0" anchor="b"/>
                </a:tc>
              </a:tr>
            </a:tbl>
          </a:graphicData>
        </a:graphic>
      </p:graphicFrame>
      <p:sp>
        <p:nvSpPr>
          <p:cNvPr id="7" name="Prostokąt 6"/>
          <p:cNvSpPr/>
          <p:nvPr/>
        </p:nvSpPr>
        <p:spPr>
          <a:xfrm>
            <a:off x="323528" y="6396335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http://fadn.pl/metodyka/raporty/raport-indywidualny-1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6588705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8419"/>
            <a:ext cx="9144000" cy="1008112"/>
          </a:xfrm>
        </p:spPr>
        <p:txBody>
          <a:bodyPr/>
          <a:lstStyle/>
          <a:p>
            <a:pPr>
              <a:defRPr/>
            </a:pPr>
            <a:r>
              <a:rPr lang="pl-PL" altLang="pl-PL" sz="4000" dirty="0" smtClean="0"/>
              <a:t>Raporty dynamiczny i porównawczy</a:t>
            </a:r>
            <a:endParaRPr lang="en-GB" alt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6519" y="1124744"/>
            <a:ext cx="9036496" cy="504056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pl-PL" sz="2800" dirty="0" smtClean="0"/>
              <a:t>Raporty przygotowywane są zamówienie zarządzającego  gospodarstwem rolnym.  </a:t>
            </a:r>
          </a:p>
          <a:p>
            <a:pPr marL="0" indent="0">
              <a:buNone/>
              <a:defRPr/>
            </a:pPr>
            <a:r>
              <a:rPr lang="pl-PL" sz="2800" dirty="0" smtClean="0"/>
              <a:t> </a:t>
            </a:r>
          </a:p>
          <a:p>
            <a:pPr>
              <a:defRPr/>
            </a:pPr>
            <a:r>
              <a:rPr lang="pl-PL" sz="2800" b="1" dirty="0" smtClean="0"/>
              <a:t>Raport dynamiczny</a:t>
            </a:r>
            <a:r>
              <a:rPr lang="pl-PL" sz="2800" dirty="0" smtClean="0"/>
              <a:t> to informacja o zmianie wyników  gospodarstwa w czasie ze wskazaniem zmian w wartości produkcji i kosztach </a:t>
            </a:r>
            <a:r>
              <a:rPr lang="pl-PL" sz="2600" b="1" i="1" dirty="0" smtClean="0"/>
              <a:t>pozwalających zarządzającemu na identyfikację obszarów wymagających zmian</a:t>
            </a:r>
          </a:p>
          <a:p>
            <a:pPr>
              <a:defRPr/>
            </a:pPr>
            <a:r>
              <a:rPr lang="pl-PL" sz="2800" b="1" dirty="0" smtClean="0"/>
              <a:t>Raport p</a:t>
            </a:r>
            <a:r>
              <a:rPr lang="pl-PL" sz="2800" b="1" dirty="0" smtClean="0"/>
              <a:t>orównawczy  </a:t>
            </a:r>
            <a:r>
              <a:rPr lang="pl-PL" sz="2800" dirty="0" smtClean="0"/>
              <a:t>wyniki danego gospodarstwa są prezentowane </a:t>
            </a:r>
            <a:r>
              <a:rPr lang="pl-PL" sz="2800" dirty="0"/>
              <a:t>w zestawieniu z wynikami uzyskanymi przez </a:t>
            </a:r>
            <a:r>
              <a:rPr lang="pl-PL" sz="2800" dirty="0" smtClean="0"/>
              <a:t>podobne gospodarstwa. </a:t>
            </a:r>
            <a:r>
              <a:rPr lang="pl-PL" sz="2600" b="1" i="1" dirty="0" smtClean="0"/>
              <a:t>Zarządzający po zidentyfikowaniu różnic może korygować organizacje produkcji i plany rozwoju gospodarstwa.</a:t>
            </a:r>
            <a:r>
              <a:rPr lang="pl-PL" sz="3000" dirty="0" smtClean="0"/>
              <a:t> </a:t>
            </a:r>
            <a:endParaRPr lang="pl-PL" sz="28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uturaTEE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uturaTEE" pitchFamily="2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uturaTEE" pitchFamily="2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uturaTEE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12A417B-71C3-4967-B93F-DF2DD1920AE8}" type="slidenum">
              <a:rPr lang="pl-PL" altLang="pl-PL" sz="1200" smtClean="0">
                <a:solidFill>
                  <a:schemeClr val="bg2"/>
                </a:solidFill>
                <a:latin typeface="FuturaTEELig" pitchFamily="2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pl-PL" altLang="pl-PL" sz="1200" dirty="0" smtClean="0">
              <a:solidFill>
                <a:schemeClr val="bg2"/>
              </a:solidFill>
              <a:latin typeface="FuturaTEELig" pitchFamily="2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23528" y="6279499"/>
            <a:ext cx="8013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http://fadn.pl/metodyka/raporty/raport-porownawczy/</a:t>
            </a:r>
          </a:p>
        </p:txBody>
      </p:sp>
    </p:spTree>
    <p:extLst>
      <p:ext uri="{BB962C8B-B14F-4D97-AF65-F5344CB8AC3E}">
        <p14:creationId xmlns:p14="http://schemas.microsoft.com/office/powerpoint/2010/main" val="179532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0163"/>
            <a:ext cx="9144000" cy="878557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4000" dirty="0" smtClean="0"/>
              <a:t>Decyzje gospodarcze</a:t>
            </a:r>
            <a:endParaRPr lang="en-GB" alt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8966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3000" dirty="0" smtClean="0"/>
              <a:t>Decyzje </a:t>
            </a:r>
            <a:r>
              <a:rPr lang="pl-PL" sz="3000" dirty="0"/>
              <a:t>kształtują przebieg produkcji oraz zmiany w zasobach i urządzeniu gospodarstwa </a:t>
            </a:r>
            <a:r>
              <a:rPr lang="pl-PL" sz="3000" dirty="0" smtClean="0"/>
              <a:t>rolnego.</a:t>
            </a:r>
          </a:p>
          <a:p>
            <a:pPr>
              <a:defRPr/>
            </a:pPr>
            <a:r>
              <a:rPr lang="pl-PL" sz="3000" dirty="0" smtClean="0"/>
              <a:t>Ocena </a:t>
            </a:r>
            <a:r>
              <a:rPr lang="pl-PL" sz="3000" dirty="0"/>
              <a:t>podejmowanych decyzji </a:t>
            </a:r>
            <a:r>
              <a:rPr lang="pl-PL" sz="3000" dirty="0" smtClean="0"/>
              <a:t>dotyczy ich wpływu </a:t>
            </a:r>
            <a:r>
              <a:rPr lang="pl-PL" sz="3000" dirty="0"/>
              <a:t>na stopień realizacji postawionych celów</a:t>
            </a:r>
            <a:r>
              <a:rPr lang="pl-PL" sz="3000" dirty="0" smtClean="0"/>
              <a:t>.</a:t>
            </a:r>
          </a:p>
          <a:p>
            <a:pPr>
              <a:defRPr/>
            </a:pPr>
            <a:r>
              <a:rPr lang="pl-PL" sz="3000" dirty="0"/>
              <a:t>Podejmowane przez rolników decyzje </a:t>
            </a:r>
            <a:r>
              <a:rPr lang="pl-PL" sz="3000" dirty="0" smtClean="0"/>
              <a:t>podyktowane są dążeniem do realizacji celów </a:t>
            </a:r>
            <a:r>
              <a:rPr lang="pl-PL" sz="3000" dirty="0"/>
              <a:t>ekonomicznych </a:t>
            </a:r>
            <a:r>
              <a:rPr lang="pl-PL" sz="3000" dirty="0" smtClean="0"/>
              <a:t>oraz </a:t>
            </a:r>
            <a:r>
              <a:rPr lang="pl-PL" sz="3000" dirty="0" smtClean="0"/>
              <a:t>innych odzwierciedlających indywidualne preferencje.</a:t>
            </a:r>
            <a:endParaRPr lang="pl-PL" sz="3000" dirty="0" smtClean="0"/>
          </a:p>
          <a:p>
            <a:pPr>
              <a:defRPr/>
            </a:pPr>
            <a:r>
              <a:rPr lang="pl-PL" sz="3000" dirty="0" smtClean="0"/>
              <a:t>Cele mogą być wzajemnie sprzeczne, </a:t>
            </a:r>
            <a:r>
              <a:rPr lang="pl-PL" sz="3000" dirty="0"/>
              <a:t>co </a:t>
            </a:r>
            <a:r>
              <a:rPr lang="pl-PL" sz="3000" dirty="0" smtClean="0"/>
              <a:t>wymaga </a:t>
            </a:r>
            <a:r>
              <a:rPr lang="pl-PL" sz="3000" dirty="0"/>
              <a:t>określenia </a:t>
            </a:r>
            <a:r>
              <a:rPr lang="pl-PL" sz="3000" dirty="0" smtClean="0"/>
              <a:t>ich hierarchii.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uturaTEE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uturaTEE" pitchFamily="2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uturaTEE" pitchFamily="2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uturaTEE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12A417B-71C3-4967-B93F-DF2DD1920AE8}" type="slidenum">
              <a:rPr lang="pl-PL" altLang="pl-PL" sz="1200" smtClean="0">
                <a:solidFill>
                  <a:schemeClr val="bg2"/>
                </a:solidFill>
                <a:latin typeface="FuturaTEELig" pitchFamily="2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pl-PL" altLang="pl-PL" sz="1200" dirty="0" smtClean="0">
              <a:solidFill>
                <a:schemeClr val="bg2"/>
              </a:solidFill>
              <a:latin typeface="FuturaTEELi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9607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008112"/>
          </a:xfrm>
        </p:spPr>
        <p:txBody>
          <a:bodyPr/>
          <a:lstStyle/>
          <a:p>
            <a:pPr>
              <a:defRPr/>
            </a:pPr>
            <a:r>
              <a:rPr lang="pl-PL" altLang="pl-PL" sz="4000" dirty="0" smtClean="0"/>
              <a:t>Podsumowanie</a:t>
            </a:r>
            <a:endParaRPr lang="en-GB" alt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484784"/>
            <a:ext cx="8713092" cy="4608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pl-PL" sz="2800" dirty="0" smtClean="0"/>
              <a:t>Zarządzanie jest nieustającym procesem obejmującym  podejmowanie decyzji i ocenę ich trafności w realizacji postawionych celów.</a:t>
            </a:r>
          </a:p>
          <a:p>
            <a:pPr marL="0" indent="0">
              <a:buNone/>
              <a:defRPr/>
            </a:pPr>
            <a:endParaRPr lang="pl-PL" sz="1100" dirty="0"/>
          </a:p>
          <a:p>
            <a:pPr marL="0" indent="0">
              <a:buNone/>
              <a:defRPr/>
            </a:pPr>
            <a:r>
              <a:rPr lang="pl-PL" sz="2800" dirty="0" smtClean="0"/>
              <a:t>Sprawność finansowa gospodarstwa uważana jest za najważniejszy parametr w ocenie gospodarstwa.</a:t>
            </a:r>
          </a:p>
          <a:p>
            <a:pPr marL="0" indent="0">
              <a:buNone/>
              <a:defRPr/>
            </a:pPr>
            <a:endParaRPr lang="pl-PL" sz="1050" dirty="0" smtClean="0"/>
          </a:p>
          <a:p>
            <a:pPr marL="0" indent="0">
              <a:buNone/>
              <a:defRPr/>
            </a:pPr>
            <a:r>
              <a:rPr lang="pl-PL" sz="2800" dirty="0" smtClean="0"/>
              <a:t>Rachunkowość FADN jest kompleksowym źródłem informacji o wynikach gospodarstwa rolnego w tym o stanie finansów.</a:t>
            </a:r>
          </a:p>
          <a:p>
            <a:pPr marL="0" indent="0">
              <a:buNone/>
              <a:defRPr/>
            </a:pPr>
            <a:endParaRPr lang="pl-PL" sz="1400" dirty="0" smtClean="0"/>
          </a:p>
          <a:p>
            <a:pPr marL="0" indent="0">
              <a:buNone/>
              <a:defRPr/>
            </a:pPr>
            <a:r>
              <a:rPr lang="pl-PL" sz="2800" dirty="0" smtClean="0"/>
              <a:t>Raporty </a:t>
            </a:r>
            <a:r>
              <a:rPr lang="pl-PL" sz="2800" dirty="0" smtClean="0"/>
              <a:t>ułatwiają podejmowanie decyzji zarządzającego wskazując na wyniki oraz potrzeby i możliwości reorganizacji gospodarstwa we wszystkich obszarach zarządzania. </a:t>
            </a:r>
            <a:endParaRPr lang="pl-PL" sz="28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uturaTEE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uturaTEE" pitchFamily="2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uturaTEE" pitchFamily="2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uturaTEE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12A417B-71C3-4967-B93F-DF2DD1920AE8}" type="slidenum">
              <a:rPr lang="pl-PL" altLang="pl-PL" sz="1200" smtClean="0">
                <a:solidFill>
                  <a:schemeClr val="bg2"/>
                </a:solidFill>
                <a:latin typeface="FuturaTEELig" pitchFamily="2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pl-PL" altLang="pl-PL" sz="1200" dirty="0" smtClean="0">
              <a:solidFill>
                <a:schemeClr val="bg2"/>
              </a:solidFill>
              <a:latin typeface="FuturaTEELi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6012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179" y="260648"/>
            <a:ext cx="9109075" cy="1224136"/>
          </a:xfrm>
        </p:spPr>
        <p:txBody>
          <a:bodyPr/>
          <a:lstStyle/>
          <a:p>
            <a:r>
              <a:rPr lang="pl-PL" altLang="pl-PL" sz="4000" dirty="0" smtClean="0"/>
              <a:t>Zarządzanie gospodarstwem </a:t>
            </a:r>
            <a:r>
              <a:rPr lang="pl-PL" altLang="pl-PL" sz="4000" dirty="0"/>
              <a:t>rolnym </a:t>
            </a:r>
            <a:r>
              <a:rPr lang="pl-PL" altLang="pl-PL" sz="4000" dirty="0" smtClean="0"/>
              <a:t>a decyzje gospodarcze</a:t>
            </a:r>
            <a:endParaRPr lang="en-GB" alt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6445" y="1772816"/>
            <a:ext cx="8857555" cy="4607793"/>
          </a:xfrm>
        </p:spPr>
        <p:txBody>
          <a:bodyPr/>
          <a:lstStyle/>
          <a:p>
            <a:pPr marL="0" indent="0">
              <a:buNone/>
            </a:pPr>
            <a:r>
              <a:rPr lang="pl-PL" sz="2800" dirty="0" smtClean="0"/>
              <a:t>Produkcja </a:t>
            </a:r>
            <a:r>
              <a:rPr lang="pl-PL" sz="2800" dirty="0"/>
              <a:t>gospodarstwa rolnego – </a:t>
            </a:r>
            <a:r>
              <a:rPr lang="pl-PL" sz="2800" dirty="0" smtClean="0"/>
              <a:t>efekty decyzji </a:t>
            </a:r>
            <a:r>
              <a:rPr lang="pl-PL" sz="2800" dirty="0"/>
              <a:t>o </a:t>
            </a:r>
            <a:r>
              <a:rPr lang="pl-PL" sz="2800" dirty="0" smtClean="0"/>
              <a:t>wykorzystaniu </a:t>
            </a:r>
            <a:r>
              <a:rPr lang="pl-PL" sz="2800" dirty="0"/>
              <a:t>środków produkcji </a:t>
            </a:r>
            <a:r>
              <a:rPr lang="pl-PL" sz="2800" dirty="0" smtClean="0"/>
              <a:t>prowadzących do otrzymywania </a:t>
            </a:r>
            <a:r>
              <a:rPr lang="pl-PL" sz="2800" dirty="0"/>
              <a:t>pożądanych produktów rolnych i usług </a:t>
            </a:r>
            <a:r>
              <a:rPr lang="pl-PL" sz="2800" dirty="0" smtClean="0"/>
              <a:t>oraz prowadzące do </a:t>
            </a:r>
            <a:r>
              <a:rPr lang="pl-PL" sz="2800" dirty="0"/>
              <a:t>rozwoju gospodarstwa rolnego</a:t>
            </a:r>
            <a:r>
              <a:rPr lang="pl-PL" sz="2800" dirty="0" smtClean="0"/>
              <a:t>.</a:t>
            </a:r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r>
              <a:rPr lang="pl-PL" sz="2800" dirty="0"/>
              <a:t>Zarządzanie gospodarstwem rolnym </a:t>
            </a:r>
            <a:r>
              <a:rPr lang="pl-PL" sz="2800" dirty="0" smtClean="0"/>
              <a:t>obejmuje różnego </a:t>
            </a:r>
            <a:r>
              <a:rPr lang="pl-PL" sz="2800" dirty="0"/>
              <a:t>rodzaju </a:t>
            </a:r>
            <a:r>
              <a:rPr lang="pl-PL" sz="2800" dirty="0" smtClean="0"/>
              <a:t>decyzje, </a:t>
            </a:r>
            <a:r>
              <a:rPr lang="pl-PL" sz="2800" dirty="0" smtClean="0"/>
              <a:t>które kształtują </a:t>
            </a:r>
            <a:r>
              <a:rPr lang="pl-PL" sz="2800" dirty="0"/>
              <a:t>przebieg produkcji oraz zmiany w zasobach i urządzeniu gospodarstwa </a:t>
            </a:r>
            <a:r>
              <a:rPr lang="pl-PL" sz="2800" dirty="0" smtClean="0"/>
              <a:t>rolnego.</a:t>
            </a:r>
          </a:p>
        </p:txBody>
      </p:sp>
      <p:sp>
        <p:nvSpPr>
          <p:cNvPr id="1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85113" y="6572250"/>
            <a:ext cx="1223962" cy="2413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uturaTEE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uturaTEE" pitchFamily="2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uturaTEE" pitchFamily="2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uturaTEE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12A417B-71C3-4967-B93F-DF2DD1920AE8}" type="slidenum">
              <a:rPr lang="pl-PL" altLang="pl-PL" sz="1200" smtClean="0">
                <a:solidFill>
                  <a:schemeClr val="bg2"/>
                </a:solidFill>
                <a:latin typeface="FuturaTEELig" pitchFamily="2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pl-PL" altLang="pl-PL" sz="1200" dirty="0" smtClean="0">
              <a:solidFill>
                <a:schemeClr val="bg2"/>
              </a:solidFill>
              <a:latin typeface="FuturaTEELi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0730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0162"/>
            <a:ext cx="9144000" cy="878558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4000" dirty="0" smtClean="0"/>
              <a:t>Ocena wyników gospodarstwa rolnego</a:t>
            </a:r>
            <a:endParaRPr lang="en-GB" alt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388" y="1268759"/>
            <a:ext cx="8713092" cy="504056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2800" dirty="0"/>
              <a:t>Monitoring i ocena wyników przedsiębiorstwa </a:t>
            </a:r>
            <a:r>
              <a:rPr lang="pl-PL" sz="2800" dirty="0" smtClean="0"/>
              <a:t>ma charakter </a:t>
            </a:r>
            <a:r>
              <a:rPr lang="pl-PL" sz="2800" dirty="0"/>
              <a:t>zintegrowanej, wielodyscyplinarnej i wieloaspektowej syntezy uwzględniającej otoczenie </a:t>
            </a:r>
            <a:r>
              <a:rPr lang="pl-PL" sz="2800" dirty="0" smtClean="0"/>
              <a:t>gospodarstwa rolnego.</a:t>
            </a:r>
          </a:p>
          <a:p>
            <a:pPr>
              <a:defRPr/>
            </a:pPr>
            <a:r>
              <a:rPr lang="pl-PL" sz="2800" dirty="0" smtClean="0"/>
              <a:t>Oceny </a:t>
            </a:r>
            <a:r>
              <a:rPr lang="pl-PL" sz="2800" dirty="0" smtClean="0"/>
              <a:t>o charakterze uniwersalnym tj. bazujące na zastosowaniu wybranych wskaźnikach </a:t>
            </a:r>
            <a:r>
              <a:rPr lang="pl-PL" sz="2800" dirty="0" err="1"/>
              <a:t>ekonomiczno</a:t>
            </a:r>
            <a:r>
              <a:rPr lang="pl-PL" sz="2800" dirty="0"/>
              <a:t>–finansowych </a:t>
            </a:r>
            <a:r>
              <a:rPr lang="pl-PL" sz="2800" dirty="0" smtClean="0"/>
              <a:t>mogą mieć ograniczone zastosowanie w indywidualnych przypadkach.</a:t>
            </a:r>
            <a:endParaRPr lang="pl-PL" sz="2800" dirty="0" smtClean="0"/>
          </a:p>
          <a:p>
            <a:pPr>
              <a:defRPr/>
            </a:pPr>
            <a:r>
              <a:rPr lang="pl-PL" sz="2800" dirty="0" smtClean="0"/>
              <a:t>Nadrzędne </a:t>
            </a:r>
            <a:r>
              <a:rPr lang="pl-PL" sz="2800" dirty="0"/>
              <a:t>znaczenie efektywności finansowej </a:t>
            </a:r>
            <a:r>
              <a:rPr lang="pl-PL" sz="2800" dirty="0" smtClean="0"/>
              <a:t>oraz </a:t>
            </a:r>
            <a:r>
              <a:rPr lang="pl-PL" sz="2800" dirty="0"/>
              <a:t>wartości księgowej gospodarstwa rolnego </a:t>
            </a:r>
            <a:r>
              <a:rPr lang="pl-PL" sz="2800" dirty="0" smtClean="0"/>
              <a:t>w ocenie bieżącej </a:t>
            </a:r>
            <a:r>
              <a:rPr lang="pl-PL" sz="2800" dirty="0"/>
              <a:t>sprawność funkcjonowania gospodarstwa</a:t>
            </a:r>
            <a:endParaRPr lang="pl-PL" sz="2800" dirty="0" smtClean="0"/>
          </a:p>
          <a:p>
            <a:pPr marL="0" indent="0" eaLnBrk="1" hangingPunct="1">
              <a:buNone/>
              <a:defRPr/>
            </a:pPr>
            <a:endParaRPr lang="en-GB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uturaTEE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uturaTEE" pitchFamily="2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uturaTEE" pitchFamily="2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uturaTEE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12A417B-71C3-4967-B93F-DF2DD1920AE8}" type="slidenum">
              <a:rPr lang="pl-PL" altLang="pl-PL" sz="1200" smtClean="0">
                <a:solidFill>
                  <a:schemeClr val="bg2"/>
                </a:solidFill>
                <a:latin typeface="FuturaTEELig" pitchFamily="2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pl-PL" altLang="pl-PL" sz="1200" dirty="0" smtClean="0">
              <a:solidFill>
                <a:schemeClr val="bg2"/>
              </a:solidFill>
              <a:latin typeface="FuturaTEELi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0575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0162"/>
            <a:ext cx="9144000" cy="878558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4000" dirty="0" smtClean="0"/>
              <a:t>Zarządzanie jako proces cykliczny</a:t>
            </a:r>
            <a:endParaRPr lang="en-GB" alt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388" y="1268759"/>
            <a:ext cx="8713092" cy="504056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2800" dirty="0" smtClean="0"/>
              <a:t>Ciągłe monitorowane działalności </a:t>
            </a:r>
            <a:r>
              <a:rPr lang="pl-PL" sz="2800" dirty="0"/>
              <a:t>gospodarstwa rolnego </a:t>
            </a:r>
            <a:r>
              <a:rPr lang="pl-PL" sz="2800" dirty="0" smtClean="0"/>
              <a:t>wraz z jego otoczeniem i podejmowanie decyzji </a:t>
            </a:r>
          </a:p>
          <a:p>
            <a:pPr>
              <a:defRPr/>
            </a:pPr>
            <a:r>
              <a:rPr lang="pl-PL" sz="2800" dirty="0" smtClean="0"/>
              <a:t>Zarządzaniem </a:t>
            </a:r>
            <a:r>
              <a:rPr lang="pl-PL" sz="2800" dirty="0"/>
              <a:t>gospodarstwem rolnym </a:t>
            </a:r>
            <a:r>
              <a:rPr lang="pl-PL" sz="2800" dirty="0" smtClean="0"/>
              <a:t>poprzez decyzje </a:t>
            </a:r>
            <a:r>
              <a:rPr lang="pl-PL" sz="2800" dirty="0"/>
              <a:t>odnoszące się </a:t>
            </a:r>
            <a:r>
              <a:rPr lang="pl-PL" sz="2800" dirty="0" smtClean="0"/>
              <a:t>do obszarów:</a:t>
            </a:r>
            <a:endParaRPr lang="pl-PL" sz="2800" dirty="0" smtClean="0"/>
          </a:p>
          <a:p>
            <a:pPr>
              <a:buFontTx/>
              <a:buChar char="-"/>
              <a:defRPr/>
            </a:pPr>
            <a:r>
              <a:rPr lang="pl-PL" sz="2800" dirty="0" smtClean="0"/>
              <a:t>produkcji </a:t>
            </a:r>
            <a:r>
              <a:rPr lang="pl-PL" sz="2800" dirty="0"/>
              <a:t>oraz organizacji </a:t>
            </a:r>
            <a:r>
              <a:rPr lang="pl-PL" sz="2800" dirty="0" smtClean="0"/>
              <a:t>gospodarstwa</a:t>
            </a:r>
          </a:p>
          <a:p>
            <a:pPr>
              <a:buFontTx/>
              <a:buChar char="-"/>
              <a:defRPr/>
            </a:pPr>
            <a:r>
              <a:rPr lang="pl-PL" sz="2800" dirty="0"/>
              <a:t>administrowania </a:t>
            </a:r>
            <a:r>
              <a:rPr lang="pl-PL" sz="2800" dirty="0" smtClean="0"/>
              <a:t>gospodarstwem</a:t>
            </a:r>
          </a:p>
          <a:p>
            <a:pPr>
              <a:buFontTx/>
              <a:buChar char="-"/>
              <a:defRPr/>
            </a:pPr>
            <a:r>
              <a:rPr lang="pl-PL" sz="2800" dirty="0"/>
              <a:t>powiązań gospodarstwa z rynkiem </a:t>
            </a:r>
            <a:endParaRPr lang="en-GB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uturaTEE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uturaTEE" pitchFamily="2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uturaTEE" pitchFamily="2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uturaTEE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12A417B-71C3-4967-B93F-DF2DD1920AE8}" type="slidenum">
              <a:rPr lang="pl-PL" altLang="pl-PL" sz="1200" smtClean="0">
                <a:solidFill>
                  <a:schemeClr val="bg2"/>
                </a:solidFill>
                <a:latin typeface="FuturaTEELig" pitchFamily="2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pl-PL" altLang="pl-PL" sz="1200" dirty="0" smtClean="0">
              <a:solidFill>
                <a:schemeClr val="bg2"/>
              </a:solidFill>
              <a:latin typeface="FuturaTEELi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0478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78558"/>
          </a:xfrm>
        </p:spPr>
        <p:txBody>
          <a:bodyPr/>
          <a:lstStyle/>
          <a:p>
            <a:pPr>
              <a:defRPr/>
            </a:pPr>
            <a:r>
              <a:rPr lang="pl-PL" altLang="pl-PL" sz="4000" dirty="0" smtClean="0"/>
              <a:t>Obszary zarządzania - produkcja </a:t>
            </a:r>
            <a:r>
              <a:rPr lang="pl-PL" altLang="pl-PL" sz="4000" dirty="0"/>
              <a:t>i organizacja </a:t>
            </a:r>
            <a:r>
              <a:rPr lang="pl-PL" altLang="pl-PL" sz="4000" dirty="0" smtClean="0"/>
              <a:t>gospodarstwa</a:t>
            </a:r>
            <a:endParaRPr lang="en-GB" alt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412776"/>
            <a:ext cx="8713092" cy="5040561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pl-PL" sz="2800" b="1" dirty="0"/>
              <a:t>Decyzje operacyjne </a:t>
            </a:r>
            <a:r>
              <a:rPr lang="pl-PL" sz="2800" dirty="0"/>
              <a:t>dotyczące co, ile, jak i kiedy produkować w krótkim okresie </a:t>
            </a:r>
            <a:r>
              <a:rPr lang="pl-PL" sz="2800" dirty="0" smtClean="0"/>
              <a:t>czasu, skutkują </a:t>
            </a:r>
            <a:r>
              <a:rPr lang="pl-PL" sz="2800" dirty="0"/>
              <a:t>wyborem</a:t>
            </a:r>
            <a:r>
              <a:rPr lang="pl-PL" sz="2800" dirty="0" smtClean="0"/>
              <a:t>:</a:t>
            </a:r>
          </a:p>
          <a:p>
            <a:pPr marL="0" indent="0">
              <a:buNone/>
              <a:defRPr/>
            </a:pPr>
            <a:r>
              <a:rPr lang="pl-PL" sz="2800" dirty="0" smtClean="0"/>
              <a:t>- kierunków</a:t>
            </a:r>
            <a:r>
              <a:rPr lang="pl-PL" sz="2800" dirty="0"/>
              <a:t>, intensywności  oraz wielkości produkcji w danym roku</a:t>
            </a:r>
          </a:p>
          <a:p>
            <a:pPr marL="0" indent="0">
              <a:buNone/>
              <a:defRPr/>
            </a:pPr>
            <a:r>
              <a:rPr lang="pl-PL" sz="2800" dirty="0"/>
              <a:t>- terminem rozpoczęcia produkcji oraz zastosowania powiązanych zabiegów agrotechnicznych i usług :</a:t>
            </a:r>
          </a:p>
          <a:p>
            <a:pPr>
              <a:buFontTx/>
              <a:buChar char="-"/>
              <a:defRPr/>
            </a:pPr>
            <a:r>
              <a:rPr lang="pl-PL" sz="2800" dirty="0"/>
              <a:t>produkcji oraz organizacji gospodarstwa</a:t>
            </a:r>
          </a:p>
          <a:p>
            <a:pPr>
              <a:buFontTx/>
              <a:buChar char="-"/>
              <a:defRPr/>
            </a:pPr>
            <a:r>
              <a:rPr lang="pl-PL" sz="2800" dirty="0"/>
              <a:t>administrowania gospodarstwem</a:t>
            </a:r>
          </a:p>
          <a:p>
            <a:pPr>
              <a:buFontTx/>
              <a:buChar char="-"/>
              <a:defRPr/>
            </a:pPr>
            <a:r>
              <a:rPr lang="pl-PL" sz="2800" dirty="0"/>
              <a:t>powiązań gospodarstwa z rynkiem </a:t>
            </a:r>
          </a:p>
          <a:p>
            <a:pPr>
              <a:defRPr/>
            </a:pPr>
            <a:r>
              <a:rPr lang="pl-PL" sz="2800" b="1" dirty="0" smtClean="0"/>
              <a:t>Decyzje </a:t>
            </a:r>
            <a:r>
              <a:rPr lang="pl-PL" sz="2800" b="1" dirty="0"/>
              <a:t>strategiczne </a:t>
            </a:r>
            <a:r>
              <a:rPr lang="pl-PL" sz="2800" dirty="0"/>
              <a:t>determinują wielkość oraz strukturę zasobów gospodarstwa rolnego i skutkują wyborem rodzaju inwestycji. </a:t>
            </a:r>
            <a:endParaRPr lang="pl-PL" sz="2800" dirty="0" smtClean="0"/>
          </a:p>
          <a:p>
            <a:pPr marL="0" indent="0">
              <a:buNone/>
              <a:defRPr/>
            </a:pPr>
            <a:endParaRPr lang="en-GB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uturaTEE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uturaTEE" pitchFamily="2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uturaTEE" pitchFamily="2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uturaTEE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12A417B-71C3-4967-B93F-DF2DD1920AE8}" type="slidenum">
              <a:rPr lang="pl-PL" altLang="pl-PL" sz="1200" smtClean="0">
                <a:solidFill>
                  <a:schemeClr val="bg2"/>
                </a:solidFill>
                <a:latin typeface="FuturaTEELig" pitchFamily="2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pl-PL" altLang="pl-PL" sz="1200" dirty="0" smtClean="0">
              <a:solidFill>
                <a:schemeClr val="bg2"/>
              </a:solidFill>
              <a:latin typeface="FuturaTEELi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450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395" y="548680"/>
            <a:ext cx="9144000" cy="878558"/>
          </a:xfrm>
        </p:spPr>
        <p:txBody>
          <a:bodyPr/>
          <a:lstStyle/>
          <a:p>
            <a:pPr>
              <a:defRPr/>
            </a:pPr>
            <a:r>
              <a:rPr lang="pl-PL" altLang="pl-PL" sz="4000" dirty="0" smtClean="0"/>
              <a:t>Obszary </a:t>
            </a:r>
            <a:r>
              <a:rPr lang="pl-PL" altLang="pl-PL" sz="4000" dirty="0" smtClean="0"/>
              <a:t>zarządzania: </a:t>
            </a:r>
            <a:r>
              <a:rPr lang="pl-PL" altLang="pl-PL" sz="4000" dirty="0" smtClean="0"/>
              <a:t>administrowanie </a:t>
            </a:r>
            <a:r>
              <a:rPr lang="pl-PL" altLang="pl-PL" sz="4000" dirty="0" smtClean="0"/>
              <a:t> </a:t>
            </a:r>
            <a:r>
              <a:rPr lang="pl-PL" altLang="pl-PL" sz="4000" dirty="0"/>
              <a:t>i powiązania gospodarstwa z </a:t>
            </a:r>
            <a:r>
              <a:rPr lang="pl-PL" altLang="pl-PL" sz="4000" dirty="0" smtClean="0"/>
              <a:t>rynkiem</a:t>
            </a:r>
            <a:r>
              <a:rPr lang="pl-PL" altLang="pl-PL" sz="4000" dirty="0" smtClean="0"/>
              <a:t>.</a:t>
            </a:r>
            <a:endParaRPr lang="en-GB" alt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772816"/>
            <a:ext cx="8713092" cy="252028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pl-PL" sz="2800" b="1" dirty="0" smtClean="0"/>
              <a:t>Administrowanie:</a:t>
            </a:r>
            <a:endParaRPr lang="pl-PL" sz="2800" b="1" dirty="0" smtClean="0"/>
          </a:p>
          <a:p>
            <a:pPr>
              <a:buFontTx/>
              <a:buChar char="-"/>
              <a:defRPr/>
            </a:pPr>
            <a:r>
              <a:rPr lang="pl-PL" sz="2800" dirty="0"/>
              <a:t>Pozyskiwanie i gospodarowanie środkami finansowymi</a:t>
            </a:r>
          </a:p>
          <a:p>
            <a:pPr>
              <a:buFontTx/>
              <a:buChar char="-"/>
              <a:defRPr/>
            </a:pPr>
            <a:r>
              <a:rPr lang="pl-PL" sz="2800" dirty="0"/>
              <a:t>Sposoby kontroli działalności i zasobów gospodarstwa</a:t>
            </a:r>
          </a:p>
          <a:p>
            <a:pPr>
              <a:buFontTx/>
              <a:buChar char="-"/>
              <a:defRPr/>
            </a:pPr>
            <a:r>
              <a:rPr lang="pl-PL" sz="2800" dirty="0"/>
              <a:t>Monitoring i dostosowanie do regulacji prawnych i programów wspierających gospodarstwo </a:t>
            </a:r>
            <a:r>
              <a:rPr lang="pl-PL" sz="2800" dirty="0" smtClean="0"/>
              <a:t>rolne</a:t>
            </a: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uturaTEE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uturaTEE" pitchFamily="2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uturaTEE" pitchFamily="2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uturaTEE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12A417B-71C3-4967-B93F-DF2DD1920AE8}" type="slidenum">
              <a:rPr lang="pl-PL" altLang="pl-PL" sz="1200" smtClean="0">
                <a:solidFill>
                  <a:schemeClr val="bg2"/>
                </a:solidFill>
                <a:latin typeface="FuturaTEELig" pitchFamily="2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pl-PL" altLang="pl-PL" sz="1200" dirty="0" smtClean="0">
              <a:solidFill>
                <a:schemeClr val="bg2"/>
              </a:solidFill>
              <a:latin typeface="FuturaTEELig" pitchFamily="2" charset="0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 bwMode="auto">
          <a:xfrm>
            <a:off x="198534" y="4365104"/>
            <a:ext cx="8713092" cy="2253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pl-PL" sz="2800" b="1" kern="0" dirty="0" smtClean="0"/>
              <a:t>Powiązania z rynkiem:</a:t>
            </a:r>
          </a:p>
          <a:p>
            <a:pPr>
              <a:buFontTx/>
              <a:buChar char="-"/>
              <a:defRPr/>
            </a:pPr>
            <a:r>
              <a:rPr lang="pl-PL" sz="2800" kern="0" dirty="0" smtClean="0"/>
              <a:t>Sposoby i terminy zakupu środków do produkcji oraz sprzedaży produktów rolnych. </a:t>
            </a:r>
          </a:p>
          <a:p>
            <a:pPr>
              <a:buFontTx/>
              <a:buChar char="-"/>
              <a:defRPr/>
            </a:pPr>
            <a:r>
              <a:rPr lang="pl-PL" sz="2800" kern="0" dirty="0" smtClean="0"/>
              <a:t>Powiązania z dostawcami i odbiorcami  (kontrahentami). </a:t>
            </a:r>
            <a:endParaRPr lang="pl-PL" sz="2800" kern="0" dirty="0" smtClean="0"/>
          </a:p>
        </p:txBody>
      </p:sp>
    </p:spTree>
    <p:extLst>
      <p:ext uri="{BB962C8B-B14F-4D97-AF65-F5344CB8AC3E}">
        <p14:creationId xmlns:p14="http://schemas.microsoft.com/office/powerpoint/2010/main" val="36964999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78558"/>
          </a:xfrm>
        </p:spPr>
        <p:txBody>
          <a:bodyPr/>
          <a:lstStyle/>
          <a:p>
            <a:pPr>
              <a:defRPr/>
            </a:pPr>
            <a:r>
              <a:rPr lang="pl-PL" altLang="pl-PL" sz="4000" dirty="0" smtClean="0"/>
              <a:t>Analiza ekonomiczna</a:t>
            </a:r>
            <a:endParaRPr lang="en-GB" alt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388" y="1268759"/>
            <a:ext cx="8713092" cy="547260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2800" dirty="0" smtClean="0"/>
              <a:t>Analiza ekonomiczna to narzędzie do </a:t>
            </a:r>
            <a:r>
              <a:rPr lang="pl-PL" sz="2800" dirty="0"/>
              <a:t>badania </a:t>
            </a:r>
            <a:r>
              <a:rPr lang="pl-PL" sz="2800" dirty="0" smtClean="0"/>
              <a:t>wyników, stanu i </a:t>
            </a:r>
            <a:r>
              <a:rPr lang="pl-PL" sz="2800" dirty="0"/>
              <a:t>procesów zachodzących w gospodarstwie </a:t>
            </a:r>
            <a:r>
              <a:rPr lang="pl-PL" sz="2800" dirty="0" smtClean="0"/>
              <a:t>rolnym.</a:t>
            </a:r>
          </a:p>
          <a:p>
            <a:pPr>
              <a:defRPr/>
            </a:pPr>
            <a:r>
              <a:rPr lang="pl-PL" sz="2800" dirty="0" smtClean="0"/>
              <a:t>Analiza </a:t>
            </a:r>
            <a:r>
              <a:rPr lang="pl-PL" sz="2800" dirty="0"/>
              <a:t>finansowa odpowiada na pytania </a:t>
            </a:r>
            <a:r>
              <a:rPr lang="pl-PL" sz="2800" dirty="0" smtClean="0"/>
              <a:t>o pieniężny wynik </a:t>
            </a:r>
            <a:r>
              <a:rPr lang="pl-PL" sz="2800" dirty="0"/>
              <a:t>gospodarstwa rolnego włączając zdolność do regulowania zobowiązań. </a:t>
            </a:r>
            <a:endParaRPr lang="pl-PL" sz="2800" dirty="0" smtClean="0"/>
          </a:p>
          <a:p>
            <a:pPr>
              <a:defRPr/>
            </a:pPr>
            <a:r>
              <a:rPr lang="pl-PL" sz="2800" dirty="0" smtClean="0"/>
              <a:t>Analiza </a:t>
            </a:r>
            <a:r>
              <a:rPr lang="pl-PL" sz="2800" dirty="0"/>
              <a:t>techniczno-ekonomiczna opiera się na parametrach opisujących procesy produkcyjne w ujęciu ilościowym i wartościowym. Efektem tej analizy powinna być ocena wyników gospodarstwa ze wskazaniem możliwości poprawy procesów produkcyjnych jak też możliwości rozwoju gospodarstwa</a:t>
            </a:r>
            <a:r>
              <a:rPr lang="pl-PL" sz="2800" dirty="0" smtClean="0"/>
              <a:t>.</a:t>
            </a:r>
            <a:endParaRPr lang="en-GB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uturaTEE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uturaTEE" pitchFamily="2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uturaTEE" pitchFamily="2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uturaTEE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12A417B-71C3-4967-B93F-DF2DD1920AE8}" type="slidenum">
              <a:rPr lang="pl-PL" altLang="pl-PL" sz="1200" smtClean="0">
                <a:solidFill>
                  <a:schemeClr val="bg2"/>
                </a:solidFill>
                <a:latin typeface="FuturaTEELig" pitchFamily="2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pl-PL" altLang="pl-PL" sz="1200" dirty="0" smtClean="0">
              <a:solidFill>
                <a:schemeClr val="bg2"/>
              </a:solidFill>
              <a:latin typeface="FuturaTEELi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045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78558"/>
          </a:xfrm>
        </p:spPr>
        <p:txBody>
          <a:bodyPr/>
          <a:lstStyle/>
          <a:p>
            <a:pPr>
              <a:defRPr/>
            </a:pPr>
            <a:r>
              <a:rPr lang="pl-PL" altLang="pl-PL" sz="4000" dirty="0" smtClean="0"/>
              <a:t>Analiza ekonomiczna a obszary zarządzania </a:t>
            </a:r>
            <a:endParaRPr lang="en-GB" alt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388" y="1268759"/>
            <a:ext cx="8713092" cy="504056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2800" dirty="0" smtClean="0"/>
              <a:t>Analiza finansowa bezpośrednio wspiera decyzje </a:t>
            </a:r>
            <a:r>
              <a:rPr lang="pl-PL" sz="2800" dirty="0"/>
              <a:t>w zakresie administrowania gospodarstwem oraz jego powiązaniami z rynkiem. Podejmowane decyzje odnoszące się do produkcji i organizacji gospodarstwa opierają się natomiast na analizie techniczno-ekonomicznej. </a:t>
            </a:r>
            <a:endParaRPr lang="pl-PL" sz="2800" dirty="0" smtClean="0"/>
          </a:p>
          <a:p>
            <a:pPr>
              <a:defRPr/>
            </a:pPr>
            <a:r>
              <a:rPr lang="pl-PL" sz="2800" dirty="0"/>
              <a:t>Technicznej poprawie sprawności produkcji towarzyszą zazwyczaj lepsze wyniki finansowe a decyzje administracyjne jak sposoby kontroli produkcji rzutują na sprawność techniczną i ekonomiczną gospodarstwa</a:t>
            </a:r>
            <a:r>
              <a:rPr lang="pl-PL" sz="2800" dirty="0" smtClean="0"/>
              <a:t>.</a:t>
            </a:r>
            <a:endParaRPr lang="en-GB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uturaTEE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uturaTEE" pitchFamily="2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uturaTEE" pitchFamily="2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uturaTEE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uturaTEE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12A417B-71C3-4967-B93F-DF2DD1920AE8}" type="slidenum">
              <a:rPr lang="pl-PL" altLang="pl-PL" sz="1200" smtClean="0">
                <a:solidFill>
                  <a:schemeClr val="bg2"/>
                </a:solidFill>
                <a:latin typeface="FuturaTEELig" pitchFamily="2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pl-PL" altLang="pl-PL" sz="1200" dirty="0" smtClean="0">
              <a:solidFill>
                <a:schemeClr val="bg2"/>
              </a:solidFill>
              <a:latin typeface="FuturaTEELi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3113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prez">
  <a:themeElements>
    <a:clrScheme name="Prezentacja Polskiego FAD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zentacja Polskiego FADN">
      <a:majorFont>
        <a:latin typeface="FuturaTEE"/>
        <a:ea typeface=""/>
        <a:cs typeface=""/>
      </a:majorFont>
      <a:minorFont>
        <a:latin typeface="FuturaTEE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ja Polskiego FAD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 Polskiego FAD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 Polskiego FAD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 Polskiego FAD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 Polskiego FAD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 Polskiego FAD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 Polskiego FAD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Motywprez</Template>
  <TotalTime>1393</TotalTime>
  <Words>1156</Words>
  <Application>Microsoft Office PowerPoint</Application>
  <PresentationFormat>Pokaz na ekranie (4:3)</PresentationFormat>
  <Paragraphs>136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20</vt:i4>
      </vt:variant>
    </vt:vector>
  </HeadingPairs>
  <TitlesOfParts>
    <vt:vector size="22" baseType="lpstr">
      <vt:lpstr>Motywprez</vt:lpstr>
      <vt:lpstr>Projekt niestandardowy</vt:lpstr>
      <vt:lpstr>Przydatność informacji gromadzonych w systemie rachunkowości gospodarstw rolnych FADN do poprawy zarządzania gospodarstwem</vt:lpstr>
      <vt:lpstr>Decyzje gospodarcze</vt:lpstr>
      <vt:lpstr>Zarządzanie gospodarstwem rolnym a decyzje gospodarcze</vt:lpstr>
      <vt:lpstr>Ocena wyników gospodarstwa rolnego</vt:lpstr>
      <vt:lpstr>Zarządzanie jako proces cykliczny</vt:lpstr>
      <vt:lpstr>Obszary zarządzania - produkcja i organizacja gospodarstwa</vt:lpstr>
      <vt:lpstr>Obszary zarządzania: administrowanie  i powiązania gospodarstwa z rynkiem.</vt:lpstr>
      <vt:lpstr>Analiza ekonomiczna</vt:lpstr>
      <vt:lpstr>Analiza ekonomiczna a obszary zarządzania </vt:lpstr>
      <vt:lpstr>Ewidencja gospodarcza jako podstawa  analizy ekonomicznej</vt:lpstr>
      <vt:lpstr>FADN - ewidencja gospodarcza na potrzeby analizy ekonomicznej </vt:lpstr>
      <vt:lpstr>Specyfika prowadzenia rachunkowości rolnej w systemie FADN </vt:lpstr>
      <vt:lpstr>Książki rachunkowe w Polskim FADN </vt:lpstr>
      <vt:lpstr>Książka Obrotów i Zaszłości</vt:lpstr>
      <vt:lpstr>Książka Wpływów i Wydatków</vt:lpstr>
      <vt:lpstr>Spis Aktywów i Zobowiązań, Spis Wybranych Aktywów i Zobowiązań</vt:lpstr>
      <vt:lpstr>Raporty wyników gospodarstwa  w Polskim FADN  </vt:lpstr>
      <vt:lpstr>Raporty indywidulany</vt:lpstr>
      <vt:lpstr>Raporty dynamiczny i porównawczy</vt:lpstr>
      <vt:lpstr>Podsumowanie</vt:lpstr>
    </vt:vector>
  </TitlesOfParts>
  <Company>IERiGŻ-PIB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Przydatność informacji gromadzonych w systemie rachunkowości gospodarstw rolnych FADN do poprawy zarządzania gospodarstwem</dc:title>
  <dc:subject>Działania dostosowawcze gospodarstw rolniczych w województwie kujawsko-pomorskim na tle Polski i Unii Europejskiej. Przysiek 12.12.2017</dc:subject>
  <dc:creator>Zbigniew Floriańczyk</dc:creator>
  <cp:lastModifiedBy>Florianczyk Zbigniew</cp:lastModifiedBy>
  <cp:revision>199</cp:revision>
  <dcterms:created xsi:type="dcterms:W3CDTF">2003-07-21T11:01:49Z</dcterms:created>
  <dcterms:modified xsi:type="dcterms:W3CDTF">2017-12-11T14:04:58Z</dcterms:modified>
</cp:coreProperties>
</file>