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CE14"/>
    <a:srgbClr val="00B050"/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354" y="-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B72AE2-7E9E-4069-B1F8-03C321922305}" type="datetimeFigureOut">
              <a:rPr lang="pl-PL" smtClean="0"/>
              <a:t>2017-12-05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BE3B67-CF34-41EE-9D9D-B63A6CA08AF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2AE2-7E9E-4069-B1F8-03C321922305}" type="datetimeFigureOut">
              <a:rPr lang="pl-PL" smtClean="0"/>
              <a:t>2017-12-05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E3B67-CF34-41EE-9D9D-B63A6CA08AF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2AE2-7E9E-4069-B1F8-03C321922305}" type="datetimeFigureOut">
              <a:rPr lang="pl-PL" smtClean="0"/>
              <a:t>2017-12-05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E3B67-CF34-41EE-9D9D-B63A6CA08AF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2AE2-7E9E-4069-B1F8-03C321922305}" type="datetimeFigureOut">
              <a:rPr lang="pl-PL" smtClean="0"/>
              <a:t>2017-12-05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E3B67-CF34-41EE-9D9D-B63A6CA08AF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2AE2-7E9E-4069-B1F8-03C321922305}" type="datetimeFigureOut">
              <a:rPr lang="pl-PL" smtClean="0"/>
              <a:t>2017-12-05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E3B67-CF34-41EE-9D9D-B63A6CA08AF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2AE2-7E9E-4069-B1F8-03C321922305}" type="datetimeFigureOut">
              <a:rPr lang="pl-PL" smtClean="0"/>
              <a:t>2017-12-05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E3B67-CF34-41EE-9D9D-B63A6CA08AF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2AE2-7E9E-4069-B1F8-03C321922305}" type="datetimeFigureOut">
              <a:rPr lang="pl-PL" smtClean="0"/>
              <a:t>2017-12-05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E3B67-CF34-41EE-9D9D-B63A6CA08AF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2AE2-7E9E-4069-B1F8-03C321922305}" type="datetimeFigureOut">
              <a:rPr lang="pl-PL" smtClean="0"/>
              <a:t>2017-12-05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E3B67-CF34-41EE-9D9D-B63A6CA08AF0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2AE2-7E9E-4069-B1F8-03C321922305}" type="datetimeFigureOut">
              <a:rPr lang="pl-PL" smtClean="0"/>
              <a:t>2017-12-05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E3B67-CF34-41EE-9D9D-B63A6CA08AF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2B72AE2-7E9E-4069-B1F8-03C321922305}" type="datetimeFigureOut">
              <a:rPr lang="pl-PL" smtClean="0"/>
              <a:t>2017-12-05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E3B67-CF34-41EE-9D9D-B63A6CA08AF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B72AE2-7E9E-4069-B1F8-03C321922305}" type="datetimeFigureOut">
              <a:rPr lang="pl-PL" smtClean="0"/>
              <a:t>2017-12-05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BE3B67-CF34-41EE-9D9D-B63A6CA08AF0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B72AE2-7E9E-4069-B1F8-03C321922305}" type="datetimeFigureOut">
              <a:rPr lang="pl-PL" smtClean="0"/>
              <a:t>2017-12-05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1BE3B67-CF34-41EE-9D9D-B63A6CA08AF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251447"/>
          </a:xfrm>
        </p:spPr>
        <p:txBody>
          <a:bodyPr/>
          <a:lstStyle/>
          <a:p>
            <a:r>
              <a:rPr lang="pl-PL" sz="4400" dirty="0" smtClean="0"/>
              <a:t>Doświadczenia z realizacji inwestycji w gospodarstwach rolniczych</a:t>
            </a:r>
            <a:endParaRPr lang="pl-PL" sz="4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4077072"/>
            <a:ext cx="7772400" cy="734238"/>
          </a:xfrm>
        </p:spPr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</a:rPr>
              <a:t>Przysiek, 12 grudzień 2017 r.</a:t>
            </a:r>
            <a:endParaRPr lang="pl-PL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374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07504" y="1481328"/>
            <a:ext cx="8928992" cy="4525963"/>
          </a:xfrm>
        </p:spPr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1. Fundusze przedakcesyjne – SAPARD;</a:t>
            </a:r>
          </a:p>
          <a:p>
            <a:pPr marL="624078" indent="-514350">
              <a:buAutoNum type="arabicPeriod"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2. Sektorowy Program Operacyjny – SPO;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3. Program Rozwoju Obszarów Wiejskich – </a:t>
            </a:r>
          </a:p>
          <a:p>
            <a:pPr marL="109728" indent="0">
              <a:buNone/>
            </a:pPr>
            <a:r>
              <a:rPr lang="pl-PL" dirty="0" smtClean="0"/>
              <a:t>     (2007 – 2013);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4. Obecny PROW (2014 – 2020);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30100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Możliwości finansowania inwestycji rolniczych w ostatnich latach.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9232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08504" cy="4525963"/>
          </a:xfrm>
        </p:spPr>
        <p:txBody>
          <a:bodyPr>
            <a:normAutofit fontScale="85000" lnSpcReduction="20000"/>
          </a:bodyPr>
          <a:lstStyle/>
          <a:p>
            <a:pPr marL="624078" indent="-514350" algn="ctr"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Wg raportów miesięcznych publikowanych na stronie MR i RW wynika, że w najpopularniejszym działaniu „Modernizacja gospodarstw rolnych” uruchomiono do końca sierpnia 2017 r. niespełna 1,5% dostępnych funduszy.</a:t>
            </a:r>
          </a:p>
          <a:p>
            <a:pPr marL="624078" indent="-514350" algn="ctr">
              <a:buAutoNum type="arabicPeriod"/>
            </a:pPr>
            <a:r>
              <a:rPr lang="pl-PL" b="1" dirty="0" smtClean="0">
                <a:solidFill>
                  <a:srgbClr val="FF0000"/>
                </a:solidFill>
              </a:rPr>
              <a:t>W 2016 r. na ponad 30 tys. złożonych wniosków z pomocy skorzystało około 12 tys. gospodarstw.</a:t>
            </a:r>
          </a:p>
          <a:p>
            <a:pPr marL="109728" indent="0" algn="ctr">
              <a:buNone/>
            </a:pPr>
            <a:r>
              <a:rPr lang="pl-PL" b="1" dirty="0" smtClean="0">
                <a:solidFill>
                  <a:srgbClr val="FF0000"/>
                </a:solidFill>
              </a:rPr>
              <a:t>	Dla pozostałych zabrakło pieniędzy. </a:t>
            </a:r>
          </a:p>
          <a:p>
            <a:pPr marL="109728" indent="0">
              <a:buNone/>
            </a:pPr>
            <a:r>
              <a:rPr lang="pl-PL" u="sng" dirty="0" smtClean="0">
                <a:solidFill>
                  <a:srgbClr val="002060"/>
                </a:solidFill>
              </a:rPr>
              <a:t>Gdzie szukać przyczyn?</a:t>
            </a:r>
          </a:p>
          <a:p>
            <a:pPr marL="624078" indent="-514350"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Skomplikowane procedury;</a:t>
            </a:r>
          </a:p>
          <a:p>
            <a:pPr marL="624078" indent="-514350"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Rolnicy wolą inwestować w maszyny niż obiekty inwentarskie.</a:t>
            </a:r>
          </a:p>
          <a:p>
            <a:pPr marL="624078" indent="-514350"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Obawy rolników o stabilność koniunktury na poszczególnych rynkach.</a:t>
            </a:r>
          </a:p>
          <a:p>
            <a:pPr marL="624078" indent="-514350">
              <a:buAutoNum type="arabicPeriod"/>
            </a:pPr>
            <a:endParaRPr lang="pl-PL" dirty="0" smtClean="0">
              <a:solidFill>
                <a:srgbClr val="002060"/>
              </a:solidFill>
            </a:endParaRPr>
          </a:p>
          <a:p>
            <a:pPr marL="624078" indent="-514350">
              <a:buAutoNum type="arabicPeriod"/>
            </a:pP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l-PL" dirty="0" smtClean="0"/>
              <a:t>PROW 2014 - 2020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8583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pl-PL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pl-PL" dirty="0" smtClean="0"/>
              <a:t>Kredyty preferencyjne – dotychczas chętnie udzielane przez banki </a:t>
            </a:r>
            <a:r>
              <a:rPr lang="pl-PL" sz="1800" dirty="0" smtClean="0"/>
              <a:t>( będzie o nie trudniej po wejściu w życie </a:t>
            </a:r>
            <a:r>
              <a:rPr lang="pl-PL" sz="1800" dirty="0" err="1" smtClean="0"/>
              <a:t>rozp</a:t>
            </a:r>
            <a:r>
              <a:rPr lang="pl-PL" sz="1800" dirty="0" smtClean="0"/>
              <a:t>. ministra sprawiedliwości z dnia 5 lipca 2017 r. w sprawie określenia przedmiotów należących do rolnika prowadzącego gospodarstwo rolne, które nie podlegają egzekucji);</a:t>
            </a:r>
          </a:p>
          <a:p>
            <a:pPr>
              <a:buFont typeface="Wingdings" panose="05000000000000000000" pitchFamily="2" charset="2"/>
              <a:buChar char="v"/>
            </a:pPr>
            <a:endParaRPr lang="pl-PL" sz="1800" dirty="0"/>
          </a:p>
          <a:p>
            <a:pPr>
              <a:buFont typeface="Wingdings" panose="05000000000000000000" pitchFamily="2" charset="2"/>
              <a:buChar char="v"/>
            </a:pPr>
            <a:r>
              <a:rPr lang="pl-PL" dirty="0" smtClean="0"/>
              <a:t>Środki własne,</a:t>
            </a:r>
          </a:p>
          <a:p>
            <a:pPr>
              <a:buFont typeface="Wingdings" panose="05000000000000000000" pitchFamily="2" charset="2"/>
              <a:buChar char="v"/>
            </a:pPr>
            <a:endParaRPr lang="pl-PL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pl-PL" dirty="0" smtClean="0"/>
              <a:t>Kredyty komercyjne,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l-PL" dirty="0" smtClean="0"/>
              <a:t>Przyszłość inwestowania w rolnictwie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9800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047771"/>
              </p:ext>
            </p:extLst>
          </p:nvPr>
        </p:nvGraphicFramePr>
        <p:xfrm>
          <a:off x="34925" y="2060847"/>
          <a:ext cx="9073579" cy="2448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13"/>
                <a:gridCol w="900113"/>
                <a:gridCol w="936649"/>
                <a:gridCol w="863577"/>
                <a:gridCol w="900113"/>
                <a:gridCol w="900113"/>
                <a:gridCol w="900113"/>
                <a:gridCol w="900113"/>
                <a:gridCol w="900113"/>
                <a:gridCol w="972562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Chlewnie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Chlewnie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Chlewnie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Obory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Obory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Obory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rgbClr val="00B050"/>
                          </a:solidFill>
                        </a:rPr>
                        <a:t>Kurniki</a:t>
                      </a:r>
                      <a:endParaRPr lang="pl-PL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rgbClr val="00B050"/>
                          </a:solidFill>
                        </a:rPr>
                        <a:t>Kurniki</a:t>
                      </a:r>
                      <a:endParaRPr lang="pl-PL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rgbClr val="00B050"/>
                          </a:solidFill>
                        </a:rPr>
                        <a:t>Kurniki</a:t>
                      </a:r>
                      <a:endParaRPr lang="pl-PL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Ogółem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656065">
                <a:tc>
                  <a:txBody>
                    <a:bodyPr/>
                    <a:lstStyle/>
                    <a:p>
                      <a:r>
                        <a:rPr lang="pl-PL" b="1" dirty="0" smtClean="0"/>
                        <a:t>2014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2015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2016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2014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2015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2016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00B050"/>
                          </a:solidFill>
                        </a:rPr>
                        <a:t>2014</a:t>
                      </a:r>
                      <a:endParaRPr lang="pl-PL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  <a:endParaRPr lang="pl-PL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  <a:endParaRPr lang="pl-PL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87934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786368">
                <a:tc>
                  <a:txBody>
                    <a:bodyPr/>
                    <a:lstStyle/>
                    <a:p>
                      <a:r>
                        <a:rPr lang="pl-PL" sz="3600" dirty="0" smtClean="0"/>
                        <a:t>65</a:t>
                      </a:r>
                      <a:endParaRPr lang="pl-PL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3600" dirty="0" smtClean="0"/>
                        <a:t>64</a:t>
                      </a:r>
                      <a:endParaRPr lang="pl-PL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3600" dirty="0" smtClean="0"/>
                        <a:t>63</a:t>
                      </a:r>
                      <a:endParaRPr lang="pl-PL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3600" b="1" dirty="0" smtClean="0">
                          <a:solidFill>
                            <a:srgbClr val="FF0000"/>
                          </a:solidFill>
                        </a:rPr>
                        <a:t>55</a:t>
                      </a:r>
                      <a:endParaRPr lang="pl-PL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3600" b="1" dirty="0" smtClean="0">
                          <a:solidFill>
                            <a:srgbClr val="FF0000"/>
                          </a:solidFill>
                        </a:rPr>
                        <a:t>82</a:t>
                      </a:r>
                      <a:endParaRPr lang="pl-PL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3600" b="1" dirty="0" smtClean="0">
                          <a:solidFill>
                            <a:srgbClr val="FF0000"/>
                          </a:solidFill>
                        </a:rPr>
                        <a:t>78</a:t>
                      </a:r>
                      <a:endParaRPr lang="pl-PL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3600" b="1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pl-PL" sz="3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3600" b="1" dirty="0" smtClean="0">
                          <a:solidFill>
                            <a:srgbClr val="00B050"/>
                          </a:solidFill>
                        </a:rPr>
                        <a:t>21</a:t>
                      </a:r>
                      <a:endParaRPr lang="pl-PL" sz="3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3600" b="1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pl-PL" sz="3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3200" b="1" dirty="0" smtClean="0"/>
                        <a:t>450</a:t>
                      </a:r>
                      <a:endParaRPr lang="pl-PL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728192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Ilość wydanych pozwoleń na budowę/modernizację budynków inwentarskich w latach 2014 – 2016 w woj. Kujawsko-Pomorskim</a:t>
            </a:r>
            <a:br>
              <a:rPr lang="pl-PL" sz="2800" dirty="0" smtClean="0"/>
            </a:b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15712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pl-PL" b="1" dirty="0" smtClean="0">
              <a:solidFill>
                <a:srgbClr val="002060"/>
              </a:solidFill>
            </a:endParaRPr>
          </a:p>
          <a:p>
            <a:pPr marL="109728" indent="0">
              <a:buNone/>
            </a:pPr>
            <a:r>
              <a:rPr lang="pl-PL" b="1" dirty="0" smtClean="0">
                <a:solidFill>
                  <a:srgbClr val="002060"/>
                </a:solidFill>
              </a:rPr>
              <a:t>1.Uwarunkowania </a:t>
            </a:r>
            <a:r>
              <a:rPr lang="pl-PL" b="1" dirty="0" err="1" smtClean="0">
                <a:solidFill>
                  <a:srgbClr val="002060"/>
                </a:solidFill>
              </a:rPr>
              <a:t>formalno</a:t>
            </a:r>
            <a:r>
              <a:rPr lang="pl-PL" b="1" dirty="0" smtClean="0">
                <a:solidFill>
                  <a:srgbClr val="002060"/>
                </a:solidFill>
              </a:rPr>
              <a:t> – prawne procesu inwestycyjnego.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akceptacja środowiska- mieszkańców wsi</a:t>
            </a:r>
            <a:r>
              <a:rPr lang="pl-PL" dirty="0" smtClean="0"/>
              <a:t>;</a:t>
            </a:r>
            <a:endParaRPr lang="pl-PL" dirty="0" smtClean="0"/>
          </a:p>
          <a:p>
            <a:pPr marL="109728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Jak pogodzić interesy rolników i mieszkańców wsi</a:t>
            </a:r>
            <a:r>
              <a:rPr lang="pl-PL" dirty="0" smtClean="0">
                <a:solidFill>
                  <a:srgbClr val="FF0000"/>
                </a:solidFill>
              </a:rPr>
              <a:t>?</a:t>
            </a:r>
          </a:p>
          <a:p>
            <a:pPr marL="109728" indent="0" algn="ctr">
              <a:buNone/>
            </a:pPr>
            <a:endParaRPr lang="pl-PL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d</a:t>
            </a:r>
            <a:r>
              <a:rPr lang="pl-PL" dirty="0" smtClean="0"/>
              <a:t>ecyzja o środowiskowych uwarunkowaniach – wójt/burmistrz;</a:t>
            </a:r>
          </a:p>
          <a:p>
            <a:pPr marL="109728" indent="0" algn="ctr">
              <a:buNone/>
            </a:pPr>
            <a:r>
              <a:rPr lang="pl-PL" dirty="0" smtClean="0">
                <a:solidFill>
                  <a:srgbClr val="FF0000"/>
                </a:solidFill>
              </a:rPr>
              <a:t>Jak usprawnić proces inwestycyjny ?</a:t>
            </a:r>
          </a:p>
          <a:p>
            <a:pPr marL="109728" indent="0" algn="ctr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dirty="0" smtClean="0"/>
          </a:p>
          <a:p>
            <a:pPr>
              <a:buFont typeface="Wingdings" panose="05000000000000000000" pitchFamily="2" charset="2"/>
              <a:buChar char="v"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pl-PL" dirty="0" smtClean="0"/>
              <a:t>Aspekty środowiskowe inwestycji rolniczych.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9894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4968552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pl-PL" sz="2400" b="1" i="1" dirty="0" smtClean="0">
                <a:solidFill>
                  <a:srgbClr val="FF0000"/>
                </a:solidFill>
              </a:rPr>
              <a:t>1. Braki dotyczące planowania przestrzennego i możliwość wprowadzania dodatkowych przepisów utrudniających prowadzenie inwestycji w gospodarstwach rolnych.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sz="2000" b="1" dirty="0" smtClean="0">
                <a:solidFill>
                  <a:srgbClr val="0070C0"/>
                </a:solidFill>
              </a:rPr>
              <a:t>Większa część kraju nie jest objęta miejscowymi planami zagospodarowania przestrzennego, skutkuje to brakiem wiedzy inwestorów gdzie możliwe jest lokalizowanie inwestycji;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sz="2000" b="1" dirty="0" smtClean="0">
                <a:solidFill>
                  <a:srgbClr val="0070C0"/>
                </a:solidFill>
              </a:rPr>
              <a:t>Brak planów powoduje narastanie konfliktów społecznych;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sz="2000" b="1" dirty="0" smtClean="0">
                <a:solidFill>
                  <a:srgbClr val="0070C0"/>
                </a:solidFill>
              </a:rPr>
              <a:t>Planowane wprowadzenie przepisów znacząco ograniczających możliwość budowy nowych obiektów inwentarskich;</a:t>
            </a:r>
          </a:p>
          <a:p>
            <a:pPr marL="109728" indent="0" algn="just"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Wnioski</a:t>
            </a:r>
            <a:r>
              <a:rPr lang="pl-PL" sz="2000" b="1" dirty="0" smtClean="0"/>
              <a:t>: </a:t>
            </a:r>
          </a:p>
          <a:p>
            <a:pPr marL="109728" indent="0" algn="just">
              <a:buNone/>
            </a:pPr>
            <a:r>
              <a:rPr lang="pl-PL" sz="2000" dirty="0" smtClean="0"/>
              <a:t>1. </a:t>
            </a:r>
            <a:r>
              <a:rPr lang="pl-PL" sz="2000" b="1" dirty="0" smtClean="0">
                <a:solidFill>
                  <a:srgbClr val="0070C0"/>
                </a:solidFill>
              </a:rPr>
              <a:t>Konieczne jest podjęcie pilnych działań ze strony organów samorządu terytorialnego w celu uchwalenia miejscowych planów zagospodarowania przestrzennego przy udziale społeczności lokalnej. </a:t>
            </a:r>
          </a:p>
          <a:p>
            <a:pPr marL="109728" indent="0" algn="just">
              <a:buNone/>
            </a:pPr>
            <a:r>
              <a:rPr lang="pl-PL" sz="2000" b="1" dirty="0" smtClean="0">
                <a:solidFill>
                  <a:srgbClr val="0070C0"/>
                </a:solidFill>
              </a:rPr>
              <a:t>2. Nowe przepisy tak ale w praktyce nie mogą uniemożliwiać realizacji nowych inwestycji.</a:t>
            </a:r>
            <a:endParaRPr lang="pl-PL" sz="2000" b="1" dirty="0">
              <a:solidFill>
                <a:srgbClr val="0070C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5496" y="0"/>
            <a:ext cx="9108504" cy="980728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Inwestowanie na obszarach wiejskich – podstawowe problemy.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097102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pl-PL" sz="2400" b="1" i="1" dirty="0" smtClean="0">
                <a:solidFill>
                  <a:srgbClr val="FF0000"/>
                </a:solidFill>
              </a:rPr>
              <a:t>2. Zawiłe przepisy prawne dotyczące realizacji inwestycji w gospodarstwach rolnych.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b="1" i="1" dirty="0" smtClean="0">
                <a:solidFill>
                  <a:srgbClr val="0070C0"/>
                </a:solidFill>
              </a:rPr>
              <a:t>Obecnie przepisy są rozproszone po różnych ustawach, często dają dużą swobodę decyzyjną organom administracji publicznej, nie określają ściśle terminów w jakich stosowne decyzje i pozwolenia winny być wydawane;</a:t>
            </a:r>
          </a:p>
          <a:p>
            <a:pPr marL="109728" indent="0">
              <a:buNone/>
            </a:pPr>
            <a:r>
              <a:rPr lang="pl-PL" sz="2400" b="1" dirty="0" smtClean="0">
                <a:solidFill>
                  <a:srgbClr val="FF0000"/>
                </a:solidFill>
              </a:rPr>
              <a:t>Wnioski.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000" b="1" dirty="0" smtClean="0">
                <a:solidFill>
                  <a:srgbClr val="0070C0"/>
                </a:solidFill>
              </a:rPr>
              <a:t>Konieczne jest stworzenie przepisów usprawniających procedurę uzyskiwania wymaganych pozwoleń pod realizację inwestycji w gospodarstwach rolnych. </a:t>
            </a:r>
          </a:p>
          <a:p>
            <a:pPr>
              <a:buFont typeface="Wingdings" panose="05000000000000000000" pitchFamily="2" charset="2"/>
              <a:buChar char="v"/>
            </a:pPr>
            <a:endParaRPr lang="pl-PL" sz="2000" b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pl-PL" sz="2000" b="1" dirty="0" smtClean="0">
                <a:solidFill>
                  <a:srgbClr val="0070C0"/>
                </a:solidFill>
              </a:rPr>
              <a:t>Wskazane jest wprowadzenie ułatwień dla realizacji inwestycji polegających na rozbudowie już istniejących budynków gospodarskich</a:t>
            </a:r>
            <a:r>
              <a:rPr lang="pl-PL" sz="2000" b="1" i="1" dirty="0" smtClean="0">
                <a:solidFill>
                  <a:srgbClr val="0070C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2400" b="1" i="1" dirty="0">
              <a:solidFill>
                <a:srgbClr val="FF0000"/>
              </a:solidFill>
            </a:endParaRPr>
          </a:p>
        </p:txBody>
      </p:sp>
      <p:sp>
        <p:nvSpPr>
          <p:cNvPr id="4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Inwestowanie na obszarach wiejskich – podstawowe problemy.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55978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07504" y="1481328"/>
            <a:ext cx="9036496" cy="4525963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pl-PL" b="1" i="1" dirty="0" smtClean="0">
                <a:solidFill>
                  <a:srgbClr val="FF0000"/>
                </a:solidFill>
              </a:rPr>
              <a:t>3. Często przyczyną przewlekłego uzyskiwania decyzji i pozwoleń jest wadliwe działanie administracji publicznej.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000" b="1" i="1" dirty="0" smtClean="0">
                <a:solidFill>
                  <a:srgbClr val="0070C0"/>
                </a:solidFill>
              </a:rPr>
              <a:t>Z powodów błędów proceduralnych nie jest możliwe zakończenie postępowań administracyjnych, gdyż decyzje wydane przez Organy i instytucje uchylane są przez Organy wyższego rzędu bądź sady administracyjne.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000" b="1" i="1" dirty="0" smtClean="0">
                <a:solidFill>
                  <a:srgbClr val="0070C0"/>
                </a:solidFill>
              </a:rPr>
              <a:t>Urzędy działają wyjątkowo opieszale i terminy wydawania decyzji i pozwoleń są kilkumiesięczne a nawet kilkuletnie.</a:t>
            </a:r>
          </a:p>
          <a:p>
            <a:pPr marL="109728" indent="0">
              <a:buNone/>
            </a:pPr>
            <a:r>
              <a:rPr lang="pl-PL" sz="2000" b="1" i="1" dirty="0" smtClean="0">
                <a:solidFill>
                  <a:srgbClr val="FF0000"/>
                </a:solidFill>
              </a:rPr>
              <a:t>Wniosek:</a:t>
            </a:r>
          </a:p>
          <a:p>
            <a:pPr marL="109728" indent="0">
              <a:buNone/>
            </a:pPr>
            <a:r>
              <a:rPr lang="pl-PL" sz="2000" b="1" i="1" dirty="0" smtClean="0">
                <a:solidFill>
                  <a:srgbClr val="0070C0"/>
                </a:solidFill>
              </a:rPr>
              <a:t>Konieczne jest przeszkolenie pracowników organów administracji publicznej odpowiedzialnych za prowadzenie postępowań administracyjnych dotyczących uzyskiwania pozwoleń na realizację inwestycji  mogącej znacząco oddziaływać na środowisko.</a:t>
            </a:r>
            <a:endParaRPr lang="pl-PL" sz="2000" b="1" i="1" dirty="0">
              <a:solidFill>
                <a:srgbClr val="0070C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sz="3200" dirty="0" smtClean="0"/>
              <a:t>Przewlekłość działania administracji publicznej w zakresie uzyskiwania  decyzji i pozwoleń.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259143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/>
          <a:lstStyle/>
          <a:p>
            <a:r>
              <a:rPr lang="pl-PL" i="1" dirty="0" smtClean="0">
                <a:solidFill>
                  <a:srgbClr val="0070C0"/>
                </a:solidFill>
              </a:rPr>
              <a:t>Pomimo, że częsta przyczyną niemożności uzyskania stosownych pozwoleń są rażące  błędy po stronie urzędników nie sposób pociągnąć ich do odpowiedzialności odszkodowawczej za popełnione błędy.</a:t>
            </a:r>
          </a:p>
          <a:p>
            <a:pPr marL="109728" indent="0">
              <a:buNone/>
            </a:pPr>
            <a:r>
              <a:rPr lang="pl-PL" b="1" i="1" dirty="0" smtClean="0">
                <a:solidFill>
                  <a:srgbClr val="FF0000"/>
                </a:solidFill>
              </a:rPr>
              <a:t>Wniosek</a:t>
            </a:r>
          </a:p>
          <a:p>
            <a:pPr marL="109728" indent="0">
              <a:buNone/>
            </a:pPr>
            <a:r>
              <a:rPr lang="pl-PL" i="1" dirty="0" smtClean="0">
                <a:solidFill>
                  <a:srgbClr val="0070C0"/>
                </a:solidFill>
              </a:rPr>
              <a:t>Konieczne jest uchwalenie nowych przepisów, które ułatwią dochodzenie odszkodowań od niekompetentnych urzędników. </a:t>
            </a:r>
            <a:endParaRPr lang="pl-PL" i="1" dirty="0">
              <a:solidFill>
                <a:srgbClr val="0070C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Brak odpowiedzialności urzędniczej za podejmowanie decyzji niezgodnych z prawem bądź przewlekłe prowadzenie postępowania.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539551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/>
          <a:lstStyle/>
          <a:p>
            <a:pPr marL="109728" indent="0">
              <a:buNone/>
            </a:pPr>
            <a:r>
              <a:rPr lang="pl-PL" b="1" i="1" dirty="0" smtClean="0">
                <a:solidFill>
                  <a:srgbClr val="FF0000"/>
                </a:solidFill>
              </a:rPr>
              <a:t>Wiele osób osiedlających się na wsi nie zdaje sobie sprawy z możliwych uciążliwości, jakie pojawiają się przy prowadzeniu produkcji rolnej.</a:t>
            </a:r>
          </a:p>
          <a:p>
            <a:pPr marL="109728" indent="0">
              <a:buNone/>
            </a:pPr>
            <a:endParaRPr lang="pl-PL" b="1" i="1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pl-PL" b="1" i="1" dirty="0" smtClean="0">
                <a:solidFill>
                  <a:srgbClr val="002060"/>
                </a:solidFill>
              </a:rPr>
              <a:t>Konieczność  dostosowania się nowych mieszkańców wsi do istniejących już warunków produkcyjnych na wsi.</a:t>
            </a:r>
            <a:endParaRPr lang="pl-PL" b="1" i="1" dirty="0">
              <a:solidFill>
                <a:srgbClr val="00206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37301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pl-PL" sz="2800" dirty="0" smtClean="0"/>
              <a:t>Negatywne nastawienie osób osiedlających się na wsi do inwestycji rolniczych.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030898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8686800" cy="4525963"/>
          </a:xfrm>
        </p:spPr>
        <p:txBody>
          <a:bodyPr/>
          <a:lstStyle/>
          <a:p>
            <a:pPr marL="109728" indent="0" algn="ctr">
              <a:buNone/>
            </a:pPr>
            <a:endParaRPr lang="pl-PL" b="1" i="1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r>
              <a:rPr lang="pl-PL" b="1" i="1" dirty="0" smtClean="0">
                <a:solidFill>
                  <a:srgbClr val="FF0000"/>
                </a:solidFill>
              </a:rPr>
              <a:t>Żeby zachować konkurencyjność, polskie gospodarstwa powinny nie tylko zwiększać produkcję, ale również zadbać o lepszą efektywność. </a:t>
            </a:r>
          </a:p>
          <a:p>
            <a:pPr marL="109728" indent="0" algn="ctr">
              <a:buNone/>
            </a:pPr>
            <a:endParaRPr lang="pl-PL" b="1" i="1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r>
              <a:rPr lang="pl-PL" b="1" i="1" dirty="0" smtClean="0">
                <a:solidFill>
                  <a:srgbClr val="FF0000"/>
                </a:solidFill>
              </a:rPr>
              <a:t>Osiągnięcie tych celów wymaga z reguły dużych inwestycji, z którymi wiąże się również znaczne ryzyko.</a:t>
            </a:r>
            <a:endParaRPr lang="pl-PL" b="1" i="1" dirty="0">
              <a:solidFill>
                <a:srgbClr val="FF0000"/>
              </a:solidFill>
            </a:endParaRPr>
          </a:p>
        </p:txBody>
      </p:sp>
      <p:sp>
        <p:nvSpPr>
          <p:cNvPr id="4" name="Tytuł 2"/>
          <p:cNvSpPr>
            <a:spLocks noGrp="1"/>
          </p:cNvSpPr>
          <p:nvPr>
            <p:ph type="title"/>
          </p:nvPr>
        </p:nvSpPr>
        <p:spPr>
          <a:xfrm>
            <a:off x="32970" y="9302"/>
            <a:ext cx="9111030" cy="141763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Inwestowanie na obszarach wiejskich – uwarunkowania kapitałowe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174513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177</TotalTime>
  <Words>668</Words>
  <Application>Microsoft Office PowerPoint</Application>
  <PresentationFormat>Pokaz na ekranie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Hol</vt:lpstr>
      <vt:lpstr>Doświadczenia z realizacji inwestycji w gospodarstwach rolniczych</vt:lpstr>
      <vt:lpstr> Ilość wydanych pozwoleń na budowę/modernizację budynków inwentarskich w latach 2014 – 2016 w woj. Kujawsko-Pomorskim </vt:lpstr>
      <vt:lpstr>Aspekty środowiskowe inwestycji rolniczych.</vt:lpstr>
      <vt:lpstr>Inwestowanie na obszarach wiejskich – podstawowe problemy.</vt:lpstr>
      <vt:lpstr>Inwestowanie na obszarach wiejskich – podstawowe problemy.</vt:lpstr>
      <vt:lpstr>Przewlekłość działania administracji publicznej w zakresie uzyskiwania  decyzji i pozwoleń.</vt:lpstr>
      <vt:lpstr>Brak odpowiedzialności urzędniczej za podejmowanie decyzji niezgodnych z prawem bądź przewlekłe prowadzenie postępowania.</vt:lpstr>
      <vt:lpstr>Negatywne nastawienie osób osiedlających się na wsi do inwestycji rolniczych.</vt:lpstr>
      <vt:lpstr>Inwestowanie na obszarach wiejskich – uwarunkowania kapitałowe</vt:lpstr>
      <vt:lpstr>Możliwości finansowania inwestycji rolniczych w ostatnich latach.</vt:lpstr>
      <vt:lpstr>PROW 2014 - 2020</vt:lpstr>
      <vt:lpstr>Przyszłość inwestowania w rolnictwie</vt:lpstr>
    </vt:vector>
  </TitlesOfParts>
  <Company>KPIR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Doświadczenia z realizacji inwestycji w gospodarstwach rolniczych</dc:title>
  <dc:subject>Działania dostosowawcze gospodarstw rolniczych w województwie kujawsko-pomorskim na tle Polski i Unii Europejskiej. Przysiek 12.12.2017</dc:subject>
  <dc:creator>Ryszard Kierzek</dc:creator>
  <cp:lastModifiedBy>kpir 2</cp:lastModifiedBy>
  <cp:revision>16</cp:revision>
  <dcterms:created xsi:type="dcterms:W3CDTF">2017-12-04T08:51:15Z</dcterms:created>
  <dcterms:modified xsi:type="dcterms:W3CDTF">2017-12-05T09:04:34Z</dcterms:modified>
</cp:coreProperties>
</file>