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7" r:id="rId1"/>
  </p:sldMasterIdLst>
  <p:notesMasterIdLst>
    <p:notesMasterId r:id="rId15"/>
  </p:notesMasterIdLst>
  <p:handoutMasterIdLst>
    <p:handoutMasterId r:id="rId16"/>
  </p:handoutMasterIdLst>
  <p:sldIdLst>
    <p:sldId id="631" r:id="rId2"/>
    <p:sldId id="296" r:id="rId3"/>
    <p:sldId id="619" r:id="rId4"/>
    <p:sldId id="620" r:id="rId5"/>
    <p:sldId id="625" r:id="rId6"/>
    <p:sldId id="629" r:id="rId7"/>
    <p:sldId id="610" r:id="rId8"/>
    <p:sldId id="615" r:id="rId9"/>
    <p:sldId id="621" r:id="rId10"/>
    <p:sldId id="623" r:id="rId11"/>
    <p:sldId id="618" r:id="rId12"/>
    <p:sldId id="630" r:id="rId13"/>
    <p:sldId id="624" r:id="rId14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C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C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C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C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345528"/>
    <a:srgbClr val="336600"/>
    <a:srgbClr val="006600"/>
    <a:srgbClr val="9E3A38"/>
    <a:srgbClr val="666633"/>
    <a:srgbClr val="F1EBDB"/>
    <a:srgbClr val="79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66075" autoAdjust="0"/>
  </p:normalViewPr>
  <p:slideViewPr>
    <p:cSldViewPr showGuides="1">
      <p:cViewPr varScale="1">
        <p:scale>
          <a:sx n="44" d="100"/>
          <a:sy n="44" d="100"/>
        </p:scale>
        <p:origin x="198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-300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030CDC-D058-41F2-9907-3D6B915337D1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2A171E13-474A-4F36-BD4C-23B6C5E3B25D}">
      <dgm:prSet phldrT="[Tekst]"/>
      <dgm:spPr/>
      <dgm:t>
        <a:bodyPr/>
        <a:lstStyle/>
        <a:p>
          <a:r>
            <a:rPr lang="pl-PL" b="1" dirty="0"/>
            <a:t>WRF 2020+</a:t>
          </a:r>
        </a:p>
        <a:p>
          <a:endParaRPr lang="pl-PL" b="1" dirty="0"/>
        </a:p>
        <a:p>
          <a:r>
            <a:rPr lang="pl-PL" b="1" dirty="0"/>
            <a:t>Budżet WPR</a:t>
          </a:r>
        </a:p>
      </dgm:t>
    </dgm:pt>
    <dgm:pt modelId="{DFF69C3B-39C6-484C-984B-9E13B52DA5D5}" type="parTrans" cxnId="{EC2274E9-6198-4B03-B5FC-8DA6310C9997}">
      <dgm:prSet/>
      <dgm:spPr/>
      <dgm:t>
        <a:bodyPr/>
        <a:lstStyle/>
        <a:p>
          <a:endParaRPr lang="pl-PL"/>
        </a:p>
      </dgm:t>
    </dgm:pt>
    <dgm:pt modelId="{E31B9CC9-169D-415C-BA86-D5AA35B92725}" type="sibTrans" cxnId="{EC2274E9-6198-4B03-B5FC-8DA6310C9997}">
      <dgm:prSet/>
      <dgm:spPr/>
      <dgm:t>
        <a:bodyPr/>
        <a:lstStyle/>
        <a:p>
          <a:endParaRPr lang="pl-PL"/>
        </a:p>
      </dgm:t>
    </dgm:pt>
    <dgm:pt modelId="{B863D44E-0AF7-42DA-A675-A93912911E1B}">
      <dgm:prSet phldrT="[Tekst]" custT="1"/>
      <dgm:spPr/>
      <dgm:t>
        <a:bodyPr/>
        <a:lstStyle/>
        <a:p>
          <a:r>
            <a:rPr lang="pl-PL" sz="2000" b="1" dirty="0" err="1"/>
            <a:t>Brexit</a:t>
          </a:r>
          <a:endParaRPr lang="pl-PL" sz="2000" b="1" dirty="0"/>
        </a:p>
      </dgm:t>
    </dgm:pt>
    <dgm:pt modelId="{9D31F164-02BF-45E8-A26C-5B40F05F23E0}" type="parTrans" cxnId="{9B515A60-8B00-4917-B5FD-C16D7A19BF2E}">
      <dgm:prSet/>
      <dgm:spPr/>
      <dgm:t>
        <a:bodyPr/>
        <a:lstStyle/>
        <a:p>
          <a:endParaRPr lang="pl-PL"/>
        </a:p>
      </dgm:t>
    </dgm:pt>
    <dgm:pt modelId="{98BAE0F3-9EAE-4146-B131-6250EFF330BF}" type="sibTrans" cxnId="{9B515A60-8B00-4917-B5FD-C16D7A19BF2E}">
      <dgm:prSet/>
      <dgm:spPr/>
      <dgm:t>
        <a:bodyPr/>
        <a:lstStyle/>
        <a:p>
          <a:endParaRPr lang="pl-PL"/>
        </a:p>
      </dgm:t>
    </dgm:pt>
    <dgm:pt modelId="{3F54EBE2-865E-4B12-BE6B-C6BCDBFDE5EE}">
      <dgm:prSet phldrT="[Tekst]" custT="1"/>
      <dgm:spPr/>
      <dgm:t>
        <a:bodyPr/>
        <a:lstStyle/>
        <a:p>
          <a:r>
            <a:rPr lang="pl-PL" sz="1800" b="1" dirty="0"/>
            <a:t>Nowe wyzwania w UE (migracje, bezpieczeństwo</a:t>
          </a:r>
          <a:r>
            <a:rPr lang="pl-PL" sz="1600" b="1" dirty="0"/>
            <a:t>) </a:t>
          </a:r>
        </a:p>
      </dgm:t>
    </dgm:pt>
    <dgm:pt modelId="{A12DBDF3-46AF-42CB-BF2E-81F807AF7A72}" type="parTrans" cxnId="{C1DABF66-8DC2-4F81-AD61-20B834131858}">
      <dgm:prSet/>
      <dgm:spPr/>
      <dgm:t>
        <a:bodyPr/>
        <a:lstStyle/>
        <a:p>
          <a:endParaRPr lang="pl-PL"/>
        </a:p>
      </dgm:t>
    </dgm:pt>
    <dgm:pt modelId="{F326C2F8-7164-42C3-B219-F58ABA9EBCDF}" type="sibTrans" cxnId="{C1DABF66-8DC2-4F81-AD61-20B834131858}">
      <dgm:prSet/>
      <dgm:spPr/>
      <dgm:t>
        <a:bodyPr/>
        <a:lstStyle/>
        <a:p>
          <a:endParaRPr lang="pl-PL"/>
        </a:p>
      </dgm:t>
    </dgm:pt>
    <dgm:pt modelId="{5159828F-2AE5-44BF-9EFA-C427AC025AAC}">
      <dgm:prSet phldrT="[Tekst]" custT="1"/>
      <dgm:spPr/>
      <dgm:t>
        <a:bodyPr/>
        <a:lstStyle/>
        <a:p>
          <a:r>
            <a:rPr lang="pl-PL" sz="1800" b="1" dirty="0"/>
            <a:t>Nowe zobowiązania UE</a:t>
          </a:r>
          <a:endParaRPr lang="pl-PL" sz="1800" dirty="0"/>
        </a:p>
        <a:p>
          <a:r>
            <a:rPr lang="pl-PL" sz="1600" b="1" dirty="0"/>
            <a:t>(COP21)</a:t>
          </a:r>
        </a:p>
        <a:p>
          <a:r>
            <a:rPr lang="pl-PL" sz="1600" b="1" dirty="0"/>
            <a:t>Zrównoważony rozwój</a:t>
          </a:r>
          <a:br>
            <a:rPr lang="pl-PL" sz="1600" b="1" dirty="0"/>
          </a:br>
          <a:r>
            <a:rPr lang="pl-PL" sz="1600" b="1" dirty="0"/>
            <a:t>(Agenda 2030 ONZ)</a:t>
          </a:r>
        </a:p>
      </dgm:t>
    </dgm:pt>
    <dgm:pt modelId="{0A458E3C-4410-4AFC-A8C9-D8E18CEBF68D}" type="parTrans" cxnId="{B2F77204-B80C-491C-B596-B302410B4EB7}">
      <dgm:prSet/>
      <dgm:spPr/>
      <dgm:t>
        <a:bodyPr/>
        <a:lstStyle/>
        <a:p>
          <a:endParaRPr lang="pl-PL"/>
        </a:p>
      </dgm:t>
    </dgm:pt>
    <dgm:pt modelId="{912A8729-1AA7-45AD-A729-578EF104979A}" type="sibTrans" cxnId="{B2F77204-B80C-491C-B596-B302410B4EB7}">
      <dgm:prSet/>
      <dgm:spPr/>
      <dgm:t>
        <a:bodyPr/>
        <a:lstStyle/>
        <a:p>
          <a:endParaRPr lang="pl-PL"/>
        </a:p>
      </dgm:t>
    </dgm:pt>
    <dgm:pt modelId="{BF82B78C-7763-4855-92F6-D386251190B6}">
      <dgm:prSet phldrT="[Tekst]"/>
      <dgm:spPr/>
      <dgm:t>
        <a:bodyPr/>
        <a:lstStyle/>
        <a:p>
          <a:r>
            <a:rPr lang="pl-PL" dirty="0"/>
            <a:t>Ambicje UE </a:t>
          </a:r>
          <a:br>
            <a:rPr lang="pl-PL" dirty="0"/>
          </a:br>
          <a:r>
            <a:rPr lang="pl-PL" dirty="0"/>
            <a:t>dot. polityki handlowej</a:t>
          </a:r>
        </a:p>
      </dgm:t>
    </dgm:pt>
    <dgm:pt modelId="{5F567223-8DD2-48B4-86DB-7B60ACCBA131}" type="parTrans" cxnId="{2562A0D6-1003-4639-ADAC-5E5A47CA2C75}">
      <dgm:prSet/>
      <dgm:spPr/>
      <dgm:t>
        <a:bodyPr/>
        <a:lstStyle/>
        <a:p>
          <a:endParaRPr lang="pl-PL"/>
        </a:p>
      </dgm:t>
    </dgm:pt>
    <dgm:pt modelId="{DC9C6086-5A8A-43EE-8CC2-590642B8D4E2}" type="sibTrans" cxnId="{2562A0D6-1003-4639-ADAC-5E5A47CA2C75}">
      <dgm:prSet/>
      <dgm:spPr/>
      <dgm:t>
        <a:bodyPr/>
        <a:lstStyle/>
        <a:p>
          <a:endParaRPr lang="pl-PL"/>
        </a:p>
      </dgm:t>
    </dgm:pt>
    <dgm:pt modelId="{0331A085-7C7F-4501-8904-65F05BEE4A9C}">
      <dgm:prSet phldrT="[Tekst]"/>
      <dgm:spPr/>
      <dgm:t>
        <a:bodyPr/>
        <a:lstStyle/>
        <a:p>
          <a:r>
            <a:rPr lang="pl-PL" dirty="0"/>
            <a:t>Ambicje UE dot. ochrony środowiska</a:t>
          </a:r>
        </a:p>
      </dgm:t>
    </dgm:pt>
    <dgm:pt modelId="{68C072D8-6614-4450-810D-A93601FD042D}" type="parTrans" cxnId="{7F534329-1DE2-432F-8589-CA74E08773FD}">
      <dgm:prSet/>
      <dgm:spPr/>
      <dgm:t>
        <a:bodyPr/>
        <a:lstStyle/>
        <a:p>
          <a:endParaRPr lang="pl-PL"/>
        </a:p>
      </dgm:t>
    </dgm:pt>
    <dgm:pt modelId="{1B60B07C-EC06-408E-80A8-2D4558AC3E05}" type="sibTrans" cxnId="{7F534329-1DE2-432F-8589-CA74E08773FD}">
      <dgm:prSet/>
      <dgm:spPr/>
      <dgm:t>
        <a:bodyPr/>
        <a:lstStyle/>
        <a:p>
          <a:endParaRPr lang="pl-PL"/>
        </a:p>
      </dgm:t>
    </dgm:pt>
    <dgm:pt modelId="{00439B39-2D04-4BF3-9187-743C76AC1304}">
      <dgm:prSet phldrT="[Tekst]"/>
      <dgm:spPr/>
      <dgm:t>
        <a:bodyPr/>
        <a:lstStyle/>
        <a:p>
          <a:r>
            <a:rPr lang="pl-PL" dirty="0"/>
            <a:t>Gospodarka, miejsca pracy</a:t>
          </a:r>
        </a:p>
      </dgm:t>
    </dgm:pt>
    <dgm:pt modelId="{D101F99B-61E8-4D8C-BB61-927BEFD9592D}" type="parTrans" cxnId="{47646AA6-166D-4B4B-9F71-F26126671E19}">
      <dgm:prSet/>
      <dgm:spPr/>
      <dgm:t>
        <a:bodyPr/>
        <a:lstStyle/>
        <a:p>
          <a:endParaRPr lang="pl-PL"/>
        </a:p>
      </dgm:t>
    </dgm:pt>
    <dgm:pt modelId="{60122F33-6DAE-45C8-A4A9-FB69EC84980E}" type="sibTrans" cxnId="{47646AA6-166D-4B4B-9F71-F26126671E19}">
      <dgm:prSet/>
      <dgm:spPr/>
      <dgm:t>
        <a:bodyPr/>
        <a:lstStyle/>
        <a:p>
          <a:endParaRPr lang="pl-PL"/>
        </a:p>
      </dgm:t>
    </dgm:pt>
    <dgm:pt modelId="{3E435417-E13A-4CF2-B0E7-6FC3A038584A}" type="pres">
      <dgm:prSet presAssocID="{7D030CDC-D058-41F2-9907-3D6B915337D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DD4F03A-4753-4F3F-A334-670A4CECC222}" type="pres">
      <dgm:prSet presAssocID="{2A171E13-474A-4F36-BD4C-23B6C5E3B25D}" presName="centerShape" presStyleLbl="node0" presStyleIdx="0" presStyleCnt="1" custScaleX="136632" custScaleY="138853" custLinFactNeighborX="-907" custLinFactNeighborY="-878"/>
      <dgm:spPr/>
    </dgm:pt>
    <dgm:pt modelId="{8DC68186-4EFE-43BC-AF0E-FCD907739D98}" type="pres">
      <dgm:prSet presAssocID="{9D31F164-02BF-45E8-A26C-5B40F05F23E0}" presName="parTrans" presStyleLbl="bgSibTrans2D1" presStyleIdx="0" presStyleCnt="6"/>
      <dgm:spPr/>
    </dgm:pt>
    <dgm:pt modelId="{AE9D0275-A2E5-406F-A846-0D5F529CEB50}" type="pres">
      <dgm:prSet presAssocID="{B863D44E-0AF7-42DA-A675-A93912911E1B}" presName="node" presStyleLbl="node1" presStyleIdx="0" presStyleCnt="6" custScaleX="99782" custRadScaleRad="90015" custRadScaleInc="895">
        <dgm:presLayoutVars>
          <dgm:bulletEnabled val="1"/>
        </dgm:presLayoutVars>
      </dgm:prSet>
      <dgm:spPr/>
    </dgm:pt>
    <dgm:pt modelId="{241791C1-5629-45D8-B4F4-194F7214A737}" type="pres">
      <dgm:prSet presAssocID="{A12DBDF3-46AF-42CB-BF2E-81F807AF7A72}" presName="parTrans" presStyleLbl="bgSibTrans2D1" presStyleIdx="1" presStyleCnt="6" custLinFactNeighborX="-1725" custLinFactNeighborY="51632"/>
      <dgm:spPr/>
    </dgm:pt>
    <dgm:pt modelId="{FB3CBDBE-62BF-4D58-BFE0-46EED8F6A60F}" type="pres">
      <dgm:prSet presAssocID="{3F54EBE2-865E-4B12-BE6B-C6BCDBFDE5EE}" presName="node" presStyleLbl="node1" presStyleIdx="1" presStyleCnt="6" custScaleX="148118" custRadScaleRad="89769" custRadScaleInc="-434">
        <dgm:presLayoutVars>
          <dgm:bulletEnabled val="1"/>
        </dgm:presLayoutVars>
      </dgm:prSet>
      <dgm:spPr/>
    </dgm:pt>
    <dgm:pt modelId="{89AA67D6-15FF-4F29-B994-F0F02C4DC81A}" type="pres">
      <dgm:prSet presAssocID="{0A458E3C-4410-4AFC-A8C9-D8E18CEBF68D}" presName="parTrans" presStyleLbl="bgSibTrans2D1" presStyleIdx="2" presStyleCnt="6"/>
      <dgm:spPr/>
    </dgm:pt>
    <dgm:pt modelId="{D4E9ACDA-A14E-46CB-92AE-926F15C6A3D6}" type="pres">
      <dgm:prSet presAssocID="{5159828F-2AE5-44BF-9EFA-C427AC025AAC}" presName="node" presStyleLbl="node1" presStyleIdx="2" presStyleCnt="6" custScaleX="182032" custScaleY="116173" custRadScaleRad="100729" custRadScaleInc="-7673">
        <dgm:presLayoutVars>
          <dgm:bulletEnabled val="1"/>
        </dgm:presLayoutVars>
      </dgm:prSet>
      <dgm:spPr/>
    </dgm:pt>
    <dgm:pt modelId="{C789B846-73AE-462F-A68A-5BADBE6789F9}" type="pres">
      <dgm:prSet presAssocID="{5F567223-8DD2-48B4-86DB-7B60ACCBA131}" presName="parTrans" presStyleLbl="bgSibTrans2D1" presStyleIdx="3" presStyleCnt="6" custScaleX="93917"/>
      <dgm:spPr/>
    </dgm:pt>
    <dgm:pt modelId="{5AF0527D-4E23-42C4-A290-DBA988FBF424}" type="pres">
      <dgm:prSet presAssocID="{BF82B78C-7763-4855-92F6-D386251190B6}" presName="node" presStyleLbl="node1" presStyleIdx="3" presStyleCnt="6" custScaleX="179525" custScaleY="113705" custRadScaleRad="107165" custRadScaleInc="34821">
        <dgm:presLayoutVars>
          <dgm:bulletEnabled val="1"/>
        </dgm:presLayoutVars>
      </dgm:prSet>
      <dgm:spPr/>
    </dgm:pt>
    <dgm:pt modelId="{036C11C0-A78B-49F4-8C6B-A7916BA4CD89}" type="pres">
      <dgm:prSet presAssocID="{68C072D8-6614-4450-810D-A93601FD042D}" presName="parTrans" presStyleLbl="bgSibTrans2D1" presStyleIdx="4" presStyleCnt="6"/>
      <dgm:spPr/>
    </dgm:pt>
    <dgm:pt modelId="{3FD1D619-C7E0-4824-B6DE-205093024816}" type="pres">
      <dgm:prSet presAssocID="{0331A085-7C7F-4501-8904-65F05BEE4A9C}" presName="node" presStyleLbl="node1" presStyleIdx="4" presStyleCnt="6" custScaleX="160746" custRadScaleRad="101922" custRadScaleInc="17251">
        <dgm:presLayoutVars>
          <dgm:bulletEnabled val="1"/>
        </dgm:presLayoutVars>
      </dgm:prSet>
      <dgm:spPr/>
    </dgm:pt>
    <dgm:pt modelId="{8903B8DA-BF7D-439D-90FB-78A571FF3A97}" type="pres">
      <dgm:prSet presAssocID="{D101F99B-61E8-4D8C-BB61-927BEFD9592D}" presName="parTrans" presStyleLbl="bgSibTrans2D1" presStyleIdx="5" presStyleCnt="6"/>
      <dgm:spPr/>
    </dgm:pt>
    <dgm:pt modelId="{C93807E1-2593-4241-8AF4-1326C2DA541B}" type="pres">
      <dgm:prSet presAssocID="{00439B39-2D04-4BF3-9187-743C76AC1304}" presName="node" presStyleLbl="node1" presStyleIdx="5" presStyleCnt="6" custScaleX="131747" custRadScaleRad="95109" custRadScaleInc="2612">
        <dgm:presLayoutVars>
          <dgm:bulletEnabled val="1"/>
        </dgm:presLayoutVars>
      </dgm:prSet>
      <dgm:spPr/>
    </dgm:pt>
  </dgm:ptLst>
  <dgm:cxnLst>
    <dgm:cxn modelId="{B2F77204-B80C-491C-B596-B302410B4EB7}" srcId="{2A171E13-474A-4F36-BD4C-23B6C5E3B25D}" destId="{5159828F-2AE5-44BF-9EFA-C427AC025AAC}" srcOrd="2" destOrd="0" parTransId="{0A458E3C-4410-4AFC-A8C9-D8E18CEBF68D}" sibTransId="{912A8729-1AA7-45AD-A729-578EF104979A}"/>
    <dgm:cxn modelId="{BE682120-BD2A-4142-A4E0-160B6F1D8467}" type="presOf" srcId="{0A458E3C-4410-4AFC-A8C9-D8E18CEBF68D}" destId="{89AA67D6-15FF-4F29-B994-F0F02C4DC81A}" srcOrd="0" destOrd="0" presId="urn:microsoft.com/office/officeart/2005/8/layout/radial4"/>
    <dgm:cxn modelId="{C2B1EF27-26A6-42F1-B564-8F230EE93CB3}" type="presOf" srcId="{5F567223-8DD2-48B4-86DB-7B60ACCBA131}" destId="{C789B846-73AE-462F-A68A-5BADBE6789F9}" srcOrd="0" destOrd="0" presId="urn:microsoft.com/office/officeart/2005/8/layout/radial4"/>
    <dgm:cxn modelId="{7F534329-1DE2-432F-8589-CA74E08773FD}" srcId="{2A171E13-474A-4F36-BD4C-23B6C5E3B25D}" destId="{0331A085-7C7F-4501-8904-65F05BEE4A9C}" srcOrd="4" destOrd="0" parTransId="{68C072D8-6614-4450-810D-A93601FD042D}" sibTransId="{1B60B07C-EC06-408E-80A8-2D4558AC3E05}"/>
    <dgm:cxn modelId="{00D41F2C-59C4-4AF7-BC0D-EECE99CB02F4}" type="presOf" srcId="{A12DBDF3-46AF-42CB-BF2E-81F807AF7A72}" destId="{241791C1-5629-45D8-B4F4-194F7214A737}" srcOrd="0" destOrd="0" presId="urn:microsoft.com/office/officeart/2005/8/layout/radial4"/>
    <dgm:cxn modelId="{C0BB8F33-222E-4DEC-B0A4-8049AA70318D}" type="presOf" srcId="{0331A085-7C7F-4501-8904-65F05BEE4A9C}" destId="{3FD1D619-C7E0-4824-B6DE-205093024816}" srcOrd="0" destOrd="0" presId="urn:microsoft.com/office/officeart/2005/8/layout/radial4"/>
    <dgm:cxn modelId="{FF542D37-827B-4DAB-9DC2-CA5C75C09897}" type="presOf" srcId="{68C072D8-6614-4450-810D-A93601FD042D}" destId="{036C11C0-A78B-49F4-8C6B-A7916BA4CD89}" srcOrd="0" destOrd="0" presId="urn:microsoft.com/office/officeart/2005/8/layout/radial4"/>
    <dgm:cxn modelId="{9B515A60-8B00-4917-B5FD-C16D7A19BF2E}" srcId="{2A171E13-474A-4F36-BD4C-23B6C5E3B25D}" destId="{B863D44E-0AF7-42DA-A675-A93912911E1B}" srcOrd="0" destOrd="0" parTransId="{9D31F164-02BF-45E8-A26C-5B40F05F23E0}" sibTransId="{98BAE0F3-9EAE-4146-B131-6250EFF330BF}"/>
    <dgm:cxn modelId="{C1DABF66-8DC2-4F81-AD61-20B834131858}" srcId="{2A171E13-474A-4F36-BD4C-23B6C5E3B25D}" destId="{3F54EBE2-865E-4B12-BE6B-C6BCDBFDE5EE}" srcOrd="1" destOrd="0" parTransId="{A12DBDF3-46AF-42CB-BF2E-81F807AF7A72}" sibTransId="{F326C2F8-7164-42C3-B219-F58ABA9EBCDF}"/>
    <dgm:cxn modelId="{5A490047-5DEB-4436-8934-49D87C72A639}" type="presOf" srcId="{5159828F-2AE5-44BF-9EFA-C427AC025AAC}" destId="{D4E9ACDA-A14E-46CB-92AE-926F15C6A3D6}" srcOrd="0" destOrd="0" presId="urn:microsoft.com/office/officeart/2005/8/layout/radial4"/>
    <dgm:cxn modelId="{80FB334F-D660-4F6F-B18B-1D0969828D47}" type="presOf" srcId="{B863D44E-0AF7-42DA-A675-A93912911E1B}" destId="{AE9D0275-A2E5-406F-A846-0D5F529CEB50}" srcOrd="0" destOrd="0" presId="urn:microsoft.com/office/officeart/2005/8/layout/radial4"/>
    <dgm:cxn modelId="{FB9AB674-514E-42DB-BC5A-69544A7294F1}" type="presOf" srcId="{7D030CDC-D058-41F2-9907-3D6B915337D1}" destId="{3E435417-E13A-4CF2-B0E7-6FC3A038584A}" srcOrd="0" destOrd="0" presId="urn:microsoft.com/office/officeart/2005/8/layout/radial4"/>
    <dgm:cxn modelId="{4DACAD7B-B69C-42B4-9C69-8CC8D385BE96}" type="presOf" srcId="{BF82B78C-7763-4855-92F6-D386251190B6}" destId="{5AF0527D-4E23-42C4-A290-DBA988FBF424}" srcOrd="0" destOrd="0" presId="urn:microsoft.com/office/officeart/2005/8/layout/radial4"/>
    <dgm:cxn modelId="{47646AA6-166D-4B4B-9F71-F26126671E19}" srcId="{2A171E13-474A-4F36-BD4C-23B6C5E3B25D}" destId="{00439B39-2D04-4BF3-9187-743C76AC1304}" srcOrd="5" destOrd="0" parTransId="{D101F99B-61E8-4D8C-BB61-927BEFD9592D}" sibTransId="{60122F33-6DAE-45C8-A4A9-FB69EC84980E}"/>
    <dgm:cxn modelId="{D40DE4BE-E85F-4963-A4A1-68F922CF0BA6}" type="presOf" srcId="{00439B39-2D04-4BF3-9187-743C76AC1304}" destId="{C93807E1-2593-4241-8AF4-1326C2DA541B}" srcOrd="0" destOrd="0" presId="urn:microsoft.com/office/officeart/2005/8/layout/radial4"/>
    <dgm:cxn modelId="{2562A0D6-1003-4639-ADAC-5E5A47CA2C75}" srcId="{2A171E13-474A-4F36-BD4C-23B6C5E3B25D}" destId="{BF82B78C-7763-4855-92F6-D386251190B6}" srcOrd="3" destOrd="0" parTransId="{5F567223-8DD2-48B4-86DB-7B60ACCBA131}" sibTransId="{DC9C6086-5A8A-43EE-8CC2-590642B8D4E2}"/>
    <dgm:cxn modelId="{618A87DA-4819-4538-B323-62B37ABCD3BF}" type="presOf" srcId="{D101F99B-61E8-4D8C-BB61-927BEFD9592D}" destId="{8903B8DA-BF7D-439D-90FB-78A571FF3A97}" srcOrd="0" destOrd="0" presId="urn:microsoft.com/office/officeart/2005/8/layout/radial4"/>
    <dgm:cxn modelId="{7EA6C4DB-1D93-4E79-9F45-9CA7F6696766}" type="presOf" srcId="{3F54EBE2-865E-4B12-BE6B-C6BCDBFDE5EE}" destId="{FB3CBDBE-62BF-4D58-BFE0-46EED8F6A60F}" srcOrd="0" destOrd="0" presId="urn:microsoft.com/office/officeart/2005/8/layout/radial4"/>
    <dgm:cxn modelId="{E0F1C1E0-9A37-47F1-B0A9-2C3E5B021932}" type="presOf" srcId="{9D31F164-02BF-45E8-A26C-5B40F05F23E0}" destId="{8DC68186-4EFE-43BC-AF0E-FCD907739D98}" srcOrd="0" destOrd="0" presId="urn:microsoft.com/office/officeart/2005/8/layout/radial4"/>
    <dgm:cxn modelId="{EC2274E9-6198-4B03-B5FC-8DA6310C9997}" srcId="{7D030CDC-D058-41F2-9907-3D6B915337D1}" destId="{2A171E13-474A-4F36-BD4C-23B6C5E3B25D}" srcOrd="0" destOrd="0" parTransId="{DFF69C3B-39C6-484C-984B-9E13B52DA5D5}" sibTransId="{E31B9CC9-169D-415C-BA86-D5AA35B92725}"/>
    <dgm:cxn modelId="{9F4364F7-4C85-45DD-8667-CDCD07E6E4D8}" type="presOf" srcId="{2A171E13-474A-4F36-BD4C-23B6C5E3B25D}" destId="{EDD4F03A-4753-4F3F-A334-670A4CECC222}" srcOrd="0" destOrd="0" presId="urn:microsoft.com/office/officeart/2005/8/layout/radial4"/>
    <dgm:cxn modelId="{48152537-87A9-4A1E-99B1-6DF74C33D6AE}" type="presParOf" srcId="{3E435417-E13A-4CF2-B0E7-6FC3A038584A}" destId="{EDD4F03A-4753-4F3F-A334-670A4CECC222}" srcOrd="0" destOrd="0" presId="urn:microsoft.com/office/officeart/2005/8/layout/radial4"/>
    <dgm:cxn modelId="{B314683D-E0AD-41DD-8C0D-3B05AFB37F84}" type="presParOf" srcId="{3E435417-E13A-4CF2-B0E7-6FC3A038584A}" destId="{8DC68186-4EFE-43BC-AF0E-FCD907739D98}" srcOrd="1" destOrd="0" presId="urn:microsoft.com/office/officeart/2005/8/layout/radial4"/>
    <dgm:cxn modelId="{A28F992B-6E9A-4216-B22C-7BB4F427FD46}" type="presParOf" srcId="{3E435417-E13A-4CF2-B0E7-6FC3A038584A}" destId="{AE9D0275-A2E5-406F-A846-0D5F529CEB50}" srcOrd="2" destOrd="0" presId="urn:microsoft.com/office/officeart/2005/8/layout/radial4"/>
    <dgm:cxn modelId="{D5FA7924-6F1D-4B0A-805F-FBE750374537}" type="presParOf" srcId="{3E435417-E13A-4CF2-B0E7-6FC3A038584A}" destId="{241791C1-5629-45D8-B4F4-194F7214A737}" srcOrd="3" destOrd="0" presId="urn:microsoft.com/office/officeart/2005/8/layout/radial4"/>
    <dgm:cxn modelId="{E0A58A3A-9D58-4262-88FD-258BFE6BE654}" type="presParOf" srcId="{3E435417-E13A-4CF2-B0E7-6FC3A038584A}" destId="{FB3CBDBE-62BF-4D58-BFE0-46EED8F6A60F}" srcOrd="4" destOrd="0" presId="urn:microsoft.com/office/officeart/2005/8/layout/radial4"/>
    <dgm:cxn modelId="{5E6DCE60-2877-44C8-BB64-C12A2C8BE212}" type="presParOf" srcId="{3E435417-E13A-4CF2-B0E7-6FC3A038584A}" destId="{89AA67D6-15FF-4F29-B994-F0F02C4DC81A}" srcOrd="5" destOrd="0" presId="urn:microsoft.com/office/officeart/2005/8/layout/radial4"/>
    <dgm:cxn modelId="{A60F68F8-A868-4BE3-B2EE-64D7ABDE67CE}" type="presParOf" srcId="{3E435417-E13A-4CF2-B0E7-6FC3A038584A}" destId="{D4E9ACDA-A14E-46CB-92AE-926F15C6A3D6}" srcOrd="6" destOrd="0" presId="urn:microsoft.com/office/officeart/2005/8/layout/radial4"/>
    <dgm:cxn modelId="{5A6CC268-7D93-4EE8-8247-52B4C6A5649C}" type="presParOf" srcId="{3E435417-E13A-4CF2-B0E7-6FC3A038584A}" destId="{C789B846-73AE-462F-A68A-5BADBE6789F9}" srcOrd="7" destOrd="0" presId="urn:microsoft.com/office/officeart/2005/8/layout/radial4"/>
    <dgm:cxn modelId="{64F1A96B-47F3-4130-9EBA-980F14A069AE}" type="presParOf" srcId="{3E435417-E13A-4CF2-B0E7-6FC3A038584A}" destId="{5AF0527D-4E23-42C4-A290-DBA988FBF424}" srcOrd="8" destOrd="0" presId="urn:microsoft.com/office/officeart/2005/8/layout/radial4"/>
    <dgm:cxn modelId="{1C6FE88D-CB90-47CE-8CC7-FC8D104D81D7}" type="presParOf" srcId="{3E435417-E13A-4CF2-B0E7-6FC3A038584A}" destId="{036C11C0-A78B-49F4-8C6B-A7916BA4CD89}" srcOrd="9" destOrd="0" presId="urn:microsoft.com/office/officeart/2005/8/layout/radial4"/>
    <dgm:cxn modelId="{24BD2D4A-797C-411C-8AEF-DBC0063CF6CF}" type="presParOf" srcId="{3E435417-E13A-4CF2-B0E7-6FC3A038584A}" destId="{3FD1D619-C7E0-4824-B6DE-205093024816}" srcOrd="10" destOrd="0" presId="urn:microsoft.com/office/officeart/2005/8/layout/radial4"/>
    <dgm:cxn modelId="{ED6232B7-9805-4B5D-A16C-AE50B4391C41}" type="presParOf" srcId="{3E435417-E13A-4CF2-B0E7-6FC3A038584A}" destId="{8903B8DA-BF7D-439D-90FB-78A571FF3A97}" srcOrd="11" destOrd="0" presId="urn:microsoft.com/office/officeart/2005/8/layout/radial4"/>
    <dgm:cxn modelId="{938F5461-019F-4DC4-86E8-5AE1C4ED9A60}" type="presParOf" srcId="{3E435417-E13A-4CF2-B0E7-6FC3A038584A}" destId="{C93807E1-2593-4241-8AF4-1326C2DA541B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C22049-0EE8-429A-BC50-56CD72DC27A1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69FDF118-C110-404F-B8C8-8FEB1557C7E3}">
      <dgm:prSet phldrT="[Tekst]"/>
      <dgm:spPr/>
      <dgm:t>
        <a:bodyPr/>
        <a:lstStyle/>
        <a:p>
          <a:r>
            <a:rPr lang="pl-PL" dirty="0"/>
            <a:t>WPR</a:t>
          </a:r>
          <a:endParaRPr lang="en-AU" dirty="0"/>
        </a:p>
      </dgm:t>
    </dgm:pt>
    <dgm:pt modelId="{FFFF9F65-AD12-44C3-9EFB-97DC699FBB54}" type="parTrans" cxnId="{32A5D089-23C3-4651-B0FA-3299F9066F96}">
      <dgm:prSet/>
      <dgm:spPr/>
      <dgm:t>
        <a:bodyPr/>
        <a:lstStyle/>
        <a:p>
          <a:endParaRPr lang="en-AU"/>
        </a:p>
      </dgm:t>
    </dgm:pt>
    <dgm:pt modelId="{C529DD0A-7CDE-4FE0-8E37-44820AF4FBE7}" type="sibTrans" cxnId="{32A5D089-23C3-4651-B0FA-3299F9066F96}">
      <dgm:prSet/>
      <dgm:spPr/>
      <dgm:t>
        <a:bodyPr/>
        <a:lstStyle/>
        <a:p>
          <a:endParaRPr lang="en-AU"/>
        </a:p>
      </dgm:t>
    </dgm:pt>
    <dgm:pt modelId="{D8246319-CB10-4B13-BD3D-4C38A52D8309}">
      <dgm:prSet phldrT="[Tekst]" custT="1"/>
      <dgm:spPr/>
      <dgm:t>
        <a:bodyPr/>
        <a:lstStyle/>
        <a:p>
          <a:r>
            <a:rPr lang="pl-PL" sz="1800" b="1" dirty="0"/>
            <a:t>Bezpieczeństwo żywnościowe UE</a:t>
          </a:r>
          <a:endParaRPr lang="en-AU" sz="1800" b="1" dirty="0"/>
        </a:p>
      </dgm:t>
    </dgm:pt>
    <dgm:pt modelId="{D6B9FCA9-E0D5-424B-B65A-C9C5410A6C1D}" type="parTrans" cxnId="{1620AE78-6D42-43F4-8D46-636576679DA4}">
      <dgm:prSet/>
      <dgm:spPr/>
      <dgm:t>
        <a:bodyPr/>
        <a:lstStyle/>
        <a:p>
          <a:endParaRPr lang="en-AU"/>
        </a:p>
      </dgm:t>
    </dgm:pt>
    <dgm:pt modelId="{C71B586D-4420-440D-A328-15B63190BA13}" type="sibTrans" cxnId="{1620AE78-6D42-43F4-8D46-636576679DA4}">
      <dgm:prSet/>
      <dgm:spPr/>
      <dgm:t>
        <a:bodyPr/>
        <a:lstStyle/>
        <a:p>
          <a:endParaRPr lang="en-AU"/>
        </a:p>
      </dgm:t>
    </dgm:pt>
    <dgm:pt modelId="{76F92F7D-E746-48A2-935A-C2A144DFF3C3}">
      <dgm:prSet phldrT="[Teks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800" b="1" dirty="0"/>
            <a:t>Spójność UE: </a:t>
          </a:r>
          <a:endParaRPr lang="en-AU" sz="1800" b="1" dirty="0"/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dirty="0"/>
            <a:t>ekonomiczna, społeczna, terytorialna.</a:t>
          </a:r>
          <a:endParaRPr lang="en-AU" sz="1800" b="1" dirty="0"/>
        </a:p>
      </dgm:t>
    </dgm:pt>
    <dgm:pt modelId="{AA00FFA8-115C-4F37-AF72-61FA11F37952}" type="parTrans" cxnId="{67EE080E-42FA-4E6D-9F24-2136B78D9E90}">
      <dgm:prSet/>
      <dgm:spPr/>
      <dgm:t>
        <a:bodyPr/>
        <a:lstStyle/>
        <a:p>
          <a:endParaRPr lang="en-AU"/>
        </a:p>
      </dgm:t>
    </dgm:pt>
    <dgm:pt modelId="{66BC8326-B6DF-415E-95AF-1ABA58448305}" type="sibTrans" cxnId="{67EE080E-42FA-4E6D-9F24-2136B78D9E90}">
      <dgm:prSet/>
      <dgm:spPr/>
      <dgm:t>
        <a:bodyPr/>
        <a:lstStyle/>
        <a:p>
          <a:endParaRPr lang="en-AU"/>
        </a:p>
      </dgm:t>
    </dgm:pt>
    <dgm:pt modelId="{0774001B-0DA4-4304-B186-48574F35BB99}">
      <dgm:prSet phldrT="[Tekst]" custT="1"/>
      <dgm:spPr/>
      <dgm:t>
        <a:bodyPr/>
        <a:lstStyle/>
        <a:p>
          <a:r>
            <a:rPr lang="pl-PL" sz="1800" b="1" dirty="0"/>
            <a:t>Efektywny udział UE w globalnych organizacjach (WTO, ONZ, FAO)</a:t>
          </a:r>
          <a:endParaRPr lang="en-AU" sz="1800" b="1" dirty="0"/>
        </a:p>
      </dgm:t>
    </dgm:pt>
    <dgm:pt modelId="{84D1E24C-6363-4D4B-98FC-1E205B1F93FB}" type="parTrans" cxnId="{3F5ED260-9BDF-4C48-9A1E-383741C362A4}">
      <dgm:prSet/>
      <dgm:spPr/>
      <dgm:t>
        <a:bodyPr/>
        <a:lstStyle/>
        <a:p>
          <a:endParaRPr lang="en-AU"/>
        </a:p>
      </dgm:t>
    </dgm:pt>
    <dgm:pt modelId="{362A6BF0-A3FF-481C-869D-F6275D80CF41}" type="sibTrans" cxnId="{3F5ED260-9BDF-4C48-9A1E-383741C362A4}">
      <dgm:prSet/>
      <dgm:spPr/>
      <dgm:t>
        <a:bodyPr/>
        <a:lstStyle/>
        <a:p>
          <a:endParaRPr lang="en-AU"/>
        </a:p>
      </dgm:t>
    </dgm:pt>
    <dgm:pt modelId="{A286AE2A-4C96-4D9B-BC29-FA1CA4D5D70E}">
      <dgm:prSet phldrT="[Teks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800" b="1" dirty="0"/>
            <a:t>Ochrona zasobów (gleby, wody, powietrza)</a:t>
          </a:r>
          <a:endParaRPr lang="en-AU" sz="1800" b="1" dirty="0"/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dirty="0"/>
            <a:t>o charakterze dóbr publicznych</a:t>
          </a:r>
          <a:endParaRPr lang="en-AU" sz="1800" b="1" dirty="0"/>
        </a:p>
      </dgm:t>
    </dgm:pt>
    <dgm:pt modelId="{1A0AD907-02FE-4939-A2BA-CC55182C2610}" type="parTrans" cxnId="{D8FF2AA6-E028-4A3D-A704-42B273A954E9}">
      <dgm:prSet/>
      <dgm:spPr/>
      <dgm:t>
        <a:bodyPr/>
        <a:lstStyle/>
        <a:p>
          <a:endParaRPr lang="en-AU"/>
        </a:p>
      </dgm:t>
    </dgm:pt>
    <dgm:pt modelId="{82349C4F-CDF2-43BB-BB0D-52ECF5B4375D}" type="sibTrans" cxnId="{D8FF2AA6-E028-4A3D-A704-42B273A954E9}">
      <dgm:prSet/>
      <dgm:spPr/>
      <dgm:t>
        <a:bodyPr/>
        <a:lstStyle/>
        <a:p>
          <a:endParaRPr lang="en-AU"/>
        </a:p>
      </dgm:t>
    </dgm:pt>
    <dgm:pt modelId="{3E782BEC-3FC8-437B-A949-659A826B9D8A}">
      <dgm:prSet phldrT="[Tekst]" custT="1"/>
      <dgm:spPr/>
      <dgm:t>
        <a:bodyPr/>
        <a:lstStyle/>
        <a:p>
          <a:r>
            <a:rPr lang="pl-PL" sz="1800" b="1" dirty="0"/>
            <a:t>Równe warunki konkurencji na jednolitym rynku UE</a:t>
          </a:r>
          <a:endParaRPr lang="en-AU" sz="1800" b="1" dirty="0"/>
        </a:p>
      </dgm:t>
    </dgm:pt>
    <dgm:pt modelId="{D1985B6B-3F79-4BC7-ADAD-77B3BED4721F}" type="parTrans" cxnId="{9B619248-7AC6-48F5-B4B3-CA5B10FC72A3}">
      <dgm:prSet/>
      <dgm:spPr/>
      <dgm:t>
        <a:bodyPr/>
        <a:lstStyle/>
        <a:p>
          <a:endParaRPr lang="en-AU"/>
        </a:p>
      </dgm:t>
    </dgm:pt>
    <dgm:pt modelId="{D0572CB2-F586-4C03-91DD-8E993E9A5F64}" type="sibTrans" cxnId="{9B619248-7AC6-48F5-B4B3-CA5B10FC72A3}">
      <dgm:prSet/>
      <dgm:spPr/>
      <dgm:t>
        <a:bodyPr/>
        <a:lstStyle/>
        <a:p>
          <a:endParaRPr lang="en-AU"/>
        </a:p>
      </dgm:t>
    </dgm:pt>
    <dgm:pt modelId="{C10D5BAD-89D8-4F34-8CB9-AE791D6CCCA2}" type="pres">
      <dgm:prSet presAssocID="{A1C22049-0EE8-429A-BC50-56CD72DC27A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53807D8-D732-4538-ABBD-0872B47696CE}" type="pres">
      <dgm:prSet presAssocID="{69FDF118-C110-404F-B8C8-8FEB1557C7E3}" presName="centerShape" presStyleLbl="node0" presStyleIdx="0" presStyleCnt="1" custScaleX="80461" custScaleY="95729" custLinFactNeighborX="210" custLinFactNeighborY="-2719"/>
      <dgm:spPr/>
    </dgm:pt>
    <dgm:pt modelId="{E27E70CB-9F3D-4B6D-928A-35C34E013B40}" type="pres">
      <dgm:prSet presAssocID="{D6B9FCA9-E0D5-424B-B65A-C9C5410A6C1D}" presName="parTrans" presStyleLbl="sibTrans2D1" presStyleIdx="0" presStyleCnt="5" custScaleX="176044"/>
      <dgm:spPr/>
    </dgm:pt>
    <dgm:pt modelId="{60EEC1EF-E0DB-4CB1-AD69-874687D32211}" type="pres">
      <dgm:prSet presAssocID="{D6B9FCA9-E0D5-424B-B65A-C9C5410A6C1D}" presName="connectorText" presStyleLbl="sibTrans2D1" presStyleIdx="0" presStyleCnt="5"/>
      <dgm:spPr/>
    </dgm:pt>
    <dgm:pt modelId="{F450666F-C1D2-4759-8B9C-69BDADD2DE16}" type="pres">
      <dgm:prSet presAssocID="{D8246319-CB10-4B13-BD3D-4C38A52D8309}" presName="node" presStyleLbl="node1" presStyleIdx="0" presStyleCnt="5" custScaleX="137855" custScaleY="98291" custRadScaleRad="94533" custRadScaleInc="-1105">
        <dgm:presLayoutVars>
          <dgm:bulletEnabled val="1"/>
        </dgm:presLayoutVars>
      </dgm:prSet>
      <dgm:spPr/>
    </dgm:pt>
    <dgm:pt modelId="{58819DCF-4D85-4DC3-8F63-C2A515F7E1F8}" type="pres">
      <dgm:prSet presAssocID="{D1985B6B-3F79-4BC7-ADAD-77B3BED4721F}" presName="parTrans" presStyleLbl="sibTrans2D1" presStyleIdx="1" presStyleCnt="5" custScaleX="152228"/>
      <dgm:spPr/>
    </dgm:pt>
    <dgm:pt modelId="{2E248C64-4F37-416A-8156-83A4AB79B696}" type="pres">
      <dgm:prSet presAssocID="{D1985B6B-3F79-4BC7-ADAD-77B3BED4721F}" presName="connectorText" presStyleLbl="sibTrans2D1" presStyleIdx="1" presStyleCnt="5"/>
      <dgm:spPr/>
    </dgm:pt>
    <dgm:pt modelId="{57315993-9DCD-40F7-9C11-14E3770C5D74}" type="pres">
      <dgm:prSet presAssocID="{3E782BEC-3FC8-437B-A949-659A826B9D8A}" presName="node" presStyleLbl="node1" presStyleIdx="1" presStyleCnt="5" custScaleX="130747" custScaleY="109453" custRadScaleRad="99031" custRadScaleInc="-22207">
        <dgm:presLayoutVars>
          <dgm:bulletEnabled val="1"/>
        </dgm:presLayoutVars>
      </dgm:prSet>
      <dgm:spPr/>
    </dgm:pt>
    <dgm:pt modelId="{B4B7C373-C916-4CC5-9634-53CD37591000}" type="pres">
      <dgm:prSet presAssocID="{1A0AD907-02FE-4939-A2BA-CC55182C2610}" presName="parTrans" presStyleLbl="sibTrans2D1" presStyleIdx="2" presStyleCnt="5" custScaleX="127565"/>
      <dgm:spPr/>
    </dgm:pt>
    <dgm:pt modelId="{E0CB6F1D-1BF5-440B-A3BD-E38552458164}" type="pres">
      <dgm:prSet presAssocID="{1A0AD907-02FE-4939-A2BA-CC55182C2610}" presName="connectorText" presStyleLbl="sibTrans2D1" presStyleIdx="2" presStyleCnt="5"/>
      <dgm:spPr/>
    </dgm:pt>
    <dgm:pt modelId="{9632A5A8-89E7-4382-8F8C-C432085A1BE3}" type="pres">
      <dgm:prSet presAssocID="{A286AE2A-4C96-4D9B-BC29-FA1CA4D5D70E}" presName="node" presStyleLbl="node1" presStyleIdx="2" presStyleCnt="5" custScaleX="168850" custRadScaleRad="95786" custRadScaleInc="-3685">
        <dgm:presLayoutVars>
          <dgm:bulletEnabled val="1"/>
        </dgm:presLayoutVars>
      </dgm:prSet>
      <dgm:spPr/>
    </dgm:pt>
    <dgm:pt modelId="{4E6EB229-5F46-4308-87FE-401745D3934C}" type="pres">
      <dgm:prSet presAssocID="{AA00FFA8-115C-4F37-AF72-61FA11F37952}" presName="parTrans" presStyleLbl="sibTrans2D1" presStyleIdx="3" presStyleCnt="5"/>
      <dgm:spPr/>
    </dgm:pt>
    <dgm:pt modelId="{8FB56DA7-9F9A-40B8-88ED-37D3EB8A5F1C}" type="pres">
      <dgm:prSet presAssocID="{AA00FFA8-115C-4F37-AF72-61FA11F37952}" presName="connectorText" presStyleLbl="sibTrans2D1" presStyleIdx="3" presStyleCnt="5"/>
      <dgm:spPr/>
    </dgm:pt>
    <dgm:pt modelId="{A581443D-485A-4533-9389-74A3BE64B824}" type="pres">
      <dgm:prSet presAssocID="{76F92F7D-E746-48A2-935A-C2A144DFF3C3}" presName="node" presStyleLbl="node1" presStyleIdx="3" presStyleCnt="5" custScaleX="167241" custScaleY="112937" custRadScaleRad="99816" custRadScaleInc="24619">
        <dgm:presLayoutVars>
          <dgm:bulletEnabled val="1"/>
        </dgm:presLayoutVars>
      </dgm:prSet>
      <dgm:spPr/>
    </dgm:pt>
    <dgm:pt modelId="{F09270B4-B04A-4FE3-AFE5-3FA403FAEDDF}" type="pres">
      <dgm:prSet presAssocID="{84D1E24C-6363-4D4B-98FC-1E205B1F93FB}" presName="parTrans" presStyleLbl="sibTrans2D1" presStyleIdx="4" presStyleCnt="5" custScaleX="142068"/>
      <dgm:spPr/>
    </dgm:pt>
    <dgm:pt modelId="{3F948350-7476-42E7-925B-AFC8E1EBC31B}" type="pres">
      <dgm:prSet presAssocID="{84D1E24C-6363-4D4B-98FC-1E205B1F93FB}" presName="connectorText" presStyleLbl="sibTrans2D1" presStyleIdx="4" presStyleCnt="5"/>
      <dgm:spPr/>
    </dgm:pt>
    <dgm:pt modelId="{CEB806EA-9B42-4AB4-A320-13463FD75871}" type="pres">
      <dgm:prSet presAssocID="{0774001B-0DA4-4304-B186-48574F35BB99}" presName="node" presStyleLbl="node1" presStyleIdx="4" presStyleCnt="5" custScaleX="138245" custScaleY="123739" custRadScaleRad="99448" custRadScaleInc="27108">
        <dgm:presLayoutVars>
          <dgm:bulletEnabled val="1"/>
        </dgm:presLayoutVars>
      </dgm:prSet>
      <dgm:spPr/>
    </dgm:pt>
  </dgm:ptLst>
  <dgm:cxnLst>
    <dgm:cxn modelId="{29342100-BB6C-4637-A5E7-003C7C5CB215}" type="presOf" srcId="{D6B9FCA9-E0D5-424B-B65A-C9C5410A6C1D}" destId="{60EEC1EF-E0DB-4CB1-AD69-874687D32211}" srcOrd="1" destOrd="0" presId="urn:microsoft.com/office/officeart/2005/8/layout/radial5"/>
    <dgm:cxn modelId="{E34DB506-B440-43A7-8454-84326D40CED3}" type="presOf" srcId="{1A0AD907-02FE-4939-A2BA-CC55182C2610}" destId="{E0CB6F1D-1BF5-440B-A3BD-E38552458164}" srcOrd="1" destOrd="0" presId="urn:microsoft.com/office/officeart/2005/8/layout/radial5"/>
    <dgm:cxn modelId="{D18C3508-E6CF-48B9-B234-F7083F2FC653}" type="presOf" srcId="{84D1E24C-6363-4D4B-98FC-1E205B1F93FB}" destId="{3F948350-7476-42E7-925B-AFC8E1EBC31B}" srcOrd="1" destOrd="0" presId="urn:microsoft.com/office/officeart/2005/8/layout/radial5"/>
    <dgm:cxn modelId="{310C8D0D-E2E5-4BF9-8C71-1BC5C3774B8D}" type="presOf" srcId="{D8246319-CB10-4B13-BD3D-4C38A52D8309}" destId="{F450666F-C1D2-4759-8B9C-69BDADD2DE16}" srcOrd="0" destOrd="0" presId="urn:microsoft.com/office/officeart/2005/8/layout/radial5"/>
    <dgm:cxn modelId="{67EE080E-42FA-4E6D-9F24-2136B78D9E90}" srcId="{69FDF118-C110-404F-B8C8-8FEB1557C7E3}" destId="{76F92F7D-E746-48A2-935A-C2A144DFF3C3}" srcOrd="3" destOrd="0" parTransId="{AA00FFA8-115C-4F37-AF72-61FA11F37952}" sibTransId="{66BC8326-B6DF-415E-95AF-1ABA58448305}"/>
    <dgm:cxn modelId="{B7D95627-49C1-40D8-8D9E-21970E277C2F}" type="presOf" srcId="{D1985B6B-3F79-4BC7-ADAD-77B3BED4721F}" destId="{58819DCF-4D85-4DC3-8F63-C2A515F7E1F8}" srcOrd="0" destOrd="0" presId="urn:microsoft.com/office/officeart/2005/8/layout/radial5"/>
    <dgm:cxn modelId="{E9D62929-7110-4A74-BD22-69730916DFB5}" type="presOf" srcId="{D6B9FCA9-E0D5-424B-B65A-C9C5410A6C1D}" destId="{E27E70CB-9F3D-4B6D-928A-35C34E013B40}" srcOrd="0" destOrd="0" presId="urn:microsoft.com/office/officeart/2005/8/layout/radial5"/>
    <dgm:cxn modelId="{CBD51633-B709-4CF2-B956-6B1EFC5D2CF2}" type="presOf" srcId="{0774001B-0DA4-4304-B186-48574F35BB99}" destId="{CEB806EA-9B42-4AB4-A320-13463FD75871}" srcOrd="0" destOrd="0" presId="urn:microsoft.com/office/officeart/2005/8/layout/radial5"/>
    <dgm:cxn modelId="{3F5ED260-9BDF-4C48-9A1E-383741C362A4}" srcId="{69FDF118-C110-404F-B8C8-8FEB1557C7E3}" destId="{0774001B-0DA4-4304-B186-48574F35BB99}" srcOrd="4" destOrd="0" parTransId="{84D1E24C-6363-4D4B-98FC-1E205B1F93FB}" sibTransId="{362A6BF0-A3FF-481C-869D-F6275D80CF41}"/>
    <dgm:cxn modelId="{9B619248-7AC6-48F5-B4B3-CA5B10FC72A3}" srcId="{69FDF118-C110-404F-B8C8-8FEB1557C7E3}" destId="{3E782BEC-3FC8-437B-A949-659A826B9D8A}" srcOrd="1" destOrd="0" parTransId="{D1985B6B-3F79-4BC7-ADAD-77B3BED4721F}" sibTransId="{D0572CB2-F586-4C03-91DD-8E993E9A5F64}"/>
    <dgm:cxn modelId="{E0A0BD6D-4D95-4228-BE99-4D5B4F4953F5}" type="presOf" srcId="{1A0AD907-02FE-4939-A2BA-CC55182C2610}" destId="{B4B7C373-C916-4CC5-9634-53CD37591000}" srcOrd="0" destOrd="0" presId="urn:microsoft.com/office/officeart/2005/8/layout/radial5"/>
    <dgm:cxn modelId="{B6347F72-95CF-4A02-89D3-ECA03BC4DED9}" type="presOf" srcId="{A286AE2A-4C96-4D9B-BC29-FA1CA4D5D70E}" destId="{9632A5A8-89E7-4382-8F8C-C432085A1BE3}" srcOrd="0" destOrd="0" presId="urn:microsoft.com/office/officeart/2005/8/layout/radial5"/>
    <dgm:cxn modelId="{2E91BF73-A3C3-4DD8-A082-022FA7A5E762}" type="presOf" srcId="{84D1E24C-6363-4D4B-98FC-1E205B1F93FB}" destId="{F09270B4-B04A-4FE3-AFE5-3FA403FAEDDF}" srcOrd="0" destOrd="0" presId="urn:microsoft.com/office/officeart/2005/8/layout/radial5"/>
    <dgm:cxn modelId="{752ED753-3F34-420C-AF86-4AF80B46EC8D}" type="presOf" srcId="{76F92F7D-E746-48A2-935A-C2A144DFF3C3}" destId="{A581443D-485A-4533-9389-74A3BE64B824}" srcOrd="0" destOrd="0" presId="urn:microsoft.com/office/officeart/2005/8/layout/radial5"/>
    <dgm:cxn modelId="{BD953157-6326-403D-8425-8CE7AA6B46B4}" type="presOf" srcId="{69FDF118-C110-404F-B8C8-8FEB1557C7E3}" destId="{553807D8-D732-4538-ABBD-0872B47696CE}" srcOrd="0" destOrd="0" presId="urn:microsoft.com/office/officeart/2005/8/layout/radial5"/>
    <dgm:cxn modelId="{1620AE78-6D42-43F4-8D46-636576679DA4}" srcId="{69FDF118-C110-404F-B8C8-8FEB1557C7E3}" destId="{D8246319-CB10-4B13-BD3D-4C38A52D8309}" srcOrd="0" destOrd="0" parTransId="{D6B9FCA9-E0D5-424B-B65A-C9C5410A6C1D}" sibTransId="{C71B586D-4420-440D-A328-15B63190BA13}"/>
    <dgm:cxn modelId="{32A5D089-23C3-4651-B0FA-3299F9066F96}" srcId="{A1C22049-0EE8-429A-BC50-56CD72DC27A1}" destId="{69FDF118-C110-404F-B8C8-8FEB1557C7E3}" srcOrd="0" destOrd="0" parTransId="{FFFF9F65-AD12-44C3-9EFB-97DC699FBB54}" sibTransId="{C529DD0A-7CDE-4FE0-8E37-44820AF4FBE7}"/>
    <dgm:cxn modelId="{72CDDE92-A918-4DAA-A4A7-9AA1E4BF84BA}" type="presOf" srcId="{AA00FFA8-115C-4F37-AF72-61FA11F37952}" destId="{4E6EB229-5F46-4308-87FE-401745D3934C}" srcOrd="0" destOrd="0" presId="urn:microsoft.com/office/officeart/2005/8/layout/radial5"/>
    <dgm:cxn modelId="{D8FF2AA6-E028-4A3D-A704-42B273A954E9}" srcId="{69FDF118-C110-404F-B8C8-8FEB1557C7E3}" destId="{A286AE2A-4C96-4D9B-BC29-FA1CA4D5D70E}" srcOrd="2" destOrd="0" parTransId="{1A0AD907-02FE-4939-A2BA-CC55182C2610}" sibTransId="{82349C4F-CDF2-43BB-BB0D-52ECF5B4375D}"/>
    <dgm:cxn modelId="{E44AEBC8-6E34-46D5-85AD-064F0F2E9B5A}" type="presOf" srcId="{A1C22049-0EE8-429A-BC50-56CD72DC27A1}" destId="{C10D5BAD-89D8-4F34-8CB9-AE791D6CCCA2}" srcOrd="0" destOrd="0" presId="urn:microsoft.com/office/officeart/2005/8/layout/radial5"/>
    <dgm:cxn modelId="{C400E9D0-50DA-47CA-B7D0-6E2D10A90D11}" type="presOf" srcId="{3E782BEC-3FC8-437B-A949-659A826B9D8A}" destId="{57315993-9DCD-40F7-9C11-14E3770C5D74}" srcOrd="0" destOrd="0" presId="urn:microsoft.com/office/officeart/2005/8/layout/radial5"/>
    <dgm:cxn modelId="{3B9FEFDA-8041-4F3A-80FF-EE0320BFF2CC}" type="presOf" srcId="{AA00FFA8-115C-4F37-AF72-61FA11F37952}" destId="{8FB56DA7-9F9A-40B8-88ED-37D3EB8A5F1C}" srcOrd="1" destOrd="0" presId="urn:microsoft.com/office/officeart/2005/8/layout/radial5"/>
    <dgm:cxn modelId="{17D9E6F3-AB00-46DE-8E19-D008E7F13869}" type="presOf" srcId="{D1985B6B-3F79-4BC7-ADAD-77B3BED4721F}" destId="{2E248C64-4F37-416A-8156-83A4AB79B696}" srcOrd="1" destOrd="0" presId="urn:microsoft.com/office/officeart/2005/8/layout/radial5"/>
    <dgm:cxn modelId="{C737AC05-14BE-4CC4-A458-78D20B82C3C7}" type="presParOf" srcId="{C10D5BAD-89D8-4F34-8CB9-AE791D6CCCA2}" destId="{553807D8-D732-4538-ABBD-0872B47696CE}" srcOrd="0" destOrd="0" presId="urn:microsoft.com/office/officeart/2005/8/layout/radial5"/>
    <dgm:cxn modelId="{CB990476-0C59-4974-BC83-006E43D7A65B}" type="presParOf" srcId="{C10D5BAD-89D8-4F34-8CB9-AE791D6CCCA2}" destId="{E27E70CB-9F3D-4B6D-928A-35C34E013B40}" srcOrd="1" destOrd="0" presId="urn:microsoft.com/office/officeart/2005/8/layout/radial5"/>
    <dgm:cxn modelId="{4CEA40BB-F1D1-4A6A-94A2-35971168E97D}" type="presParOf" srcId="{E27E70CB-9F3D-4B6D-928A-35C34E013B40}" destId="{60EEC1EF-E0DB-4CB1-AD69-874687D32211}" srcOrd="0" destOrd="0" presId="urn:microsoft.com/office/officeart/2005/8/layout/radial5"/>
    <dgm:cxn modelId="{7AF6B0B3-6123-42FF-B0E7-14382CA57374}" type="presParOf" srcId="{C10D5BAD-89D8-4F34-8CB9-AE791D6CCCA2}" destId="{F450666F-C1D2-4759-8B9C-69BDADD2DE16}" srcOrd="2" destOrd="0" presId="urn:microsoft.com/office/officeart/2005/8/layout/radial5"/>
    <dgm:cxn modelId="{93010A15-4BBB-4068-8352-A64F5DBD27F4}" type="presParOf" srcId="{C10D5BAD-89D8-4F34-8CB9-AE791D6CCCA2}" destId="{58819DCF-4D85-4DC3-8F63-C2A515F7E1F8}" srcOrd="3" destOrd="0" presId="urn:microsoft.com/office/officeart/2005/8/layout/radial5"/>
    <dgm:cxn modelId="{5052769D-BFEF-49C3-A1D1-94D81F668C56}" type="presParOf" srcId="{58819DCF-4D85-4DC3-8F63-C2A515F7E1F8}" destId="{2E248C64-4F37-416A-8156-83A4AB79B696}" srcOrd="0" destOrd="0" presId="urn:microsoft.com/office/officeart/2005/8/layout/radial5"/>
    <dgm:cxn modelId="{72BB44E0-6874-499F-887C-1948DA87B680}" type="presParOf" srcId="{C10D5BAD-89D8-4F34-8CB9-AE791D6CCCA2}" destId="{57315993-9DCD-40F7-9C11-14E3770C5D74}" srcOrd="4" destOrd="0" presId="urn:microsoft.com/office/officeart/2005/8/layout/radial5"/>
    <dgm:cxn modelId="{89DD944F-5808-4949-8F3C-DB75F1D18C77}" type="presParOf" srcId="{C10D5BAD-89D8-4F34-8CB9-AE791D6CCCA2}" destId="{B4B7C373-C916-4CC5-9634-53CD37591000}" srcOrd="5" destOrd="0" presId="urn:microsoft.com/office/officeart/2005/8/layout/radial5"/>
    <dgm:cxn modelId="{6BA586D5-558F-4EFA-A9D6-C3C4A8029227}" type="presParOf" srcId="{B4B7C373-C916-4CC5-9634-53CD37591000}" destId="{E0CB6F1D-1BF5-440B-A3BD-E38552458164}" srcOrd="0" destOrd="0" presId="urn:microsoft.com/office/officeart/2005/8/layout/radial5"/>
    <dgm:cxn modelId="{5BF96192-E1FC-419C-92CD-679968B36CD1}" type="presParOf" srcId="{C10D5BAD-89D8-4F34-8CB9-AE791D6CCCA2}" destId="{9632A5A8-89E7-4382-8F8C-C432085A1BE3}" srcOrd="6" destOrd="0" presId="urn:microsoft.com/office/officeart/2005/8/layout/radial5"/>
    <dgm:cxn modelId="{BBD963D0-7B7E-4199-AFC3-1E4E315C493C}" type="presParOf" srcId="{C10D5BAD-89D8-4F34-8CB9-AE791D6CCCA2}" destId="{4E6EB229-5F46-4308-87FE-401745D3934C}" srcOrd="7" destOrd="0" presId="urn:microsoft.com/office/officeart/2005/8/layout/radial5"/>
    <dgm:cxn modelId="{8CCBC979-6BF1-415A-8040-1009C2B33602}" type="presParOf" srcId="{4E6EB229-5F46-4308-87FE-401745D3934C}" destId="{8FB56DA7-9F9A-40B8-88ED-37D3EB8A5F1C}" srcOrd="0" destOrd="0" presId="urn:microsoft.com/office/officeart/2005/8/layout/radial5"/>
    <dgm:cxn modelId="{300D2D86-5A2F-4D9E-8285-3443C7EBE0B2}" type="presParOf" srcId="{C10D5BAD-89D8-4F34-8CB9-AE791D6CCCA2}" destId="{A581443D-485A-4533-9389-74A3BE64B824}" srcOrd="8" destOrd="0" presId="urn:microsoft.com/office/officeart/2005/8/layout/radial5"/>
    <dgm:cxn modelId="{D052A022-118C-4A9B-A5A5-7F1BB82D461A}" type="presParOf" srcId="{C10D5BAD-89D8-4F34-8CB9-AE791D6CCCA2}" destId="{F09270B4-B04A-4FE3-AFE5-3FA403FAEDDF}" srcOrd="9" destOrd="0" presId="urn:microsoft.com/office/officeart/2005/8/layout/radial5"/>
    <dgm:cxn modelId="{CE151DE2-5237-4B37-A50D-B4D160278716}" type="presParOf" srcId="{F09270B4-B04A-4FE3-AFE5-3FA403FAEDDF}" destId="{3F948350-7476-42E7-925B-AFC8E1EBC31B}" srcOrd="0" destOrd="0" presId="urn:microsoft.com/office/officeart/2005/8/layout/radial5"/>
    <dgm:cxn modelId="{9D0A41E6-D905-4A80-956E-8D2400D33BAE}" type="presParOf" srcId="{C10D5BAD-89D8-4F34-8CB9-AE791D6CCCA2}" destId="{CEB806EA-9B42-4AB4-A320-13463FD75871}" srcOrd="10" destOrd="0" presId="urn:microsoft.com/office/officeart/2005/8/layout/radial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4F03A-4753-4F3F-A334-670A4CECC222}">
      <dsp:nvSpPr>
        <dsp:cNvPr id="0" name=""/>
        <dsp:cNvSpPr/>
      </dsp:nvSpPr>
      <dsp:spPr>
        <a:xfrm>
          <a:off x="2439849" y="2291120"/>
          <a:ext cx="3031018" cy="3080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1" kern="1200" dirty="0"/>
            <a:t>WRF 2020+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100" b="1" kern="1200" dirty="0"/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1" kern="1200" dirty="0"/>
            <a:t>Budżet WPR</a:t>
          </a:r>
        </a:p>
      </dsp:txBody>
      <dsp:txXfrm>
        <a:off x="2883731" y="2742218"/>
        <a:ext cx="2143254" cy="2178092"/>
      </dsp:txXfrm>
    </dsp:sp>
    <dsp:sp modelId="{8DC68186-4EFE-43BC-AF0E-FCD907739D98}">
      <dsp:nvSpPr>
        <dsp:cNvPr id="0" name=""/>
        <dsp:cNvSpPr/>
      </dsp:nvSpPr>
      <dsp:spPr>
        <a:xfrm rot="10748002">
          <a:off x="988945" y="3549645"/>
          <a:ext cx="1371345" cy="632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D0275-A2E5-406F-A846-0D5F529CEB50}">
      <dsp:nvSpPr>
        <dsp:cNvPr id="0" name=""/>
        <dsp:cNvSpPr/>
      </dsp:nvSpPr>
      <dsp:spPr>
        <a:xfrm>
          <a:off x="214283" y="3254988"/>
          <a:ext cx="1549481" cy="12422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 err="1"/>
            <a:t>Brexit</a:t>
          </a:r>
          <a:endParaRPr lang="pl-PL" sz="2000" b="1" kern="1200" dirty="0"/>
        </a:p>
      </dsp:txBody>
      <dsp:txXfrm>
        <a:off x="250669" y="3291374"/>
        <a:ext cx="1476709" cy="1169521"/>
      </dsp:txXfrm>
    </dsp:sp>
    <dsp:sp modelId="{241791C1-5629-45D8-B4F4-194F7214A737}">
      <dsp:nvSpPr>
        <dsp:cNvPr id="0" name=""/>
        <dsp:cNvSpPr/>
      </dsp:nvSpPr>
      <dsp:spPr>
        <a:xfrm rot="12938004">
          <a:off x="1421966" y="2520122"/>
          <a:ext cx="1333722" cy="632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3CBDBE-62BF-4D58-BFE0-46EED8F6A60F}">
      <dsp:nvSpPr>
        <dsp:cNvPr id="0" name=""/>
        <dsp:cNvSpPr/>
      </dsp:nvSpPr>
      <dsp:spPr>
        <a:xfrm>
          <a:off x="419797" y="1500146"/>
          <a:ext cx="2300074" cy="1242293"/>
        </a:xfrm>
        <a:prstGeom prst="roundRect">
          <a:avLst>
            <a:gd name="adj" fmla="val 1000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Nowe wyzwania w UE (migracje, bezpieczeństwo</a:t>
          </a:r>
          <a:r>
            <a:rPr lang="pl-PL" sz="1600" b="1" kern="1200" dirty="0"/>
            <a:t>) </a:t>
          </a:r>
        </a:p>
      </dsp:txBody>
      <dsp:txXfrm>
        <a:off x="456183" y="1536532"/>
        <a:ext cx="2227302" cy="1169521"/>
      </dsp:txXfrm>
    </dsp:sp>
    <dsp:sp modelId="{89AA67D6-15FF-4F29-B994-F0F02C4DC81A}">
      <dsp:nvSpPr>
        <dsp:cNvPr id="0" name=""/>
        <dsp:cNvSpPr/>
      </dsp:nvSpPr>
      <dsp:spPr>
        <a:xfrm rot="15020016">
          <a:off x="2284805" y="1186295"/>
          <a:ext cx="1676487" cy="632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9ACDA-A14E-46CB-92AE-926F15C6A3D6}">
      <dsp:nvSpPr>
        <dsp:cNvPr id="0" name=""/>
        <dsp:cNvSpPr/>
      </dsp:nvSpPr>
      <dsp:spPr>
        <a:xfrm>
          <a:off x="1427587" y="-8537"/>
          <a:ext cx="2826714" cy="1443209"/>
        </a:xfrm>
        <a:prstGeom prst="roundRect">
          <a:avLst>
            <a:gd name="adj" fmla="val 1000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Nowe zobowiązania UE</a:t>
          </a:r>
          <a:endParaRPr lang="pl-PL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(COP21)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Zrównoważony rozwój</a:t>
          </a:r>
          <a:br>
            <a:rPr lang="pl-PL" sz="1600" b="1" kern="1200" dirty="0"/>
          </a:br>
          <a:r>
            <a:rPr lang="pl-PL" sz="1600" b="1" kern="1200" dirty="0"/>
            <a:t>(Agenda 2030 ONZ)</a:t>
          </a:r>
        </a:p>
      </dsp:txBody>
      <dsp:txXfrm>
        <a:off x="1469857" y="33733"/>
        <a:ext cx="2742174" cy="1358669"/>
      </dsp:txXfrm>
    </dsp:sp>
    <dsp:sp modelId="{C789B846-73AE-462F-A68A-5BADBE6789F9}">
      <dsp:nvSpPr>
        <dsp:cNvPr id="0" name=""/>
        <dsp:cNvSpPr/>
      </dsp:nvSpPr>
      <dsp:spPr>
        <a:xfrm rot="17985260">
          <a:off x="4343917" y="1245403"/>
          <a:ext cx="1817866" cy="632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0527D-4E23-42C4-A290-DBA988FBF424}">
      <dsp:nvSpPr>
        <dsp:cNvPr id="0" name=""/>
        <dsp:cNvSpPr/>
      </dsp:nvSpPr>
      <dsp:spPr>
        <a:xfrm>
          <a:off x="4339263" y="15037"/>
          <a:ext cx="2787783" cy="1412549"/>
        </a:xfrm>
        <a:prstGeom prst="roundRect">
          <a:avLst>
            <a:gd name="adj" fmla="val 1000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Ambicje UE </a:t>
          </a:r>
          <a:br>
            <a:rPr lang="pl-PL" sz="2300" kern="1200" dirty="0"/>
          </a:br>
          <a:r>
            <a:rPr lang="pl-PL" sz="2300" kern="1200" dirty="0"/>
            <a:t>dot. polityki handlowej</a:t>
          </a:r>
        </a:p>
      </dsp:txBody>
      <dsp:txXfrm>
        <a:off x="4380635" y="56409"/>
        <a:ext cx="2705039" cy="1329805"/>
      </dsp:txXfrm>
    </dsp:sp>
    <dsp:sp modelId="{036C11C0-A78B-49F4-8C6B-A7916BA4CD89}">
      <dsp:nvSpPr>
        <dsp:cNvPr id="0" name=""/>
        <dsp:cNvSpPr/>
      </dsp:nvSpPr>
      <dsp:spPr>
        <a:xfrm rot="19832189">
          <a:off x="5254446" y="2266186"/>
          <a:ext cx="1823445" cy="632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1D619-C7E0-4824-B6DE-205093024816}">
      <dsp:nvSpPr>
        <dsp:cNvPr id="0" name=""/>
        <dsp:cNvSpPr/>
      </dsp:nvSpPr>
      <dsp:spPr>
        <a:xfrm>
          <a:off x="5711893" y="1512710"/>
          <a:ext cx="2496170" cy="1242293"/>
        </a:xfrm>
        <a:prstGeom prst="roundRect">
          <a:avLst>
            <a:gd name="adj" fmla="val 1000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Ambicje UE dot. ochrony środowiska</a:t>
          </a:r>
        </a:p>
      </dsp:txBody>
      <dsp:txXfrm>
        <a:off x="5748279" y="1549096"/>
        <a:ext cx="2423398" cy="1169521"/>
      </dsp:txXfrm>
    </dsp:sp>
    <dsp:sp modelId="{8903B8DA-BF7D-439D-90FB-78A571FF3A97}">
      <dsp:nvSpPr>
        <dsp:cNvPr id="0" name=""/>
        <dsp:cNvSpPr/>
      </dsp:nvSpPr>
      <dsp:spPr>
        <a:xfrm rot="108392">
          <a:off x="5565682" y="3591948"/>
          <a:ext cx="1649491" cy="6322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3807E1-2593-4241-8AF4-1326C2DA541B}">
      <dsp:nvSpPr>
        <dsp:cNvPr id="0" name=""/>
        <dsp:cNvSpPr/>
      </dsp:nvSpPr>
      <dsp:spPr>
        <a:xfrm>
          <a:off x="6191836" y="3312920"/>
          <a:ext cx="2045855" cy="1242293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Gospodarka, miejsca pracy</a:t>
          </a:r>
        </a:p>
      </dsp:txBody>
      <dsp:txXfrm>
        <a:off x="6228222" y="3349306"/>
        <a:ext cx="1973083" cy="1169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807D8-D732-4538-ABBD-0872B47696CE}">
      <dsp:nvSpPr>
        <dsp:cNvPr id="0" name=""/>
        <dsp:cNvSpPr/>
      </dsp:nvSpPr>
      <dsp:spPr>
        <a:xfrm>
          <a:off x="2617696" y="2161747"/>
          <a:ext cx="1326528" cy="1578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WPR</a:t>
          </a:r>
          <a:endParaRPr lang="en-AU" sz="3400" kern="1200" dirty="0"/>
        </a:p>
      </dsp:txBody>
      <dsp:txXfrm>
        <a:off x="2811962" y="2392876"/>
        <a:ext cx="937996" cy="1115987"/>
      </dsp:txXfrm>
    </dsp:sp>
    <dsp:sp modelId="{E27E70CB-9F3D-4B6D-928A-35C34E013B40}">
      <dsp:nvSpPr>
        <dsp:cNvPr id="0" name=""/>
        <dsp:cNvSpPr/>
      </dsp:nvSpPr>
      <dsp:spPr>
        <a:xfrm rot="16158471">
          <a:off x="3055262" y="1659630"/>
          <a:ext cx="426969" cy="560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2400" kern="1200"/>
        </a:p>
      </dsp:txBody>
      <dsp:txXfrm rot="10800000">
        <a:off x="3120081" y="1835780"/>
        <a:ext cx="298878" cy="336326"/>
      </dsp:txXfrm>
    </dsp:sp>
    <dsp:sp modelId="{F450666F-C1D2-4759-8B9C-69BDADD2DE16}">
      <dsp:nvSpPr>
        <dsp:cNvPr id="0" name=""/>
        <dsp:cNvSpPr/>
      </dsp:nvSpPr>
      <dsp:spPr>
        <a:xfrm>
          <a:off x="2119731" y="83793"/>
          <a:ext cx="2272759" cy="16204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Bezpieczeństwo żywnościowe UE</a:t>
          </a:r>
          <a:endParaRPr lang="en-AU" sz="1800" b="1" kern="1200" dirty="0"/>
        </a:p>
      </dsp:txBody>
      <dsp:txXfrm>
        <a:off x="2452569" y="321107"/>
        <a:ext cx="1607083" cy="1145856"/>
      </dsp:txXfrm>
    </dsp:sp>
    <dsp:sp modelId="{58819DCF-4D85-4DC3-8F63-C2A515F7E1F8}">
      <dsp:nvSpPr>
        <dsp:cNvPr id="0" name=""/>
        <dsp:cNvSpPr/>
      </dsp:nvSpPr>
      <dsp:spPr>
        <a:xfrm rot="20208165">
          <a:off x="3926277" y="2307178"/>
          <a:ext cx="405430" cy="560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2400" kern="1200"/>
        </a:p>
      </dsp:txBody>
      <dsp:txXfrm>
        <a:off x="3931194" y="2443242"/>
        <a:ext cx="283801" cy="336326"/>
      </dsp:txXfrm>
    </dsp:sp>
    <dsp:sp modelId="{57315993-9DCD-40F7-9C11-14E3770C5D74}">
      <dsp:nvSpPr>
        <dsp:cNvPr id="0" name=""/>
        <dsp:cNvSpPr/>
      </dsp:nvSpPr>
      <dsp:spPr>
        <a:xfrm>
          <a:off x="4248462" y="1172120"/>
          <a:ext cx="2155573" cy="180450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Równe warunki konkurencji na jednolitym rynku UE</a:t>
          </a:r>
          <a:endParaRPr lang="en-AU" sz="1800" b="1" kern="1200" dirty="0"/>
        </a:p>
      </dsp:txBody>
      <dsp:txXfrm>
        <a:off x="4564138" y="1436384"/>
        <a:ext cx="1524221" cy="1275979"/>
      </dsp:txXfrm>
    </dsp:sp>
    <dsp:sp modelId="{B4B7C373-C916-4CC5-9634-53CD37591000}">
      <dsp:nvSpPr>
        <dsp:cNvPr id="0" name=""/>
        <dsp:cNvSpPr/>
      </dsp:nvSpPr>
      <dsp:spPr>
        <a:xfrm rot="3285366">
          <a:off x="3670753" y="3526608"/>
          <a:ext cx="430077" cy="560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2400" kern="1200"/>
        </a:p>
      </dsp:txBody>
      <dsp:txXfrm>
        <a:off x="3698038" y="3586030"/>
        <a:ext cx="301054" cy="336326"/>
      </dsp:txXfrm>
    </dsp:sp>
    <dsp:sp modelId="{9632A5A8-89E7-4382-8F8C-C432085A1BE3}">
      <dsp:nvSpPr>
        <dsp:cNvPr id="0" name=""/>
        <dsp:cNvSpPr/>
      </dsp:nvSpPr>
      <dsp:spPr>
        <a:xfrm>
          <a:off x="3220257" y="4010538"/>
          <a:ext cx="2783761" cy="164865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800" b="1" kern="1200" dirty="0"/>
            <a:t>Ochrona zasobów (gleby, wody, powietrza)</a:t>
          </a:r>
          <a:endParaRPr lang="en-AU" sz="1800" b="1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o charakterze dóbr publicznych</a:t>
          </a:r>
          <a:endParaRPr lang="en-AU" sz="1800" b="1" kern="1200" dirty="0"/>
        </a:p>
      </dsp:txBody>
      <dsp:txXfrm>
        <a:off x="3627929" y="4251979"/>
        <a:ext cx="1968417" cy="1165777"/>
      </dsp:txXfrm>
    </dsp:sp>
    <dsp:sp modelId="{4E6EB229-5F46-4308-87FE-401745D3934C}">
      <dsp:nvSpPr>
        <dsp:cNvPr id="0" name=""/>
        <dsp:cNvSpPr/>
      </dsp:nvSpPr>
      <dsp:spPr>
        <a:xfrm rot="7974817">
          <a:off x="2430355" y="3413799"/>
          <a:ext cx="319299" cy="560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2400" kern="1200"/>
        </a:p>
      </dsp:txBody>
      <dsp:txXfrm rot="10800000">
        <a:off x="2510861" y="3490831"/>
        <a:ext cx="223509" cy="336326"/>
      </dsp:txXfrm>
    </dsp:sp>
    <dsp:sp modelId="{A581443D-485A-4533-9389-74A3BE64B824}">
      <dsp:nvSpPr>
        <dsp:cNvPr id="0" name=""/>
        <dsp:cNvSpPr/>
      </dsp:nvSpPr>
      <dsp:spPr>
        <a:xfrm>
          <a:off x="267097" y="3778791"/>
          <a:ext cx="2757235" cy="18619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800" b="1" kern="1200" dirty="0"/>
            <a:t>Spójność UE: </a:t>
          </a:r>
          <a:endParaRPr lang="en-AU" sz="1800" b="1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ekonomiczna, społeczna, terytorialna.</a:t>
          </a:r>
          <a:endParaRPr lang="en-AU" sz="1800" b="1" kern="1200" dirty="0"/>
        </a:p>
      </dsp:txBody>
      <dsp:txXfrm>
        <a:off x="670885" y="4051467"/>
        <a:ext cx="1949659" cy="1316594"/>
      </dsp:txXfrm>
    </dsp:sp>
    <dsp:sp modelId="{F09270B4-B04A-4FE3-AFE5-3FA403FAEDDF}">
      <dsp:nvSpPr>
        <dsp:cNvPr id="0" name=""/>
        <dsp:cNvSpPr/>
      </dsp:nvSpPr>
      <dsp:spPr>
        <a:xfrm rot="12288733">
          <a:off x="2293250" y="2292699"/>
          <a:ext cx="340641" cy="560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2400" kern="1200"/>
        </a:p>
      </dsp:txBody>
      <dsp:txXfrm rot="10800000">
        <a:off x="2390725" y="2426250"/>
        <a:ext cx="238449" cy="336326"/>
      </dsp:txXfrm>
    </dsp:sp>
    <dsp:sp modelId="{CEB806EA-9B42-4AB4-A320-13463FD75871}">
      <dsp:nvSpPr>
        <dsp:cNvPr id="0" name=""/>
        <dsp:cNvSpPr/>
      </dsp:nvSpPr>
      <dsp:spPr>
        <a:xfrm>
          <a:off x="99991" y="987077"/>
          <a:ext cx="2279189" cy="204003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Efektywny udział UE w globalnych organizacjach (WTO, ONZ, FAO)</a:t>
          </a:r>
          <a:endParaRPr lang="en-AU" sz="1800" b="1" kern="1200" dirty="0"/>
        </a:p>
      </dsp:txBody>
      <dsp:txXfrm>
        <a:off x="433771" y="1285833"/>
        <a:ext cx="1611629" cy="1442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34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41" tIns="46120" rIns="92241" bIns="46120" numCol="1" anchor="t" anchorCtr="0" compatLnSpc="1">
            <a:prstTxWarp prst="textNoShape">
              <a:avLst/>
            </a:prstTxWarp>
          </a:bodyPr>
          <a:lstStyle>
            <a:lvl1pPr defTabSz="916471" eaLnBrk="0" hangingPunct="0">
              <a:lnSpc>
                <a:spcPct val="100000"/>
              </a:lnSpc>
              <a:spcBef>
                <a:spcPct val="0"/>
              </a:spcBef>
              <a:defRPr sz="1100">
                <a:latin typeface="Arial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2" y="0"/>
            <a:ext cx="294434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41" tIns="46120" rIns="92241" bIns="46120" numCol="1" anchor="t" anchorCtr="0" compatLnSpc="1">
            <a:prstTxWarp prst="textNoShape">
              <a:avLst/>
            </a:prstTxWarp>
          </a:bodyPr>
          <a:lstStyle>
            <a:lvl1pPr algn="r" defTabSz="916471" eaLnBrk="0" hangingPunct="0">
              <a:lnSpc>
                <a:spcPct val="100000"/>
              </a:lnSpc>
              <a:spcBef>
                <a:spcPct val="0"/>
              </a:spcBef>
              <a:defRPr sz="1100">
                <a:latin typeface="Arial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06"/>
            <a:ext cx="294434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41" tIns="46120" rIns="92241" bIns="46120" numCol="1" anchor="b" anchorCtr="0" compatLnSpc="1">
            <a:prstTxWarp prst="textNoShape">
              <a:avLst/>
            </a:prstTxWarp>
          </a:bodyPr>
          <a:lstStyle>
            <a:lvl1pPr defTabSz="916471" eaLnBrk="0" hangingPunct="0">
              <a:lnSpc>
                <a:spcPct val="100000"/>
              </a:lnSpc>
              <a:spcBef>
                <a:spcPct val="0"/>
              </a:spcBef>
              <a:defRPr sz="1100">
                <a:latin typeface="Arial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2" y="9429306"/>
            <a:ext cx="294434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41" tIns="46120" rIns="92241" bIns="46120" numCol="1" anchor="b" anchorCtr="0" compatLnSpc="1">
            <a:prstTxWarp prst="textNoShape">
              <a:avLst/>
            </a:prstTxWarp>
          </a:bodyPr>
          <a:lstStyle>
            <a:lvl1pPr algn="r" defTabSz="916471" eaLnBrk="0" hangingPunct="0">
              <a:lnSpc>
                <a:spcPct val="100000"/>
              </a:lnSpc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7C818CA3-37B3-4708-973B-7D0D3CDA76D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20778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34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41" tIns="46120" rIns="92241" bIns="46120" numCol="1" anchor="t" anchorCtr="0" compatLnSpc="1">
            <a:prstTxWarp prst="textNoShape">
              <a:avLst/>
            </a:prstTxWarp>
          </a:bodyPr>
          <a:lstStyle>
            <a:lvl1pPr defTabSz="916471">
              <a:lnSpc>
                <a:spcPct val="100000"/>
              </a:lnSpc>
              <a:spcBef>
                <a:spcPct val="0"/>
              </a:spcBef>
              <a:defRPr sz="1100">
                <a:latin typeface="Arial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2" y="0"/>
            <a:ext cx="294434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41" tIns="46120" rIns="92241" bIns="46120" numCol="1" anchor="t" anchorCtr="0" compatLnSpc="1">
            <a:prstTxWarp prst="textNoShape">
              <a:avLst/>
            </a:prstTxWarp>
          </a:bodyPr>
          <a:lstStyle>
            <a:lvl1pPr algn="r" defTabSz="916471">
              <a:lnSpc>
                <a:spcPct val="100000"/>
              </a:lnSpc>
              <a:spcBef>
                <a:spcPct val="0"/>
              </a:spcBef>
              <a:defRPr sz="1100">
                <a:latin typeface="Arial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2525" cy="37226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985" y="4714652"/>
            <a:ext cx="5435707" cy="446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41" tIns="46120" rIns="92241" bIns="461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edytowaæ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Pi¹ty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6"/>
            <a:ext cx="294434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41" tIns="46120" rIns="92241" bIns="46120" numCol="1" anchor="b" anchorCtr="0" compatLnSpc="1">
            <a:prstTxWarp prst="textNoShape">
              <a:avLst/>
            </a:prstTxWarp>
          </a:bodyPr>
          <a:lstStyle>
            <a:lvl1pPr defTabSz="916471">
              <a:lnSpc>
                <a:spcPct val="100000"/>
              </a:lnSpc>
              <a:spcBef>
                <a:spcPct val="0"/>
              </a:spcBef>
              <a:defRPr sz="1100">
                <a:latin typeface="Arial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2" y="9429306"/>
            <a:ext cx="294434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41" tIns="46120" rIns="92241" bIns="46120" numCol="1" anchor="b" anchorCtr="0" compatLnSpc="1">
            <a:prstTxWarp prst="textNoShape">
              <a:avLst/>
            </a:prstTxWarp>
          </a:bodyPr>
          <a:lstStyle>
            <a:lvl1pPr algn="r" defTabSz="916471">
              <a:lnSpc>
                <a:spcPct val="100000"/>
              </a:lnSpc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02C5BD9E-F88B-423D-8731-4D69F70ED7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2869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1" name="Symbol zastępczy stopki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806">
              <a:defRPr>
                <a:solidFill>
                  <a:schemeClr val="tx1"/>
                </a:solidFill>
                <a:latin typeface="Arial CE" pitchFamily="34" charset="0"/>
              </a:defRPr>
            </a:lvl1pPr>
            <a:lvl2pPr marL="716717" indent="-275661" defTabSz="915806">
              <a:defRPr>
                <a:solidFill>
                  <a:schemeClr val="tx1"/>
                </a:solidFill>
                <a:latin typeface="Arial CE" pitchFamily="34" charset="0"/>
              </a:defRPr>
            </a:lvl2pPr>
            <a:lvl3pPr marL="1102642" indent="-220528" defTabSz="915806">
              <a:defRPr>
                <a:solidFill>
                  <a:schemeClr val="tx1"/>
                </a:solidFill>
                <a:latin typeface="Arial CE" pitchFamily="34" charset="0"/>
              </a:defRPr>
            </a:lvl3pPr>
            <a:lvl4pPr marL="1543699" indent="-220528" defTabSz="915806">
              <a:defRPr>
                <a:solidFill>
                  <a:schemeClr val="tx1"/>
                </a:solidFill>
                <a:latin typeface="Arial CE" pitchFamily="34" charset="0"/>
              </a:defRPr>
            </a:lvl4pPr>
            <a:lvl5pPr marL="1984756" indent="-220528" defTabSz="915806">
              <a:defRPr>
                <a:solidFill>
                  <a:schemeClr val="tx1"/>
                </a:solidFill>
                <a:latin typeface="Arial CE" pitchFamily="34" charset="0"/>
              </a:defRPr>
            </a:lvl5pPr>
            <a:lvl6pPr marL="2425812" indent="-220528" defTabSz="91580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CE" pitchFamily="34" charset="0"/>
              </a:defRPr>
            </a:lvl6pPr>
            <a:lvl7pPr marL="2866869" indent="-220528" defTabSz="91580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CE" pitchFamily="34" charset="0"/>
              </a:defRPr>
            </a:lvl7pPr>
            <a:lvl8pPr marL="3307926" indent="-220528" defTabSz="91580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CE" pitchFamily="34" charset="0"/>
              </a:defRPr>
            </a:lvl8pPr>
            <a:lvl9pPr marL="3748983" indent="-220528" defTabSz="91580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CE" pitchFamily="34" charset="0"/>
              </a:defRPr>
            </a:lvl9pPr>
          </a:lstStyle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6403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5BD9E-F88B-423D-8731-4D69F70ED7DB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972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5BD9E-F88B-423D-8731-4D69F70ED7DB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021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5BD9E-F88B-423D-8731-4D69F70ED7DB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3025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488D76-D0FF-4D0C-AD4C-C95B2900F839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82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488D76-D0FF-4D0C-AD4C-C95B2900F839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3220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5BD9E-F88B-423D-8731-4D69F70ED7DB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668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5BD9E-F88B-423D-8731-4D69F70ED7DB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702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5BD9E-F88B-423D-8731-4D69F70ED7DB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4809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5BD9E-F88B-423D-8731-4D69F70ED7DB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0593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5BD9E-F88B-423D-8731-4D69F70ED7DB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5350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C5BD9E-F88B-423D-8731-4D69F70ED7DB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1420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asek ze strony internetowe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33375"/>
            <a:ext cx="58753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5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r>
              <a:rPr lang="pl-PL" dirty="0"/>
              <a:t>Kliknij, aby edytować styl wzorca tytułu</a:t>
            </a:r>
          </a:p>
        </p:txBody>
      </p:sp>
      <p:sp>
        <p:nvSpPr>
          <p:cNvPr id="15770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smtClean="0">
                <a:solidFill>
                  <a:srgbClr val="345528"/>
                </a:solidFill>
                <a:latin typeface="Tahoma" pitchFamily="34" charset="0"/>
              </a:defRPr>
            </a:lvl1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17F3-2989-4A62-9553-28A4865BBE8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0777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asek ze strony internetowej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33375"/>
            <a:ext cx="58753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86741-2758-43A9-8469-F03528E7EAA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864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653536" cy="499496"/>
          </a:xfrm>
        </p:spPr>
        <p:txBody>
          <a:bodyPr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E5B9C-2F75-4D59-929A-9BDF98AA16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01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 userDrawn="1"/>
        </p:nvSpPr>
        <p:spPr bwMode="auto">
          <a:xfrm>
            <a:off x="971550" y="333375"/>
            <a:ext cx="7653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0014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A1E8C-8A3C-4BF3-9E47-E7B64D36E8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409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/>
          <p:cNvSpPr txBox="1">
            <a:spLocks/>
          </p:cNvSpPr>
          <p:nvPr userDrawn="1"/>
        </p:nvSpPr>
        <p:spPr bwMode="auto">
          <a:xfrm>
            <a:off x="971550" y="333375"/>
            <a:ext cx="7653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4040188" cy="105013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052736"/>
            <a:ext cx="4041775" cy="11221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2F487-258C-4D86-AF50-8839F786E6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464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/>
          </p:cNvSpPr>
          <p:nvPr userDrawn="1"/>
        </p:nvSpPr>
        <p:spPr bwMode="auto">
          <a:xfrm>
            <a:off x="971550" y="333375"/>
            <a:ext cx="7653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l-PL" dirty="0"/>
              <a:t>Kliknij, aby edytować styl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BBECF-8BF7-4F03-AF40-5AD5D17201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597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677DB-10A9-4B09-A38D-D8F63EB52F9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034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1000125"/>
            <a:ext cx="82296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90000"/>
              </a:lnSpc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lnSpc>
                <a:spcPct val="90000"/>
              </a:lnSpc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lnSpc>
                <a:spcPct val="90000"/>
              </a:lnSpc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 CE" charset="-18"/>
              </a:defRPr>
            </a:lvl1pPr>
          </a:lstStyle>
          <a:p>
            <a:pPr>
              <a:defRPr/>
            </a:pPr>
            <a:fld id="{15CFCB37-9910-4C86-A638-433B100A4F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31" name="Picture 11" descr="pasek ze strony internetowej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25" cy="942975"/>
          </a:xfrm>
          <a:prstGeom prst="rect">
            <a:avLst/>
          </a:prstGeom>
          <a:solidFill>
            <a:srgbClr val="00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0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33375"/>
            <a:ext cx="58753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85646" y="1808821"/>
            <a:ext cx="6858000" cy="816806"/>
          </a:xfrm>
        </p:spPr>
        <p:txBody>
          <a:bodyPr/>
          <a:lstStyle/>
          <a:p>
            <a:r>
              <a:rPr lang="pl-PL" b="1" dirty="0"/>
              <a:t>II Forum Wiedzy i Innowacji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23628" y="2737915"/>
            <a:ext cx="6858000" cy="1241822"/>
          </a:xfrm>
        </p:spPr>
        <p:txBody>
          <a:bodyPr/>
          <a:lstStyle/>
          <a:p>
            <a:r>
              <a:rPr lang="pl-PL" b="1" dirty="0">
                <a:solidFill>
                  <a:srgbClr val="345528"/>
                </a:solidFill>
              </a:rPr>
              <a:t>Wspólna polityka rolna po 2020 roku</a:t>
            </a:r>
          </a:p>
          <a:p>
            <a:r>
              <a:rPr lang="pl-PL" b="1" dirty="0">
                <a:solidFill>
                  <a:srgbClr val="345528"/>
                </a:solidFill>
              </a:rPr>
              <a:t>- stanowisko Polski</a:t>
            </a:r>
            <a:br>
              <a:rPr lang="pl-PL" b="1" dirty="0">
                <a:solidFill>
                  <a:srgbClr val="345528"/>
                </a:solidFill>
              </a:rPr>
            </a:br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837" y="4563126"/>
            <a:ext cx="7290809" cy="876607"/>
          </a:xfrm>
          <a:prstGeom prst="rect">
            <a:avLst/>
          </a:prstGeom>
        </p:spPr>
      </p:pic>
      <p:sp>
        <p:nvSpPr>
          <p:cNvPr id="12" name="Prostokąt 11"/>
          <p:cNvSpPr/>
          <p:nvPr/>
        </p:nvSpPr>
        <p:spPr>
          <a:xfrm>
            <a:off x="1543137" y="5530820"/>
            <a:ext cx="59474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105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105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Europejski Fundusz Rolny na rzecz Rozwoju Obszar</a:t>
            </a:r>
            <a:r>
              <a:rPr lang="pl-PL" sz="105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pl-PL" sz="105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Wiejskich: Europa inwestuj</a:t>
            </a:r>
            <a:r>
              <a:rPr lang="pl-PL" sz="105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ą</a:t>
            </a:r>
            <a:r>
              <a:rPr lang="pl-PL" sz="105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 w obszary wiejskie</a:t>
            </a:r>
            <a:r>
              <a:rPr lang="pl-PL" sz="105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pl-PL" sz="105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050" dirty="0"/>
          </a:p>
        </p:txBody>
      </p:sp>
    </p:spTree>
    <p:extLst>
      <p:ext uri="{BB962C8B-B14F-4D97-AF65-F5344CB8AC3E}">
        <p14:creationId xmlns:p14="http://schemas.microsoft.com/office/powerpoint/2010/main" val="3477662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/>
              <a:t>Wzmocnienie II filara WPR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904656"/>
          </a:xfrm>
        </p:spPr>
        <p:txBody>
          <a:bodyPr/>
          <a:lstStyle/>
          <a:p>
            <a:pPr lvl="0"/>
            <a:r>
              <a:rPr lang="pl-PL" sz="2200" dirty="0"/>
              <a:t>Wzmocnienie </a:t>
            </a:r>
            <a:r>
              <a:rPr lang="pl-PL" sz="2200" b="1" dirty="0">
                <a:solidFill>
                  <a:srgbClr val="0070C0"/>
                </a:solidFill>
              </a:rPr>
              <a:t>finansowania II filara WPR; </a:t>
            </a:r>
            <a:r>
              <a:rPr lang="pl-PL" sz="2200" dirty="0"/>
              <a:t>zachowanie </a:t>
            </a:r>
            <a:r>
              <a:rPr lang="pl-PL" sz="2200" b="1" dirty="0">
                <a:solidFill>
                  <a:srgbClr val="0070C0"/>
                </a:solidFill>
              </a:rPr>
              <a:t>pro-</a:t>
            </a:r>
            <a:r>
              <a:rPr lang="pl-PL" sz="2200" b="1" dirty="0" err="1">
                <a:solidFill>
                  <a:srgbClr val="0070C0"/>
                </a:solidFill>
              </a:rPr>
              <a:t>spójnościowych</a:t>
            </a:r>
            <a:r>
              <a:rPr lang="pl-PL" sz="2200" b="1" dirty="0">
                <a:solidFill>
                  <a:srgbClr val="0070C0"/>
                </a:solidFill>
              </a:rPr>
              <a:t> kryteriów podziału</a:t>
            </a:r>
            <a:r>
              <a:rPr lang="pl-PL" sz="2200" dirty="0">
                <a:solidFill>
                  <a:srgbClr val="0070C0"/>
                </a:solidFill>
              </a:rPr>
              <a:t> </a:t>
            </a:r>
            <a:r>
              <a:rPr lang="pl-PL" sz="2200" dirty="0"/>
              <a:t>budżetu na ten filar.</a:t>
            </a:r>
          </a:p>
          <a:p>
            <a:pPr lvl="0"/>
            <a:r>
              <a:rPr lang="pl-PL" sz="2200" b="1" dirty="0">
                <a:solidFill>
                  <a:srgbClr val="0070C0"/>
                </a:solidFill>
              </a:rPr>
              <a:t>Odpowiednie zaangażowanie pozostałych polityk unijnych</a:t>
            </a:r>
            <a:r>
              <a:rPr lang="pl-PL" sz="2200" dirty="0"/>
              <a:t> na rzecz rozwoju obszarów wiejskich. </a:t>
            </a:r>
            <a:endParaRPr lang="pl-PL" sz="2200" b="1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dirty="0"/>
              <a:t>W II filarze WPR kluczowym elementem powinno pozostać </a:t>
            </a:r>
            <a:r>
              <a:rPr lang="pl-PL" sz="2200" b="1" dirty="0">
                <a:solidFill>
                  <a:srgbClr val="0070C0"/>
                </a:solidFill>
              </a:rPr>
              <a:t>zwiększanie konkurencyjności i innowacyjności</a:t>
            </a:r>
            <a:r>
              <a:rPr lang="pl-PL" sz="2200" dirty="0">
                <a:solidFill>
                  <a:srgbClr val="0070C0"/>
                </a:solidFill>
              </a:rPr>
              <a:t> </a:t>
            </a:r>
            <a:r>
              <a:rPr lang="pl-PL" sz="2200" dirty="0"/>
              <a:t>sektora rolno-żywnościowego.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dirty="0"/>
              <a:t>II filar WPR powinien pozostać ważnym i ukierunkowanym narzędziem realizacji europejskich celów w zakresie </a:t>
            </a:r>
            <a:r>
              <a:rPr lang="pl-PL" sz="2200" b="1" dirty="0">
                <a:solidFill>
                  <a:srgbClr val="0070C0"/>
                </a:solidFill>
              </a:rPr>
              <a:t>ochrony środowiska</a:t>
            </a:r>
            <a:r>
              <a:rPr lang="pl-PL" sz="2200" dirty="0">
                <a:solidFill>
                  <a:srgbClr val="0070C0"/>
                </a:solidFill>
              </a:rPr>
              <a:t> i </a:t>
            </a:r>
            <a:r>
              <a:rPr lang="pl-PL" sz="2200" b="1" dirty="0">
                <a:solidFill>
                  <a:srgbClr val="0070C0"/>
                </a:solidFill>
              </a:rPr>
              <a:t>klimatu</a:t>
            </a:r>
            <a:r>
              <a:rPr lang="pl-PL" sz="22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b="1" dirty="0">
                <a:solidFill>
                  <a:srgbClr val="0070C0"/>
                </a:solidFill>
              </a:rPr>
              <a:t>Instrumenty finansowe</a:t>
            </a:r>
            <a:r>
              <a:rPr lang="pl-PL" sz="2200" dirty="0">
                <a:solidFill>
                  <a:srgbClr val="0070C0"/>
                </a:solidFill>
              </a:rPr>
              <a:t> </a:t>
            </a:r>
            <a:r>
              <a:rPr lang="pl-PL" sz="2200" dirty="0"/>
              <a:t>powinny mieć rolę uzupełniającą wobec grantów.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b="1" dirty="0">
                <a:solidFill>
                  <a:srgbClr val="0070C0"/>
                </a:solidFill>
              </a:rPr>
              <a:t>Lokalne i regionalne inicjatywy </a:t>
            </a:r>
            <a:r>
              <a:rPr lang="pl-PL" sz="2200" dirty="0"/>
              <a:t>mogą zwiększyć efektywność interwencji (dopasować ją lepiej do specyficznych potencjałów i potrzeb).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dirty="0"/>
              <a:t>Konieczne jest </a:t>
            </a:r>
            <a:r>
              <a:rPr lang="pl-PL" sz="2200" b="1" dirty="0">
                <a:solidFill>
                  <a:srgbClr val="0070C0"/>
                </a:solidFill>
              </a:rPr>
              <a:t>uproszczenie zasad wdrażania</a:t>
            </a:r>
            <a:r>
              <a:rPr lang="pl-PL" sz="2200" dirty="0">
                <a:solidFill>
                  <a:srgbClr val="0070C0"/>
                </a:solidFill>
              </a:rPr>
              <a:t> </a:t>
            </a:r>
            <a:r>
              <a:rPr lang="pl-PL" sz="2200" dirty="0"/>
              <a:t>PROW.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E5B9C-2F75-4D59-929A-9BDF98AA16BB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1524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/>
              <a:t>Aktywne podejście do stabilizacji rynków rolnych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25658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Skuteczna realizacja traktatowego celu WPR </a:t>
            </a:r>
            <a:r>
              <a:rPr lang="pl-PL" sz="2200" b="1" dirty="0">
                <a:solidFill>
                  <a:srgbClr val="0070C0"/>
                </a:solidFill>
              </a:rPr>
              <a:t>stabilizacji rynków rolnych</a:t>
            </a:r>
            <a:r>
              <a:rPr lang="pl-PL" sz="2200" dirty="0"/>
              <a:t>; przeciwdziałanie sytuacjom kryzysowym;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Aktywniejsze korzystanie z </a:t>
            </a:r>
            <a:r>
              <a:rPr lang="pl-PL" sz="2200" b="1" dirty="0">
                <a:solidFill>
                  <a:srgbClr val="0070C0"/>
                </a:solidFill>
              </a:rPr>
              <a:t>instrumentów WPR </a:t>
            </a:r>
            <a:r>
              <a:rPr lang="pl-PL" sz="2200" dirty="0"/>
              <a:t>w zakresie wspólnej organizacji rynków rolnych.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Konieczne jest </a:t>
            </a:r>
            <a:r>
              <a:rPr lang="pl-PL" sz="2200" b="1" dirty="0">
                <a:solidFill>
                  <a:srgbClr val="0070C0"/>
                </a:solidFill>
              </a:rPr>
              <a:t>przeciwdziałanie praktykom protekcjonistycznym</a:t>
            </a:r>
            <a:r>
              <a:rPr lang="pl-PL" sz="2200" dirty="0">
                <a:solidFill>
                  <a:srgbClr val="0070C0"/>
                </a:solidFill>
              </a:rPr>
              <a:t> </a:t>
            </a:r>
            <a:r>
              <a:rPr lang="pl-PL" sz="2200" dirty="0"/>
              <a:t>pojawiającym się na rynku UE.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200" b="1" dirty="0">
                <a:solidFill>
                  <a:schemeClr val="accent1"/>
                </a:solidFill>
              </a:rPr>
              <a:t>W</a:t>
            </a:r>
            <a:r>
              <a:rPr lang="pl-PL" sz="2200" b="1" dirty="0">
                <a:solidFill>
                  <a:srgbClr val="0070C0"/>
                </a:solidFill>
              </a:rPr>
              <a:t>zmacnianie siły przetargowej rolników</a:t>
            </a:r>
            <a:r>
              <a:rPr lang="pl-PL" sz="2200" dirty="0">
                <a:solidFill>
                  <a:srgbClr val="0070C0"/>
                </a:solidFill>
              </a:rPr>
              <a:t> </a:t>
            </a:r>
            <a:r>
              <a:rPr lang="pl-PL" sz="2200" dirty="0"/>
              <a:t>i przetwórców w łańcuchu żywnościowym.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Skuteczne wspieranie </a:t>
            </a:r>
            <a:r>
              <a:rPr lang="pl-PL" sz="2200" b="1" dirty="0">
                <a:solidFill>
                  <a:srgbClr val="0070C0"/>
                </a:solidFill>
              </a:rPr>
              <a:t>alternatywnych kanałów dystrybucji</a:t>
            </a:r>
            <a:r>
              <a:rPr lang="pl-PL" sz="2200" dirty="0"/>
              <a:t>, w tym krótkich łańcuchów dostaw oraz </a:t>
            </a:r>
            <a:r>
              <a:rPr lang="pl-PL" sz="2200" b="1" dirty="0">
                <a:solidFill>
                  <a:srgbClr val="0070C0"/>
                </a:solidFill>
              </a:rPr>
              <a:t>lokalnych rynków</a:t>
            </a:r>
            <a:r>
              <a:rPr lang="pl-PL" sz="22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Aktywniejsze wykorzystywanie istniejących </a:t>
            </a:r>
            <a:r>
              <a:rPr lang="pl-PL" sz="2200" b="1" dirty="0">
                <a:solidFill>
                  <a:srgbClr val="0070C0"/>
                </a:solidFill>
              </a:rPr>
              <a:t>instrumentów kształtujących popyt</a:t>
            </a:r>
            <a:r>
              <a:rPr lang="pl-PL" sz="2200" dirty="0"/>
              <a:t> na unijne artykuły rolno-spożywcze i zdrowe </a:t>
            </a:r>
            <a:r>
              <a:rPr lang="pl-PL" sz="2200" b="1" dirty="0">
                <a:solidFill>
                  <a:srgbClr val="0070C0"/>
                </a:solidFill>
              </a:rPr>
              <a:t>nawyki żywieniowe.</a:t>
            </a:r>
            <a:endParaRPr lang="pl-PL" sz="22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E5B9C-2F75-4D59-929A-9BDF98AA16BB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3640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Kalendarz wydarzeń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E5B9C-2F75-4D59-929A-9BDF98AA16BB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  <p:grpSp>
        <p:nvGrpSpPr>
          <p:cNvPr id="5" name="Grupa 4"/>
          <p:cNvGrpSpPr/>
          <p:nvPr/>
        </p:nvGrpSpPr>
        <p:grpSpPr>
          <a:xfrm>
            <a:off x="107084" y="1224878"/>
            <a:ext cx="8884317" cy="5166666"/>
            <a:chOff x="171852" y="1202477"/>
            <a:chExt cx="10810247" cy="5376264"/>
          </a:xfrm>
        </p:grpSpPr>
        <p:grpSp>
          <p:nvGrpSpPr>
            <p:cNvPr id="6" name="Diagram 7"/>
            <p:cNvGrpSpPr/>
            <p:nvPr/>
          </p:nvGrpSpPr>
          <p:grpSpPr>
            <a:xfrm>
              <a:off x="171852" y="1202477"/>
              <a:ext cx="10810247" cy="5376264"/>
              <a:chOff x="171852" y="1202477"/>
              <a:chExt cx="10810247" cy="5376264"/>
            </a:xfrm>
          </p:grpSpPr>
          <p:sp>
            <p:nvSpPr>
              <p:cNvPr id="20" name="Prostokąt 19"/>
              <p:cNvSpPr/>
              <p:nvPr/>
            </p:nvSpPr>
            <p:spPr>
              <a:xfrm>
                <a:off x="1549048" y="2606533"/>
                <a:ext cx="9036493" cy="3972208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1" name="Dowolny kształt 20"/>
              <p:cNvSpPr/>
              <p:nvPr/>
            </p:nvSpPr>
            <p:spPr>
              <a:xfrm>
                <a:off x="407368" y="3505452"/>
                <a:ext cx="10574731" cy="1123934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val 50000"/>
                  <a:gd name="f8" fmla="+- 0 0 -360"/>
                  <a:gd name="f9" fmla="+- 0 0 -270"/>
                  <a:gd name="f10" fmla="+- 0 0 -180"/>
                  <a:gd name="f11" fmla="abs f3"/>
                  <a:gd name="f12" fmla="abs f4"/>
                  <a:gd name="f13" fmla="abs f5"/>
                  <a:gd name="f14" fmla="*/ f8 f0 1"/>
                  <a:gd name="f15" fmla="*/ f9 f0 1"/>
                  <a:gd name="f16" fmla="*/ f10 f0 1"/>
                  <a:gd name="f17" fmla="?: f11 f3 1"/>
                  <a:gd name="f18" fmla="?: f12 f4 1"/>
                  <a:gd name="f19" fmla="?: f13 f5 1"/>
                  <a:gd name="f20" fmla="*/ f14 1 f2"/>
                  <a:gd name="f21" fmla="*/ f15 1 f2"/>
                  <a:gd name="f22" fmla="*/ f16 1 f2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0 f1"/>
                  <a:gd name="f28" fmla="+- f21 0 f1"/>
                  <a:gd name="f29" fmla="+- f22 0 f1"/>
                  <a:gd name="f30" fmla="min f24 f23"/>
                  <a:gd name="f31" fmla="*/ f25 1 f19"/>
                  <a:gd name="f32" fmla="*/ f26 1 f19"/>
                  <a:gd name="f33" fmla="val f31"/>
                  <a:gd name="f34" fmla="val f32"/>
                  <a:gd name="f35" fmla="*/ f6 f30 1"/>
                  <a:gd name="f36" fmla="+- f34 0 f6"/>
                  <a:gd name="f37" fmla="+- f33 0 f6"/>
                  <a:gd name="f38" fmla="*/ f33 f30 1"/>
                  <a:gd name="f39" fmla="*/ f34 f30 1"/>
                  <a:gd name="f40" fmla="*/ f36 1 2"/>
                  <a:gd name="f41" fmla="min f37 f36"/>
                  <a:gd name="f42" fmla="*/ f36 f7 1"/>
                  <a:gd name="f43" fmla="+- f6 f40 0"/>
                  <a:gd name="f44" fmla="*/ f41 f7 1"/>
                  <a:gd name="f45" fmla="*/ f42 1 200000"/>
                  <a:gd name="f46" fmla="*/ f44 1 100000"/>
                  <a:gd name="f47" fmla="+- f43 0 f45"/>
                  <a:gd name="f48" fmla="+- f43 f45 0"/>
                  <a:gd name="f49" fmla="*/ f43 f30 1"/>
                  <a:gd name="f50" fmla="+- f33 0 f46"/>
                  <a:gd name="f51" fmla="*/ f45 f46 1"/>
                  <a:gd name="f52" fmla="*/ f47 f30 1"/>
                  <a:gd name="f53" fmla="*/ f48 f30 1"/>
                  <a:gd name="f54" fmla="*/ f51 1 f40"/>
                  <a:gd name="f55" fmla="*/ f50 f30 1"/>
                  <a:gd name="f56" fmla="+- f33 0 f54"/>
                  <a:gd name="f57" fmla="*/ f54 f30 1"/>
                  <a:gd name="f58" fmla="*/ f56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7">
                    <a:pos x="f55" y="f35"/>
                  </a:cxn>
                  <a:cxn ang="f28">
                    <a:pos x="f57" y="f49"/>
                  </a:cxn>
                  <a:cxn ang="f29">
                    <a:pos x="f55" y="f39"/>
                  </a:cxn>
                </a:cxnLst>
                <a:rect l="f57" t="f52" r="f58" b="f53"/>
                <a:pathLst>
                  <a:path>
                    <a:moveTo>
                      <a:pt x="f35" y="f52"/>
                    </a:moveTo>
                    <a:lnTo>
                      <a:pt x="f55" y="f52"/>
                    </a:lnTo>
                    <a:lnTo>
                      <a:pt x="f55" y="f35"/>
                    </a:lnTo>
                    <a:lnTo>
                      <a:pt x="f38" y="f49"/>
                    </a:lnTo>
                    <a:lnTo>
                      <a:pt x="f55" y="f39"/>
                    </a:lnTo>
                    <a:lnTo>
                      <a:pt x="f55" y="f53"/>
                    </a:lnTo>
                    <a:lnTo>
                      <a:pt x="f35" y="f53"/>
                    </a:lnTo>
                    <a:lnTo>
                      <a:pt x="f57" y="f49"/>
                    </a:lnTo>
                    <a:close/>
                  </a:path>
                </a:pathLst>
              </a:custGeom>
              <a:solidFill>
                <a:srgbClr val="D2DEEF"/>
              </a:solidFill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2" name="Dowolny kształt 21"/>
              <p:cNvSpPr/>
              <p:nvPr/>
            </p:nvSpPr>
            <p:spPr>
              <a:xfrm>
                <a:off x="206732" y="1202477"/>
                <a:ext cx="1545566" cy="4481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1165320"/>
                  <a:gd name="f7" fmla="val 343424"/>
                  <a:gd name="f8" fmla="+- 0 0 -90"/>
                  <a:gd name="f9" fmla="*/ f3 1 1165320"/>
                  <a:gd name="f10" fmla="*/ f4 1 343424"/>
                  <a:gd name="f11" fmla="+- f7 0 f5"/>
                  <a:gd name="f12" fmla="+- f6 0 f5"/>
                  <a:gd name="f13" fmla="*/ f8 f0 1"/>
                  <a:gd name="f14" fmla="*/ f12 1 1165320"/>
                  <a:gd name="f15" fmla="*/ f11 1 343424"/>
                  <a:gd name="f16" fmla="*/ 0 f12 1"/>
                  <a:gd name="f17" fmla="*/ 0 f11 1"/>
                  <a:gd name="f18" fmla="*/ 1165320 f12 1"/>
                  <a:gd name="f19" fmla="*/ 343424 f11 1"/>
                  <a:gd name="f20" fmla="*/ f13 1 f2"/>
                  <a:gd name="f21" fmla="*/ f16 1 1165320"/>
                  <a:gd name="f22" fmla="*/ f17 1 343424"/>
                  <a:gd name="f23" fmla="*/ f18 1 1165320"/>
                  <a:gd name="f24" fmla="*/ f19 1 343424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1165320" h="343424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5B9BD5"/>
              </a:solidFill>
              <a:ln w="12701">
                <a:solidFill>
                  <a:srgbClr val="41719C"/>
                </a:solidFill>
                <a:prstDash val="solid"/>
                <a:miter/>
              </a:ln>
            </p:spPr>
            <p:txBody>
              <a:bodyPr vert="horz" wrap="square" lIns="85340" tIns="85340" rIns="85340" bIns="85340" anchor="ctr" anchorCtr="1" compatLnSpc="1"/>
              <a:lstStyle/>
              <a:p>
                <a:pPr marL="0" marR="0" lvl="0" indent="0" algn="ctr" defTabSz="533396" rtl="0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pl-PL" sz="1400" b="1" i="0" u="none" strike="noStrike" kern="1200" cap="none" spc="0" baseline="0" dirty="0">
                    <a:solidFill>
                      <a:srgbClr val="FFFFFF"/>
                    </a:solidFill>
                    <a:uFillTx/>
                    <a:latin typeface="Calibri"/>
                  </a:rPr>
                  <a:t>Terminy WPR</a:t>
                </a:r>
              </a:p>
            </p:txBody>
          </p:sp>
          <p:sp>
            <p:nvSpPr>
              <p:cNvPr id="23" name="Dowolny kształt 22"/>
              <p:cNvSpPr/>
              <p:nvPr/>
            </p:nvSpPr>
            <p:spPr>
              <a:xfrm>
                <a:off x="171852" y="4568004"/>
                <a:ext cx="1204630" cy="421748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1204634"/>
                  <a:gd name="f7" fmla="val 421745"/>
                  <a:gd name="f8" fmla="+- 0 0 -90"/>
                  <a:gd name="f9" fmla="*/ f3 1 1204634"/>
                  <a:gd name="f10" fmla="*/ f4 1 421745"/>
                  <a:gd name="f11" fmla="+- f7 0 f5"/>
                  <a:gd name="f12" fmla="+- f6 0 f5"/>
                  <a:gd name="f13" fmla="*/ f8 f0 1"/>
                  <a:gd name="f14" fmla="*/ f12 1 1204634"/>
                  <a:gd name="f15" fmla="*/ f11 1 421745"/>
                  <a:gd name="f16" fmla="*/ 0 f12 1"/>
                  <a:gd name="f17" fmla="*/ 0 f11 1"/>
                  <a:gd name="f18" fmla="*/ 1204634 f12 1"/>
                  <a:gd name="f19" fmla="*/ 421745 f11 1"/>
                  <a:gd name="f20" fmla="*/ f13 1 f2"/>
                  <a:gd name="f21" fmla="*/ f16 1 1204634"/>
                  <a:gd name="f22" fmla="*/ f17 1 421745"/>
                  <a:gd name="f23" fmla="*/ f18 1 1204634"/>
                  <a:gd name="f24" fmla="*/ f19 1 421745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1204634" h="421745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A5A5A5"/>
              </a:solidFill>
              <a:ln w="25402">
                <a:solidFill>
                  <a:srgbClr val="7C7C7C"/>
                </a:solidFill>
                <a:prstDash val="solid"/>
                <a:miter/>
              </a:ln>
            </p:spPr>
            <p:txBody>
              <a:bodyPr vert="horz" wrap="square" lIns="85340" tIns="85340" rIns="85340" bIns="85340" anchor="ctr" anchorCtr="1" compatLnSpc="1"/>
              <a:lstStyle/>
              <a:p>
                <a:pPr marL="0" marR="0" lvl="0" indent="0" algn="ctr" defTabSz="533396" rtl="0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pl-PL" sz="14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Terminy WRF</a:t>
                </a:r>
              </a:p>
            </p:txBody>
          </p:sp>
          <p:sp>
            <p:nvSpPr>
              <p:cNvPr id="24" name="Dowolny kształt 23"/>
              <p:cNvSpPr/>
              <p:nvPr/>
            </p:nvSpPr>
            <p:spPr>
              <a:xfrm>
                <a:off x="1112047" y="3949623"/>
                <a:ext cx="229404" cy="229404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solidFill>
                <a:srgbClr val="5B9BD5"/>
              </a:solidFill>
              <a:ln w="12701">
                <a:solidFill>
                  <a:srgbClr val="FFFFFF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5" name="Dowolny kształt 24"/>
              <p:cNvSpPr/>
              <p:nvPr/>
            </p:nvSpPr>
            <p:spPr>
              <a:xfrm>
                <a:off x="8965792" y="4846100"/>
                <a:ext cx="1363781" cy="51278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1363778"/>
                  <a:gd name="f7" fmla="val 348739"/>
                  <a:gd name="f8" fmla="+- 0 0 -90"/>
                  <a:gd name="f9" fmla="*/ f3 1 1363778"/>
                  <a:gd name="f10" fmla="*/ f4 1 348739"/>
                  <a:gd name="f11" fmla="+- f7 0 f5"/>
                  <a:gd name="f12" fmla="+- f6 0 f5"/>
                  <a:gd name="f13" fmla="*/ f8 f0 1"/>
                  <a:gd name="f14" fmla="*/ f12 1 1363778"/>
                  <a:gd name="f15" fmla="*/ f11 1 348739"/>
                  <a:gd name="f16" fmla="*/ 0 f12 1"/>
                  <a:gd name="f17" fmla="*/ 0 f11 1"/>
                  <a:gd name="f18" fmla="*/ 1363778 f12 1"/>
                  <a:gd name="f19" fmla="*/ 348739 f11 1"/>
                  <a:gd name="f20" fmla="*/ f13 1 f2"/>
                  <a:gd name="f21" fmla="*/ f16 1 1363778"/>
                  <a:gd name="f22" fmla="*/ f17 1 348739"/>
                  <a:gd name="f23" fmla="*/ f18 1 1363778"/>
                  <a:gd name="f24" fmla="*/ f19 1 348739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1363778" h="348739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ED7D31"/>
              </a:solidFill>
              <a:ln w="12701">
                <a:solidFill>
                  <a:srgbClr val="AE5A21"/>
                </a:solidFill>
                <a:prstDash val="solid"/>
                <a:miter/>
              </a:ln>
            </p:spPr>
            <p:txBody>
              <a:bodyPr vert="horz" wrap="square" lIns="85340" tIns="85340" rIns="85340" bIns="85340" anchor="b" anchorCtr="1" compatLnSpc="1"/>
              <a:lstStyle/>
              <a:p>
                <a:pPr marL="0" marR="0" lvl="0" indent="0" algn="ctr" defTabSz="533396" rtl="0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pl-PL" sz="1400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Terminy polityczne</a:t>
                </a:r>
              </a:p>
            </p:txBody>
          </p:sp>
          <p:sp>
            <p:nvSpPr>
              <p:cNvPr id="26" name="Dowolny kształt 25"/>
              <p:cNvSpPr/>
              <p:nvPr/>
            </p:nvSpPr>
            <p:spPr>
              <a:xfrm>
                <a:off x="2744335" y="3957440"/>
                <a:ext cx="229404" cy="229404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solidFill>
                <a:srgbClr val="5B9BD5"/>
              </a:solidFill>
              <a:ln w="12701">
                <a:solidFill>
                  <a:srgbClr val="FFFFFF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" name="Elipsa 12"/>
            <p:cNvSpPr/>
            <p:nvPr/>
          </p:nvSpPr>
          <p:spPr>
            <a:xfrm>
              <a:off x="4677187" y="3978745"/>
              <a:ext cx="229404" cy="22422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5B9BD5"/>
            </a:solidFill>
            <a:ln w="12701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Elipsa 13"/>
            <p:cNvSpPr/>
            <p:nvPr/>
          </p:nvSpPr>
          <p:spPr>
            <a:xfrm>
              <a:off x="6725165" y="3942010"/>
              <a:ext cx="229404" cy="22422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5B9BD5"/>
            </a:solidFill>
            <a:ln w="12701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pic>
          <p:nvPicPr>
            <p:cNvPr id="9" name="Picture 2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8488388" y="3947235"/>
              <a:ext cx="255583" cy="2498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Elipsa 15"/>
            <p:cNvSpPr/>
            <p:nvPr/>
          </p:nvSpPr>
          <p:spPr>
            <a:xfrm>
              <a:off x="10297515" y="3942014"/>
              <a:ext cx="229404" cy="22422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5B9BD5"/>
            </a:solidFill>
            <a:ln w="12701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pole tekstowe 10"/>
            <p:cNvSpPr txBox="1"/>
            <p:nvPr/>
          </p:nvSpPr>
          <p:spPr>
            <a:xfrm>
              <a:off x="1639939" y="3872589"/>
              <a:ext cx="856660" cy="41634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2017</a:t>
              </a: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3451466" y="3866497"/>
              <a:ext cx="856660" cy="41634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2018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5425835" y="3863971"/>
              <a:ext cx="856660" cy="41634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2019</a:t>
              </a:r>
            </a:p>
          </p:txBody>
        </p:sp>
        <p:sp>
          <p:nvSpPr>
            <p:cNvPr id="14" name="pole tekstowe 13"/>
            <p:cNvSpPr txBox="1"/>
            <p:nvPr/>
          </p:nvSpPr>
          <p:spPr>
            <a:xfrm>
              <a:off x="7312379" y="3856154"/>
              <a:ext cx="856660" cy="41634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2020</a:t>
              </a:r>
            </a:p>
          </p:txBody>
        </p:sp>
        <p:sp>
          <p:nvSpPr>
            <p:cNvPr id="15" name="pole tekstowe 14"/>
            <p:cNvSpPr txBox="1"/>
            <p:nvPr/>
          </p:nvSpPr>
          <p:spPr>
            <a:xfrm>
              <a:off x="9132335" y="3875314"/>
              <a:ext cx="856660" cy="41634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0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2021</a:t>
              </a:r>
            </a:p>
          </p:txBody>
        </p:sp>
        <p:sp>
          <p:nvSpPr>
            <p:cNvPr id="17" name="Objaśnienie prostokątne zaokrąglone 28"/>
            <p:cNvSpPr/>
            <p:nvPr/>
          </p:nvSpPr>
          <p:spPr>
            <a:xfrm>
              <a:off x="5650000" y="5346145"/>
              <a:ext cx="1086524" cy="932878"/>
            </a:xfrm>
            <a:custGeom>
              <a:avLst>
                <a:gd name="f0" fmla="val -7886"/>
                <a:gd name="f1" fmla="val -28323"/>
              </a:avLst>
              <a:gdLst>
                <a:gd name="f2" fmla="val 10800000"/>
                <a:gd name="f3" fmla="val 5400000"/>
                <a:gd name="f4" fmla="val 16200000"/>
                <a:gd name="f5" fmla="val 180"/>
                <a:gd name="f6" fmla="val w"/>
                <a:gd name="f7" fmla="val h"/>
                <a:gd name="f8" fmla="val 0"/>
                <a:gd name="f9" fmla="val 21600"/>
                <a:gd name="f10" fmla="+- 0 0 1"/>
                <a:gd name="f11" fmla="val 2147483647"/>
                <a:gd name="f12" fmla="val 3590"/>
                <a:gd name="f13" fmla="val 8970"/>
                <a:gd name="f14" fmla="val 12630"/>
                <a:gd name="f15" fmla="val 18010"/>
                <a:gd name="f16" fmla="val -2147483647"/>
                <a:gd name="f17" fmla="+- 0 0 180"/>
                <a:gd name="f18" fmla="*/ f6 1 21600"/>
                <a:gd name="f19" fmla="*/ f7 1 21600"/>
                <a:gd name="f20" fmla="val f8"/>
                <a:gd name="f21" fmla="val f9"/>
                <a:gd name="f22" fmla="+- 0 0 f12"/>
                <a:gd name="f23" fmla="+- 3590 0 f8"/>
                <a:gd name="f24" fmla="+- 0 0 f3"/>
                <a:gd name="f25" fmla="+- 21600 0 f15"/>
                <a:gd name="f26" fmla="+- 18010 0 f9"/>
                <a:gd name="f27" fmla="pin -2147483647 f0 2147483647"/>
                <a:gd name="f28" fmla="pin -2147483647 f1 2147483647"/>
                <a:gd name="f29" fmla="*/ f17 f2 1"/>
                <a:gd name="f30" fmla="+- f21 0 f20"/>
                <a:gd name="f31" fmla="val f27"/>
                <a:gd name="f32" fmla="val f28"/>
                <a:gd name="f33" fmla="abs f22"/>
                <a:gd name="f34" fmla="abs f23"/>
                <a:gd name="f35" fmla="?: f22 f24 f3"/>
                <a:gd name="f36" fmla="?: f22 f3 f24"/>
                <a:gd name="f37" fmla="?: f22 f4 f3"/>
                <a:gd name="f38" fmla="?: f22 f3 f4"/>
                <a:gd name="f39" fmla="abs f25"/>
                <a:gd name="f40" fmla="?: f23 f24 f3"/>
                <a:gd name="f41" fmla="?: f23 f3 f24"/>
                <a:gd name="f42" fmla="?: f25 0 f2"/>
                <a:gd name="f43" fmla="?: f25 f2 0"/>
                <a:gd name="f44" fmla="abs f26"/>
                <a:gd name="f45" fmla="?: f25 f24 f3"/>
                <a:gd name="f46" fmla="?: f25 f3 f24"/>
                <a:gd name="f47" fmla="?: f25 f4 f3"/>
                <a:gd name="f48" fmla="?: f25 f3 f4"/>
                <a:gd name="f49" fmla="?: f26 f24 f3"/>
                <a:gd name="f50" fmla="?: f26 f3 f24"/>
                <a:gd name="f51" fmla="?: f22 0 f2"/>
                <a:gd name="f52" fmla="?: f22 f2 0"/>
                <a:gd name="f53" fmla="*/ f27 f18 1"/>
                <a:gd name="f54" fmla="*/ f28 f19 1"/>
                <a:gd name="f55" fmla="*/ f29 1 f5"/>
                <a:gd name="f56" fmla="*/ f30 1 21600"/>
                <a:gd name="f57" fmla="+- f31 0 10800"/>
                <a:gd name="f58" fmla="+- f32 0 10800"/>
                <a:gd name="f59" fmla="+- f32 0 21600"/>
                <a:gd name="f60" fmla="+- f31 0 21600"/>
                <a:gd name="f61" fmla="?: f22 f38 f37"/>
                <a:gd name="f62" fmla="?: f22 f37 f38"/>
                <a:gd name="f63" fmla="?: f23 f36 f35"/>
                <a:gd name="f64" fmla="?: f23 f43 f42"/>
                <a:gd name="f65" fmla="?: f23 f42 f43"/>
                <a:gd name="f66" fmla="?: f25 f40 f41"/>
                <a:gd name="f67" fmla="?: f25 f48 f47"/>
                <a:gd name="f68" fmla="?: f25 f47 f48"/>
                <a:gd name="f69" fmla="?: f26 f46 f45"/>
                <a:gd name="f70" fmla="?: f26 f52 f51"/>
                <a:gd name="f71" fmla="?: f26 f51 f52"/>
                <a:gd name="f72" fmla="?: f22 f49 f50"/>
                <a:gd name="f73" fmla="*/ f31 f18 1"/>
                <a:gd name="f74" fmla="*/ f32 f19 1"/>
                <a:gd name="f75" fmla="+- f55 0 f3"/>
                <a:gd name="f76" fmla="*/ 800 f56 1"/>
                <a:gd name="f77" fmla="*/ 20800 f56 1"/>
                <a:gd name="f78" fmla="abs f57"/>
                <a:gd name="f79" fmla="abs f58"/>
                <a:gd name="f80" fmla="?: f23 f62 f61"/>
                <a:gd name="f81" fmla="?: f25 f64 f65"/>
                <a:gd name="f82" fmla="?: f26 f68 f67"/>
                <a:gd name="f83" fmla="?: f22 f70 f71"/>
                <a:gd name="f84" fmla="+- f78 0 f79"/>
                <a:gd name="f85" fmla="+- f79 0 f78"/>
                <a:gd name="f86" fmla="*/ f76 1 f56"/>
                <a:gd name="f87" fmla="*/ f77 1 f56"/>
                <a:gd name="f88" fmla="?: f58 f10 f84"/>
                <a:gd name="f89" fmla="?: f58 f84 f10"/>
                <a:gd name="f90" fmla="?: f57 f10 f85"/>
                <a:gd name="f91" fmla="?: f57 f85 f10"/>
                <a:gd name="f92" fmla="*/ f86 f18 1"/>
                <a:gd name="f93" fmla="*/ f87 f18 1"/>
                <a:gd name="f94" fmla="*/ f87 f19 1"/>
                <a:gd name="f95" fmla="*/ f86 f19 1"/>
                <a:gd name="f96" fmla="?: f31 f10 f88"/>
                <a:gd name="f97" fmla="?: f31 f10 f89"/>
                <a:gd name="f98" fmla="?: f59 f90 f10"/>
                <a:gd name="f99" fmla="?: f59 f91 f10"/>
                <a:gd name="f100" fmla="?: f60 f89 f10"/>
                <a:gd name="f101" fmla="?: f60 f88 f10"/>
                <a:gd name="f102" fmla="?: f32 f10 f91"/>
                <a:gd name="f103" fmla="?: f32 f10 f90"/>
                <a:gd name="f104" fmla="?: f96 f31 0"/>
                <a:gd name="f105" fmla="?: f96 f32 6280"/>
                <a:gd name="f106" fmla="?: f97 f31 0"/>
                <a:gd name="f107" fmla="?: f97 f32 15320"/>
                <a:gd name="f108" fmla="?: f98 f31 6280"/>
                <a:gd name="f109" fmla="?: f98 f32 21600"/>
                <a:gd name="f110" fmla="?: f99 f31 15320"/>
                <a:gd name="f111" fmla="?: f99 f32 21600"/>
                <a:gd name="f112" fmla="?: f100 f31 21600"/>
                <a:gd name="f113" fmla="?: f100 f32 15320"/>
                <a:gd name="f114" fmla="?: f101 f31 21600"/>
                <a:gd name="f115" fmla="?: f101 f32 6280"/>
                <a:gd name="f116" fmla="?: f102 f31 15320"/>
                <a:gd name="f117" fmla="?: f102 f32 0"/>
                <a:gd name="f118" fmla="?: f103 f31 6280"/>
                <a:gd name="f119" fmla="?: f103 f32 0"/>
              </a:gdLst>
              <a:ahLst>
                <a:ahXY gdRefX="f0" minX="f16" maxX="f11" gdRefY="f1" minY="f16" maxY="f11">
                  <a:pos x="f53" y="f5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75">
                  <a:pos x="f73" y="f74"/>
                </a:cxn>
              </a:cxnLst>
              <a:rect l="f92" t="f95" r="f93" b="f94"/>
              <a:pathLst>
                <a:path w="21600" h="21600">
                  <a:moveTo>
                    <a:pt x="f12" y="f8"/>
                  </a:moveTo>
                  <a:arcTo wR="f33" hR="f34" stAng="f80" swAng="f63"/>
                  <a:lnTo>
                    <a:pt x="f104" y="f105"/>
                  </a:lnTo>
                  <a:lnTo>
                    <a:pt x="f8" y="f13"/>
                  </a:lnTo>
                  <a:lnTo>
                    <a:pt x="f8" y="f14"/>
                  </a:lnTo>
                  <a:lnTo>
                    <a:pt x="f106" y="f107"/>
                  </a:lnTo>
                  <a:lnTo>
                    <a:pt x="f8" y="f15"/>
                  </a:lnTo>
                  <a:arcTo wR="f34" hR="f39" stAng="f81" swAng="f66"/>
                  <a:lnTo>
                    <a:pt x="f108" y="f109"/>
                  </a:lnTo>
                  <a:lnTo>
                    <a:pt x="f13" y="f9"/>
                  </a:lnTo>
                  <a:lnTo>
                    <a:pt x="f14" y="f9"/>
                  </a:lnTo>
                  <a:lnTo>
                    <a:pt x="f110" y="f111"/>
                  </a:lnTo>
                  <a:lnTo>
                    <a:pt x="f15" y="f9"/>
                  </a:lnTo>
                  <a:arcTo wR="f39" hR="f44" stAng="f82" swAng="f69"/>
                  <a:lnTo>
                    <a:pt x="f112" y="f113"/>
                  </a:lnTo>
                  <a:lnTo>
                    <a:pt x="f9" y="f14"/>
                  </a:lnTo>
                  <a:lnTo>
                    <a:pt x="f9" y="f13"/>
                  </a:lnTo>
                  <a:lnTo>
                    <a:pt x="f114" y="f115"/>
                  </a:lnTo>
                  <a:lnTo>
                    <a:pt x="f9" y="f12"/>
                  </a:lnTo>
                  <a:arcTo wR="f44" hR="f33" stAng="f83" swAng="f72"/>
                  <a:lnTo>
                    <a:pt x="f116" y="f117"/>
                  </a:lnTo>
                  <a:lnTo>
                    <a:pt x="f14" y="f8"/>
                  </a:lnTo>
                  <a:lnTo>
                    <a:pt x="f13" y="f8"/>
                  </a:lnTo>
                  <a:lnTo>
                    <a:pt x="f118" y="f119"/>
                  </a:lnTo>
                  <a:close/>
                </a:path>
              </a:pathLst>
            </a:custGeom>
            <a:solidFill>
              <a:srgbClr val="ED7D31"/>
            </a:solidFill>
            <a:ln w="12701">
              <a:solidFill>
                <a:srgbClr val="AE5A2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Maj 2019 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Wybory do PE</a:t>
              </a:r>
            </a:p>
          </p:txBody>
        </p:sp>
        <p:sp>
          <p:nvSpPr>
            <p:cNvPr id="18" name="Objaśnienie prostokątne zaokrąglone 29"/>
            <p:cNvSpPr/>
            <p:nvPr/>
          </p:nvSpPr>
          <p:spPr>
            <a:xfrm>
              <a:off x="7483786" y="5402102"/>
              <a:ext cx="1132393" cy="742163"/>
            </a:xfrm>
            <a:custGeom>
              <a:avLst>
                <a:gd name="f0" fmla="val -17321"/>
                <a:gd name="f1" fmla="val -38428"/>
              </a:avLst>
              <a:gdLst>
                <a:gd name="f2" fmla="val 10800000"/>
                <a:gd name="f3" fmla="val 5400000"/>
                <a:gd name="f4" fmla="val 16200000"/>
                <a:gd name="f5" fmla="val 180"/>
                <a:gd name="f6" fmla="val w"/>
                <a:gd name="f7" fmla="val h"/>
                <a:gd name="f8" fmla="val 0"/>
                <a:gd name="f9" fmla="val 21600"/>
                <a:gd name="f10" fmla="+- 0 0 1"/>
                <a:gd name="f11" fmla="val 2147483647"/>
                <a:gd name="f12" fmla="val 3590"/>
                <a:gd name="f13" fmla="val 8970"/>
                <a:gd name="f14" fmla="val 12630"/>
                <a:gd name="f15" fmla="val 18010"/>
                <a:gd name="f16" fmla="val -2147483647"/>
                <a:gd name="f17" fmla="+- 0 0 180"/>
                <a:gd name="f18" fmla="*/ f6 1 21600"/>
                <a:gd name="f19" fmla="*/ f7 1 21600"/>
                <a:gd name="f20" fmla="val f8"/>
                <a:gd name="f21" fmla="val f9"/>
                <a:gd name="f22" fmla="+- 0 0 f12"/>
                <a:gd name="f23" fmla="+- 3590 0 f8"/>
                <a:gd name="f24" fmla="+- 0 0 f3"/>
                <a:gd name="f25" fmla="+- 21600 0 f15"/>
                <a:gd name="f26" fmla="+- 18010 0 f9"/>
                <a:gd name="f27" fmla="pin -2147483647 f0 2147483647"/>
                <a:gd name="f28" fmla="pin -2147483647 f1 2147483647"/>
                <a:gd name="f29" fmla="*/ f17 f2 1"/>
                <a:gd name="f30" fmla="+- f21 0 f20"/>
                <a:gd name="f31" fmla="val f27"/>
                <a:gd name="f32" fmla="val f28"/>
                <a:gd name="f33" fmla="abs f22"/>
                <a:gd name="f34" fmla="abs f23"/>
                <a:gd name="f35" fmla="?: f22 f24 f3"/>
                <a:gd name="f36" fmla="?: f22 f3 f24"/>
                <a:gd name="f37" fmla="?: f22 f4 f3"/>
                <a:gd name="f38" fmla="?: f22 f3 f4"/>
                <a:gd name="f39" fmla="abs f25"/>
                <a:gd name="f40" fmla="?: f23 f24 f3"/>
                <a:gd name="f41" fmla="?: f23 f3 f24"/>
                <a:gd name="f42" fmla="?: f25 0 f2"/>
                <a:gd name="f43" fmla="?: f25 f2 0"/>
                <a:gd name="f44" fmla="abs f26"/>
                <a:gd name="f45" fmla="?: f25 f24 f3"/>
                <a:gd name="f46" fmla="?: f25 f3 f24"/>
                <a:gd name="f47" fmla="?: f25 f4 f3"/>
                <a:gd name="f48" fmla="?: f25 f3 f4"/>
                <a:gd name="f49" fmla="?: f26 f24 f3"/>
                <a:gd name="f50" fmla="?: f26 f3 f24"/>
                <a:gd name="f51" fmla="?: f22 0 f2"/>
                <a:gd name="f52" fmla="?: f22 f2 0"/>
                <a:gd name="f53" fmla="*/ f27 f18 1"/>
                <a:gd name="f54" fmla="*/ f28 f19 1"/>
                <a:gd name="f55" fmla="*/ f29 1 f5"/>
                <a:gd name="f56" fmla="*/ f30 1 21600"/>
                <a:gd name="f57" fmla="+- f31 0 10800"/>
                <a:gd name="f58" fmla="+- f32 0 10800"/>
                <a:gd name="f59" fmla="+- f32 0 21600"/>
                <a:gd name="f60" fmla="+- f31 0 21600"/>
                <a:gd name="f61" fmla="?: f22 f38 f37"/>
                <a:gd name="f62" fmla="?: f22 f37 f38"/>
                <a:gd name="f63" fmla="?: f23 f36 f35"/>
                <a:gd name="f64" fmla="?: f23 f43 f42"/>
                <a:gd name="f65" fmla="?: f23 f42 f43"/>
                <a:gd name="f66" fmla="?: f25 f40 f41"/>
                <a:gd name="f67" fmla="?: f25 f48 f47"/>
                <a:gd name="f68" fmla="?: f25 f47 f48"/>
                <a:gd name="f69" fmla="?: f26 f46 f45"/>
                <a:gd name="f70" fmla="?: f26 f52 f51"/>
                <a:gd name="f71" fmla="?: f26 f51 f52"/>
                <a:gd name="f72" fmla="?: f22 f49 f50"/>
                <a:gd name="f73" fmla="*/ f31 f18 1"/>
                <a:gd name="f74" fmla="*/ f32 f19 1"/>
                <a:gd name="f75" fmla="+- f55 0 f3"/>
                <a:gd name="f76" fmla="*/ 800 f56 1"/>
                <a:gd name="f77" fmla="*/ 20800 f56 1"/>
                <a:gd name="f78" fmla="abs f57"/>
                <a:gd name="f79" fmla="abs f58"/>
                <a:gd name="f80" fmla="?: f23 f62 f61"/>
                <a:gd name="f81" fmla="?: f25 f64 f65"/>
                <a:gd name="f82" fmla="?: f26 f68 f67"/>
                <a:gd name="f83" fmla="?: f22 f70 f71"/>
                <a:gd name="f84" fmla="+- f78 0 f79"/>
                <a:gd name="f85" fmla="+- f79 0 f78"/>
                <a:gd name="f86" fmla="*/ f76 1 f56"/>
                <a:gd name="f87" fmla="*/ f77 1 f56"/>
                <a:gd name="f88" fmla="?: f58 f10 f84"/>
                <a:gd name="f89" fmla="?: f58 f84 f10"/>
                <a:gd name="f90" fmla="?: f57 f10 f85"/>
                <a:gd name="f91" fmla="?: f57 f85 f10"/>
                <a:gd name="f92" fmla="*/ f86 f18 1"/>
                <a:gd name="f93" fmla="*/ f87 f18 1"/>
                <a:gd name="f94" fmla="*/ f87 f19 1"/>
                <a:gd name="f95" fmla="*/ f86 f19 1"/>
                <a:gd name="f96" fmla="?: f31 f10 f88"/>
                <a:gd name="f97" fmla="?: f31 f10 f89"/>
                <a:gd name="f98" fmla="?: f59 f90 f10"/>
                <a:gd name="f99" fmla="?: f59 f91 f10"/>
                <a:gd name="f100" fmla="?: f60 f89 f10"/>
                <a:gd name="f101" fmla="?: f60 f88 f10"/>
                <a:gd name="f102" fmla="?: f32 f10 f91"/>
                <a:gd name="f103" fmla="?: f32 f10 f90"/>
                <a:gd name="f104" fmla="?: f96 f31 0"/>
                <a:gd name="f105" fmla="?: f96 f32 6280"/>
                <a:gd name="f106" fmla="?: f97 f31 0"/>
                <a:gd name="f107" fmla="?: f97 f32 15320"/>
                <a:gd name="f108" fmla="?: f98 f31 6280"/>
                <a:gd name="f109" fmla="?: f98 f32 21600"/>
                <a:gd name="f110" fmla="?: f99 f31 15320"/>
                <a:gd name="f111" fmla="?: f99 f32 21600"/>
                <a:gd name="f112" fmla="?: f100 f31 21600"/>
                <a:gd name="f113" fmla="?: f100 f32 15320"/>
                <a:gd name="f114" fmla="?: f101 f31 21600"/>
                <a:gd name="f115" fmla="?: f101 f32 6280"/>
                <a:gd name="f116" fmla="?: f102 f31 15320"/>
                <a:gd name="f117" fmla="?: f102 f32 0"/>
                <a:gd name="f118" fmla="?: f103 f31 6280"/>
                <a:gd name="f119" fmla="?: f103 f32 0"/>
              </a:gdLst>
              <a:ahLst>
                <a:ahXY gdRefX="f0" minX="f16" maxX="f11" gdRefY="f1" minY="f16" maxY="f11">
                  <a:pos x="f53" y="f5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75">
                  <a:pos x="f73" y="f74"/>
                </a:cxn>
              </a:cxnLst>
              <a:rect l="f92" t="f95" r="f93" b="f94"/>
              <a:pathLst>
                <a:path w="21600" h="21600">
                  <a:moveTo>
                    <a:pt x="f12" y="f8"/>
                  </a:moveTo>
                  <a:arcTo wR="f33" hR="f34" stAng="f80" swAng="f63"/>
                  <a:lnTo>
                    <a:pt x="f104" y="f105"/>
                  </a:lnTo>
                  <a:lnTo>
                    <a:pt x="f8" y="f13"/>
                  </a:lnTo>
                  <a:lnTo>
                    <a:pt x="f8" y="f14"/>
                  </a:lnTo>
                  <a:lnTo>
                    <a:pt x="f106" y="f107"/>
                  </a:lnTo>
                  <a:lnTo>
                    <a:pt x="f8" y="f15"/>
                  </a:lnTo>
                  <a:arcTo wR="f34" hR="f39" stAng="f81" swAng="f66"/>
                  <a:lnTo>
                    <a:pt x="f108" y="f109"/>
                  </a:lnTo>
                  <a:lnTo>
                    <a:pt x="f13" y="f9"/>
                  </a:lnTo>
                  <a:lnTo>
                    <a:pt x="f14" y="f9"/>
                  </a:lnTo>
                  <a:lnTo>
                    <a:pt x="f110" y="f111"/>
                  </a:lnTo>
                  <a:lnTo>
                    <a:pt x="f15" y="f9"/>
                  </a:lnTo>
                  <a:arcTo wR="f39" hR="f44" stAng="f82" swAng="f69"/>
                  <a:lnTo>
                    <a:pt x="f112" y="f113"/>
                  </a:lnTo>
                  <a:lnTo>
                    <a:pt x="f9" y="f14"/>
                  </a:lnTo>
                  <a:lnTo>
                    <a:pt x="f9" y="f13"/>
                  </a:lnTo>
                  <a:lnTo>
                    <a:pt x="f114" y="f115"/>
                  </a:lnTo>
                  <a:lnTo>
                    <a:pt x="f9" y="f12"/>
                  </a:lnTo>
                  <a:arcTo wR="f44" hR="f33" stAng="f83" swAng="f72"/>
                  <a:lnTo>
                    <a:pt x="f116" y="f117"/>
                  </a:lnTo>
                  <a:lnTo>
                    <a:pt x="f14" y="f8"/>
                  </a:lnTo>
                  <a:lnTo>
                    <a:pt x="f13" y="f8"/>
                  </a:lnTo>
                  <a:lnTo>
                    <a:pt x="f118" y="f119"/>
                  </a:lnTo>
                  <a:close/>
                </a:path>
              </a:pathLst>
            </a:custGeom>
            <a:solidFill>
              <a:srgbClr val="ED7D31"/>
            </a:solidFill>
            <a:ln w="12701">
              <a:solidFill>
                <a:srgbClr val="AE5A2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Listopad 2019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Nowa KE</a:t>
              </a:r>
            </a:p>
          </p:txBody>
        </p:sp>
        <p:sp>
          <p:nvSpPr>
            <p:cNvPr id="19" name="Objaśnienie prostokątne zaokrąglone 31"/>
            <p:cNvSpPr/>
            <p:nvPr/>
          </p:nvSpPr>
          <p:spPr>
            <a:xfrm>
              <a:off x="1226749" y="5486161"/>
              <a:ext cx="2024019" cy="920143"/>
            </a:xfrm>
            <a:custGeom>
              <a:avLst>
                <a:gd name="f0" fmla="val 4096"/>
                <a:gd name="f1" fmla="val -32419"/>
              </a:avLst>
              <a:gdLst>
                <a:gd name="f2" fmla="val 10800000"/>
                <a:gd name="f3" fmla="val 5400000"/>
                <a:gd name="f4" fmla="val 16200000"/>
                <a:gd name="f5" fmla="val 180"/>
                <a:gd name="f6" fmla="val w"/>
                <a:gd name="f7" fmla="val h"/>
                <a:gd name="f8" fmla="val 0"/>
                <a:gd name="f9" fmla="val 21600"/>
                <a:gd name="f10" fmla="+- 0 0 1"/>
                <a:gd name="f11" fmla="val 2147483647"/>
                <a:gd name="f12" fmla="val 3590"/>
                <a:gd name="f13" fmla="val 8970"/>
                <a:gd name="f14" fmla="val 12630"/>
                <a:gd name="f15" fmla="val 18010"/>
                <a:gd name="f16" fmla="val -2147483647"/>
                <a:gd name="f17" fmla="+- 0 0 180"/>
                <a:gd name="f18" fmla="*/ f6 1 21600"/>
                <a:gd name="f19" fmla="*/ f7 1 21600"/>
                <a:gd name="f20" fmla="val f8"/>
                <a:gd name="f21" fmla="val f9"/>
                <a:gd name="f22" fmla="+- 0 0 f12"/>
                <a:gd name="f23" fmla="+- 3590 0 f8"/>
                <a:gd name="f24" fmla="+- 0 0 f3"/>
                <a:gd name="f25" fmla="+- 21600 0 f15"/>
                <a:gd name="f26" fmla="+- 18010 0 f9"/>
                <a:gd name="f27" fmla="pin -2147483647 f0 2147483647"/>
                <a:gd name="f28" fmla="pin -2147483647 f1 2147483647"/>
                <a:gd name="f29" fmla="*/ f17 f2 1"/>
                <a:gd name="f30" fmla="+- f21 0 f20"/>
                <a:gd name="f31" fmla="val f27"/>
                <a:gd name="f32" fmla="val f28"/>
                <a:gd name="f33" fmla="abs f22"/>
                <a:gd name="f34" fmla="abs f23"/>
                <a:gd name="f35" fmla="?: f22 f24 f3"/>
                <a:gd name="f36" fmla="?: f22 f3 f24"/>
                <a:gd name="f37" fmla="?: f22 f4 f3"/>
                <a:gd name="f38" fmla="?: f22 f3 f4"/>
                <a:gd name="f39" fmla="abs f25"/>
                <a:gd name="f40" fmla="?: f23 f24 f3"/>
                <a:gd name="f41" fmla="?: f23 f3 f24"/>
                <a:gd name="f42" fmla="?: f25 0 f2"/>
                <a:gd name="f43" fmla="?: f25 f2 0"/>
                <a:gd name="f44" fmla="abs f26"/>
                <a:gd name="f45" fmla="?: f25 f24 f3"/>
                <a:gd name="f46" fmla="?: f25 f3 f24"/>
                <a:gd name="f47" fmla="?: f25 f4 f3"/>
                <a:gd name="f48" fmla="?: f25 f3 f4"/>
                <a:gd name="f49" fmla="?: f26 f24 f3"/>
                <a:gd name="f50" fmla="?: f26 f3 f24"/>
                <a:gd name="f51" fmla="?: f22 0 f2"/>
                <a:gd name="f52" fmla="?: f22 f2 0"/>
                <a:gd name="f53" fmla="*/ f27 f18 1"/>
                <a:gd name="f54" fmla="*/ f28 f19 1"/>
                <a:gd name="f55" fmla="*/ f29 1 f5"/>
                <a:gd name="f56" fmla="*/ f30 1 21600"/>
                <a:gd name="f57" fmla="+- f31 0 10800"/>
                <a:gd name="f58" fmla="+- f32 0 10800"/>
                <a:gd name="f59" fmla="+- f32 0 21600"/>
                <a:gd name="f60" fmla="+- f31 0 21600"/>
                <a:gd name="f61" fmla="?: f22 f38 f37"/>
                <a:gd name="f62" fmla="?: f22 f37 f38"/>
                <a:gd name="f63" fmla="?: f23 f36 f35"/>
                <a:gd name="f64" fmla="?: f23 f43 f42"/>
                <a:gd name="f65" fmla="?: f23 f42 f43"/>
                <a:gd name="f66" fmla="?: f25 f40 f41"/>
                <a:gd name="f67" fmla="?: f25 f48 f47"/>
                <a:gd name="f68" fmla="?: f25 f47 f48"/>
                <a:gd name="f69" fmla="?: f26 f46 f45"/>
                <a:gd name="f70" fmla="?: f26 f52 f51"/>
                <a:gd name="f71" fmla="?: f26 f51 f52"/>
                <a:gd name="f72" fmla="?: f22 f49 f50"/>
                <a:gd name="f73" fmla="*/ f31 f18 1"/>
                <a:gd name="f74" fmla="*/ f32 f19 1"/>
                <a:gd name="f75" fmla="+- f55 0 f3"/>
                <a:gd name="f76" fmla="*/ 800 f56 1"/>
                <a:gd name="f77" fmla="*/ 20800 f56 1"/>
                <a:gd name="f78" fmla="abs f57"/>
                <a:gd name="f79" fmla="abs f58"/>
                <a:gd name="f80" fmla="?: f23 f62 f61"/>
                <a:gd name="f81" fmla="?: f25 f64 f65"/>
                <a:gd name="f82" fmla="?: f26 f68 f67"/>
                <a:gd name="f83" fmla="?: f22 f70 f71"/>
                <a:gd name="f84" fmla="+- f78 0 f79"/>
                <a:gd name="f85" fmla="+- f79 0 f78"/>
                <a:gd name="f86" fmla="*/ f76 1 f56"/>
                <a:gd name="f87" fmla="*/ f77 1 f56"/>
                <a:gd name="f88" fmla="?: f58 f10 f84"/>
                <a:gd name="f89" fmla="?: f58 f84 f10"/>
                <a:gd name="f90" fmla="?: f57 f10 f85"/>
                <a:gd name="f91" fmla="?: f57 f85 f10"/>
                <a:gd name="f92" fmla="*/ f86 f18 1"/>
                <a:gd name="f93" fmla="*/ f87 f18 1"/>
                <a:gd name="f94" fmla="*/ f87 f19 1"/>
                <a:gd name="f95" fmla="*/ f86 f19 1"/>
                <a:gd name="f96" fmla="?: f31 f10 f88"/>
                <a:gd name="f97" fmla="?: f31 f10 f89"/>
                <a:gd name="f98" fmla="?: f59 f90 f10"/>
                <a:gd name="f99" fmla="?: f59 f91 f10"/>
                <a:gd name="f100" fmla="?: f60 f89 f10"/>
                <a:gd name="f101" fmla="?: f60 f88 f10"/>
                <a:gd name="f102" fmla="?: f32 f10 f91"/>
                <a:gd name="f103" fmla="?: f32 f10 f90"/>
                <a:gd name="f104" fmla="?: f96 f31 0"/>
                <a:gd name="f105" fmla="?: f96 f32 6280"/>
                <a:gd name="f106" fmla="?: f97 f31 0"/>
                <a:gd name="f107" fmla="?: f97 f32 15320"/>
                <a:gd name="f108" fmla="?: f98 f31 6280"/>
                <a:gd name="f109" fmla="?: f98 f32 21600"/>
                <a:gd name="f110" fmla="?: f99 f31 15320"/>
                <a:gd name="f111" fmla="?: f99 f32 21600"/>
                <a:gd name="f112" fmla="?: f100 f31 21600"/>
                <a:gd name="f113" fmla="?: f100 f32 15320"/>
                <a:gd name="f114" fmla="?: f101 f31 21600"/>
                <a:gd name="f115" fmla="?: f101 f32 6280"/>
                <a:gd name="f116" fmla="?: f102 f31 15320"/>
                <a:gd name="f117" fmla="?: f102 f32 0"/>
                <a:gd name="f118" fmla="?: f103 f31 6280"/>
                <a:gd name="f119" fmla="?: f103 f32 0"/>
              </a:gdLst>
              <a:ahLst>
                <a:ahXY gdRefX="f0" minX="f16" maxX="f11" gdRefY="f1" minY="f16" maxY="f11">
                  <a:pos x="f53" y="f5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75">
                  <a:pos x="f73" y="f74"/>
                </a:cxn>
              </a:cxnLst>
              <a:rect l="f92" t="f95" r="f93" b="f94"/>
              <a:pathLst>
                <a:path w="21600" h="21600">
                  <a:moveTo>
                    <a:pt x="f12" y="f8"/>
                  </a:moveTo>
                  <a:arcTo wR="f33" hR="f34" stAng="f80" swAng="f63"/>
                  <a:lnTo>
                    <a:pt x="f104" y="f105"/>
                  </a:lnTo>
                  <a:lnTo>
                    <a:pt x="f8" y="f13"/>
                  </a:lnTo>
                  <a:lnTo>
                    <a:pt x="f8" y="f14"/>
                  </a:lnTo>
                  <a:lnTo>
                    <a:pt x="f106" y="f107"/>
                  </a:lnTo>
                  <a:lnTo>
                    <a:pt x="f8" y="f15"/>
                  </a:lnTo>
                  <a:arcTo wR="f34" hR="f39" stAng="f81" swAng="f66"/>
                  <a:lnTo>
                    <a:pt x="f108" y="f109"/>
                  </a:lnTo>
                  <a:lnTo>
                    <a:pt x="f13" y="f9"/>
                  </a:lnTo>
                  <a:lnTo>
                    <a:pt x="f14" y="f9"/>
                  </a:lnTo>
                  <a:lnTo>
                    <a:pt x="f110" y="f111"/>
                  </a:lnTo>
                  <a:lnTo>
                    <a:pt x="f15" y="f9"/>
                  </a:lnTo>
                  <a:arcTo wR="f39" hR="f44" stAng="f82" swAng="f69"/>
                  <a:lnTo>
                    <a:pt x="f112" y="f113"/>
                  </a:lnTo>
                  <a:lnTo>
                    <a:pt x="f9" y="f14"/>
                  </a:lnTo>
                  <a:lnTo>
                    <a:pt x="f9" y="f13"/>
                  </a:lnTo>
                  <a:lnTo>
                    <a:pt x="f114" y="f115"/>
                  </a:lnTo>
                  <a:lnTo>
                    <a:pt x="f9" y="f12"/>
                  </a:lnTo>
                  <a:arcTo wR="f44" hR="f33" stAng="f83" swAng="f72"/>
                  <a:lnTo>
                    <a:pt x="f116" y="f117"/>
                  </a:lnTo>
                  <a:lnTo>
                    <a:pt x="f14" y="f8"/>
                  </a:lnTo>
                  <a:lnTo>
                    <a:pt x="f13" y="f8"/>
                  </a:lnTo>
                  <a:lnTo>
                    <a:pt x="f118" y="f119"/>
                  </a:lnTo>
                  <a:close/>
                </a:path>
              </a:pathLst>
            </a:custGeom>
            <a:solidFill>
              <a:srgbClr val="ED7D31"/>
            </a:solidFill>
            <a:ln w="12701">
              <a:solidFill>
                <a:srgbClr val="AE5A2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Marzec 2017 Początek </a:t>
              </a:r>
              <a:r>
                <a:rPr lang="pl-PL" sz="1400" b="1" i="0" u="sng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negocjacji „</a:t>
              </a:r>
              <a:r>
                <a:rPr lang="pl-PL" sz="1400" b="1" i="0" u="sng" strike="noStrike" kern="1200" cap="none" spc="0" baseline="0" dirty="0" err="1">
                  <a:solidFill>
                    <a:srgbClr val="000000"/>
                  </a:solidFill>
                  <a:uFillTx/>
                  <a:latin typeface="Calibri"/>
                </a:rPr>
                <a:t>Brexitowych</a:t>
              </a:r>
              <a:r>
                <a:rPr lang="pl-PL" sz="1400" b="1" i="0" u="sng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”</a:t>
              </a:r>
            </a:p>
          </p:txBody>
        </p:sp>
      </p:grpSp>
      <p:sp>
        <p:nvSpPr>
          <p:cNvPr id="27" name="Prostokąt 35"/>
          <p:cNvSpPr/>
          <p:nvPr/>
        </p:nvSpPr>
        <p:spPr>
          <a:xfrm>
            <a:off x="1780128" y="1700808"/>
            <a:ext cx="1421763" cy="1115589"/>
          </a:xfrm>
          <a:prstGeom prst="rect">
            <a:avLst/>
          </a:prstGeom>
          <a:solidFill>
            <a:srgbClr val="5B9BD5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Listopad 2017 r. – </a:t>
            </a:r>
            <a:r>
              <a:rPr lang="pl-PL" sz="14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komunikat KE </a:t>
            </a:r>
            <a:r>
              <a:rPr lang="pl-PL" sz="1400" b="1" i="0" u="sng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nt. </a:t>
            </a:r>
            <a:r>
              <a:rPr lang="pl-PL" sz="1400" b="1" i="0" u="sng" strike="noStrike" kern="1200" cap="none" spc="0" baseline="0" dirty="0">
                <a:solidFill>
                  <a:srgbClr val="FFFF00"/>
                </a:solidFill>
                <a:uFillTx/>
                <a:latin typeface="Calibri"/>
              </a:rPr>
              <a:t>przyszłości WPR </a:t>
            </a:r>
            <a:endParaRPr lang="pl-PL" sz="1400" b="1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8" name="Prostokąt 44"/>
          <p:cNvSpPr/>
          <p:nvPr/>
        </p:nvSpPr>
        <p:spPr>
          <a:xfrm>
            <a:off x="135750" y="1722644"/>
            <a:ext cx="1520736" cy="1115589"/>
          </a:xfrm>
          <a:prstGeom prst="rect">
            <a:avLst/>
          </a:prstGeom>
          <a:solidFill>
            <a:srgbClr val="5B9BD5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i="0" u="none" strike="noStrike" kern="0" cap="none" spc="0" baseline="0" dirty="0">
                <a:solidFill>
                  <a:srgbClr val="002060"/>
                </a:solidFill>
                <a:uFillTx/>
                <a:latin typeface="Calibri"/>
              </a:rPr>
              <a:t>Luty – maj 2017 r</a:t>
            </a:r>
            <a:r>
              <a:rPr lang="pl-PL" sz="1400" b="1" i="0" u="none" strike="noStrike" kern="0" cap="none" spc="0" baseline="0" dirty="0">
                <a:solidFill>
                  <a:srgbClr val="FFFFFF"/>
                </a:solidFill>
                <a:uFillTx/>
                <a:latin typeface="Calibri"/>
              </a:rPr>
              <a:t>. – Konsultacje</a:t>
            </a:r>
            <a:r>
              <a:rPr lang="pl-PL" sz="1400" b="1" i="0" u="none" strike="noStrike" kern="0" cap="none" spc="0" dirty="0">
                <a:solidFill>
                  <a:srgbClr val="FFFFFF"/>
                </a:solidFill>
                <a:uFillTx/>
                <a:latin typeface="Calibri"/>
              </a:rPr>
              <a:t> </a:t>
            </a:r>
            <a:r>
              <a:rPr lang="pl-PL" sz="1400" b="1" i="0" u="none" strike="noStrike" kern="0" cap="none" spc="0" baseline="0" dirty="0">
                <a:solidFill>
                  <a:srgbClr val="FFFFFF"/>
                </a:solidFill>
                <a:uFillTx/>
                <a:latin typeface="Calibri"/>
              </a:rPr>
              <a:t>publiczne dot. przyszłości WPR</a:t>
            </a:r>
          </a:p>
        </p:txBody>
      </p:sp>
      <p:sp>
        <p:nvSpPr>
          <p:cNvPr id="29" name="Prostokąt 35"/>
          <p:cNvSpPr/>
          <p:nvPr/>
        </p:nvSpPr>
        <p:spPr>
          <a:xfrm>
            <a:off x="3325780" y="1700808"/>
            <a:ext cx="1776263" cy="1115589"/>
          </a:xfrm>
          <a:prstGeom prst="rect">
            <a:avLst/>
          </a:prstGeom>
          <a:solidFill>
            <a:srgbClr val="5B9BD5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II połowa 2018 r. – </a:t>
            </a:r>
            <a:r>
              <a:rPr lang="pl-PL" sz="14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propozycje</a:t>
            </a:r>
            <a:r>
              <a:rPr lang="pl-PL" sz="1400" b="1" i="0" u="none" strike="noStrike" kern="1200" cap="none" spc="0" dirty="0">
                <a:solidFill>
                  <a:srgbClr val="FFFFFF"/>
                </a:solidFill>
                <a:uFillTx/>
                <a:latin typeface="Calibri"/>
              </a:rPr>
              <a:t> </a:t>
            </a:r>
            <a:r>
              <a:rPr lang="pl-PL" sz="1400" b="1" dirty="0">
                <a:solidFill>
                  <a:srgbClr val="FFFFFF"/>
                </a:solidFill>
                <a:latin typeface="Calibri"/>
              </a:rPr>
              <a:t>prawne </a:t>
            </a:r>
            <a:r>
              <a:rPr lang="pl-PL" sz="14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KE </a:t>
            </a:r>
            <a:r>
              <a:rPr lang="pl-PL" sz="1400" b="1" i="0" u="sng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nt. </a:t>
            </a:r>
            <a:r>
              <a:rPr lang="pl-PL" sz="1400" b="1" i="0" u="sng" strike="noStrike" kern="1200" cap="none" spc="0" baseline="0" dirty="0">
                <a:solidFill>
                  <a:srgbClr val="FFFF00"/>
                </a:solidFill>
                <a:uFillTx/>
                <a:latin typeface="Calibri"/>
              </a:rPr>
              <a:t>przyszłości WPR (projekty rozporządzeń)</a:t>
            </a:r>
            <a:endParaRPr lang="pl-PL" sz="1400" b="1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0" name="Prostokąt 35"/>
          <p:cNvSpPr/>
          <p:nvPr/>
        </p:nvSpPr>
        <p:spPr>
          <a:xfrm>
            <a:off x="5190805" y="1722643"/>
            <a:ext cx="1949384" cy="1296143"/>
          </a:xfrm>
          <a:prstGeom prst="rect">
            <a:avLst/>
          </a:prstGeom>
          <a:solidFill>
            <a:srgbClr val="5B9BD5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/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dirty="0">
                <a:solidFill>
                  <a:srgbClr val="002060"/>
                </a:solidFill>
                <a:latin typeface="+mn-lt"/>
              </a:rPr>
              <a:t>Do końca 2018 r. – </a:t>
            </a:r>
            <a:r>
              <a:rPr lang="pl-PL" sz="1400" b="1" dirty="0">
                <a:solidFill>
                  <a:srgbClr val="FFFFFF"/>
                </a:solidFill>
                <a:latin typeface="+mn-lt"/>
              </a:rPr>
              <a:t>wstępne </a:t>
            </a:r>
            <a:r>
              <a:rPr lang="pl-PL" sz="1400" b="1" u="sng" dirty="0">
                <a:solidFill>
                  <a:srgbClr val="FFFFFF"/>
                </a:solidFill>
                <a:latin typeface="+mn-lt"/>
              </a:rPr>
              <a:t>sprawozdanie KE nt. </a:t>
            </a:r>
            <a:r>
              <a:rPr lang="pl-PL" sz="1400" b="1" u="sng" dirty="0">
                <a:solidFill>
                  <a:srgbClr val="FFFF00"/>
                </a:solidFill>
                <a:latin typeface="+mn-lt"/>
              </a:rPr>
              <a:t>skuteczności WPR </a:t>
            </a:r>
            <a:r>
              <a:rPr lang="pl-PL" sz="1400" b="1" dirty="0">
                <a:solidFill>
                  <a:srgbClr val="FFFFFF"/>
                </a:solidFill>
                <a:latin typeface="+mn-lt"/>
              </a:rPr>
              <a:t>(art. 110(5) R1306/2013)</a:t>
            </a:r>
          </a:p>
        </p:txBody>
      </p:sp>
      <p:sp>
        <p:nvSpPr>
          <p:cNvPr id="31" name="Objaśnienie liniowe 1 26"/>
          <p:cNvSpPr/>
          <p:nvPr/>
        </p:nvSpPr>
        <p:spPr>
          <a:xfrm>
            <a:off x="3054783" y="4606658"/>
            <a:ext cx="1338837" cy="1514811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+- 0 0 37584"/>
              <a:gd name="f5" fmla="+- 0 0 38893"/>
              <a:gd name="f6" fmla="+- 0 0 365"/>
              <a:gd name="f7" fmla="+- 0 0 294"/>
              <a:gd name="f8" fmla="abs f0"/>
              <a:gd name="f9" fmla="abs f1"/>
              <a:gd name="f10" fmla="abs f2"/>
              <a:gd name="f11" fmla="?: f8 f0 1"/>
              <a:gd name="f12" fmla="?: f9 f1 1"/>
              <a:gd name="f13" fmla="?: f10 f2 1"/>
              <a:gd name="f14" fmla="*/ f11 1 21600"/>
              <a:gd name="f15" fmla="*/ f12 1 21600"/>
              <a:gd name="f16" fmla="*/ 21600 f11 1"/>
              <a:gd name="f17" fmla="*/ 21600 f12 1"/>
              <a:gd name="f18" fmla="min f15 f14"/>
              <a:gd name="f19" fmla="*/ f16 1 f13"/>
              <a:gd name="f20" fmla="*/ f17 1 f13"/>
              <a:gd name="f21" fmla="val f19"/>
              <a:gd name="f22" fmla="val f20"/>
              <a:gd name="f23" fmla="*/ f3 f18 1"/>
              <a:gd name="f24" fmla="+- f22 0 f3"/>
              <a:gd name="f25" fmla="+- f21 0 f3"/>
              <a:gd name="f26" fmla="*/ f21 f18 1"/>
              <a:gd name="f27" fmla="*/ f22 f18 1"/>
              <a:gd name="f28" fmla="min f25 f24"/>
              <a:gd name="f29" fmla="*/ f28 1 21600"/>
              <a:gd name="f30" fmla="*/ f5 1 f29"/>
              <a:gd name="f31" fmla="*/ f4 1 f29"/>
              <a:gd name="f32" fmla="*/ f7 1 f29"/>
              <a:gd name="f33" fmla="*/ f6 1 f29"/>
              <a:gd name="f34" fmla="*/ f24 f31 1"/>
              <a:gd name="f35" fmla="*/ f25 f30 1"/>
              <a:gd name="f36" fmla="*/ f24 f33 1"/>
              <a:gd name="f37" fmla="*/ f25 f32 1"/>
              <a:gd name="f38" fmla="*/ f34 1 100000"/>
              <a:gd name="f39" fmla="*/ f35 1 100000"/>
              <a:gd name="f40" fmla="*/ f36 1 100000"/>
              <a:gd name="f41" fmla="*/ f37 1 100000"/>
              <a:gd name="f42" fmla="*/ f39 f18 1"/>
              <a:gd name="f43" fmla="*/ f38 f18 1"/>
              <a:gd name="f44" fmla="*/ f41 f18 1"/>
              <a:gd name="f45" fmla="*/ f40 f1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3" t="f23" r="f26" b="f27"/>
            <a:pathLst>
              <a:path>
                <a:moveTo>
                  <a:pt x="f23" y="f23"/>
                </a:moveTo>
                <a:lnTo>
                  <a:pt x="f26" y="f23"/>
                </a:lnTo>
                <a:lnTo>
                  <a:pt x="f26" y="f27"/>
                </a:lnTo>
                <a:lnTo>
                  <a:pt x="f23" y="f27"/>
                </a:lnTo>
                <a:close/>
              </a:path>
              <a:path fill="none">
                <a:moveTo>
                  <a:pt x="f42" y="f43"/>
                </a:moveTo>
                <a:lnTo>
                  <a:pt x="f44" y="f45"/>
                </a:lnTo>
              </a:path>
            </a:pathLst>
          </a:custGeom>
          <a:solidFill>
            <a:srgbClr val="A5A5A5"/>
          </a:solidFill>
          <a:ln w="12701">
            <a:solidFill>
              <a:srgbClr val="787878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Maj 2018 – komunikat w sprawie </a:t>
            </a:r>
            <a:r>
              <a:rPr lang="pl-PL" sz="14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wieloletnich ram finansowych </a:t>
            </a:r>
            <a:r>
              <a:rPr lang="pl-PL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2021-2027</a:t>
            </a:r>
          </a:p>
        </p:txBody>
      </p:sp>
      <p:cxnSp>
        <p:nvCxnSpPr>
          <p:cNvPr id="32" name="Łącznik prostoliniowy 42"/>
          <p:cNvCxnSpPr/>
          <p:nvPr/>
        </p:nvCxnSpPr>
        <p:spPr>
          <a:xfrm>
            <a:off x="1048156" y="2838233"/>
            <a:ext cx="175897" cy="1146861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</a:ln>
        </p:spPr>
      </p:cxnSp>
      <p:cxnSp>
        <p:nvCxnSpPr>
          <p:cNvPr id="33" name="Łącznik prostoliniowy 51"/>
          <p:cNvCxnSpPr/>
          <p:nvPr/>
        </p:nvCxnSpPr>
        <p:spPr>
          <a:xfrm flipH="1">
            <a:off x="2177473" y="2838233"/>
            <a:ext cx="88025" cy="1116899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</a:ln>
        </p:spPr>
      </p:cxnSp>
      <p:cxnSp>
        <p:nvCxnSpPr>
          <p:cNvPr id="36" name="Łącznik prostoliniowy 51"/>
          <p:cNvCxnSpPr/>
          <p:nvPr/>
        </p:nvCxnSpPr>
        <p:spPr>
          <a:xfrm flipH="1">
            <a:off x="3471860" y="2811446"/>
            <a:ext cx="433788" cy="986737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</a:ln>
        </p:spPr>
      </p:cxnSp>
      <p:sp>
        <p:nvSpPr>
          <p:cNvPr id="39" name="Prostokąt 35"/>
          <p:cNvSpPr/>
          <p:nvPr/>
        </p:nvSpPr>
        <p:spPr>
          <a:xfrm>
            <a:off x="7264506" y="1718087"/>
            <a:ext cx="1737037" cy="1296143"/>
          </a:xfrm>
          <a:prstGeom prst="rect">
            <a:avLst/>
          </a:prstGeom>
          <a:solidFill>
            <a:srgbClr val="5B9BD5"/>
          </a:solidFill>
          <a:ln w="12701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dirty="0">
                <a:solidFill>
                  <a:srgbClr val="002060"/>
                </a:solidFill>
                <a:latin typeface="Calibri"/>
              </a:rPr>
              <a:t>Do końca 2021 r. </a:t>
            </a:r>
            <a:r>
              <a:rPr lang="pl-PL" sz="1400" b="1" dirty="0">
                <a:solidFill>
                  <a:srgbClr val="FFFFFF"/>
                </a:solidFill>
                <a:latin typeface="Calibri"/>
              </a:rPr>
              <a:t>– </a:t>
            </a:r>
            <a:r>
              <a:rPr lang="pl-PL" sz="1400" b="1" u="sng" dirty="0">
                <a:solidFill>
                  <a:srgbClr val="FFFFFF"/>
                </a:solidFill>
                <a:latin typeface="Calibri"/>
              </a:rPr>
              <a:t>sprawozdanie KE nt. skuteczności WPR  </a:t>
            </a:r>
            <a:r>
              <a:rPr lang="pl-PL" sz="1400" b="1" dirty="0">
                <a:solidFill>
                  <a:srgbClr val="FFFFFF"/>
                </a:solidFill>
                <a:latin typeface="Calibri"/>
              </a:rPr>
              <a:t>(art. 110(5) R1306/2013)</a:t>
            </a:r>
          </a:p>
        </p:txBody>
      </p:sp>
      <p:cxnSp>
        <p:nvCxnSpPr>
          <p:cNvPr id="43" name="Łącznik prostoliniowy 51"/>
          <p:cNvCxnSpPr/>
          <p:nvPr/>
        </p:nvCxnSpPr>
        <p:spPr>
          <a:xfrm flipH="1">
            <a:off x="3838357" y="3019710"/>
            <a:ext cx="1389052" cy="841515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</a:ln>
        </p:spPr>
      </p:cxnSp>
      <p:cxnSp>
        <p:nvCxnSpPr>
          <p:cNvPr id="45" name="Łącznik prostoliniowy 51"/>
          <p:cNvCxnSpPr/>
          <p:nvPr/>
        </p:nvCxnSpPr>
        <p:spPr>
          <a:xfrm>
            <a:off x="8154776" y="3013348"/>
            <a:ext cx="161640" cy="971746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4167420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3264" y="332656"/>
            <a:ext cx="7653536" cy="499496"/>
          </a:xfrm>
        </p:spPr>
        <p:txBody>
          <a:bodyPr/>
          <a:lstStyle/>
          <a:p>
            <a:r>
              <a:rPr lang="pl-PL" sz="2800" b="1" dirty="0"/>
              <a:t>Na zakończenie …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554942" cy="5256584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pl-PL" sz="2400" dirty="0"/>
              <a:t>W debacie o kształcie WPR dominował na razie wątek „budżetowy” i raczej propozycje „kontynuacji” zestawu instrumentów oraz „modernizacji” sposobów ich wdrażania </a:t>
            </a:r>
            <a:br>
              <a:rPr lang="pl-PL" sz="2400" dirty="0"/>
            </a:br>
            <a:r>
              <a:rPr lang="pl-PL" sz="2400" dirty="0"/>
              <a:t>(np. poprzez nowe technologie).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pl-PL" sz="2400" dirty="0"/>
              <a:t>Za silnym budżetem WPR po 2020 r</a:t>
            </a:r>
            <a:r>
              <a:rPr lang="pl-PL" sz="2400" dirty="0">
                <a:solidFill>
                  <a:srgbClr val="0070C0"/>
                </a:solidFill>
              </a:rPr>
              <a:t>. </a:t>
            </a:r>
            <a:r>
              <a:rPr lang="pl-PL" sz="2400" dirty="0"/>
              <a:t>przemawiają: </a:t>
            </a:r>
            <a:br>
              <a:rPr lang="pl-PL" sz="2400" dirty="0"/>
            </a:br>
            <a:r>
              <a:rPr lang="pl-PL" sz="2400" dirty="0"/>
              <a:t>(i) wysoki udział WPR w dochodach rolniczych, </a:t>
            </a:r>
            <a:br>
              <a:rPr lang="pl-PL" sz="2400" dirty="0"/>
            </a:br>
            <a:r>
              <a:rPr lang="pl-PL" sz="2400" dirty="0"/>
              <a:t>(ii) ambicje KE co do liberalizacji handlu i promowania idei zrównoważonego rozwoju (w UE i globalnie) oraz </a:t>
            </a:r>
            <a:br>
              <a:rPr lang="pl-PL" sz="2400" dirty="0"/>
            </a:br>
            <a:r>
              <a:rPr lang="pl-PL" sz="2400" dirty="0"/>
              <a:t>(iii) potrzeba wzmacniania spójności UE (politycznej, gospodarczej, społecznej).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pl-PL" sz="2400" dirty="0"/>
              <a:t>Propozycje, które przedstawione będą w komunikacie KE </a:t>
            </a:r>
            <a:br>
              <a:rPr lang="pl-PL" sz="2400" dirty="0"/>
            </a:br>
            <a:r>
              <a:rPr lang="pl-PL" sz="2400" dirty="0"/>
              <a:t>nt. przyszłości WPR wymagać będą krytycznej analizy.</a:t>
            </a:r>
          </a:p>
          <a:p>
            <a:endParaRPr lang="pl-PL" sz="24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E5B9C-2F75-4D59-929A-9BDF98AA16BB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23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7504" y="2172462"/>
            <a:ext cx="9020878" cy="4424889"/>
          </a:xfrm>
        </p:spPr>
        <p:txBody>
          <a:bodyPr/>
          <a:lstStyle/>
          <a:p>
            <a:r>
              <a:rPr lang="pl-PL" sz="3600" b="1" dirty="0">
                <a:solidFill>
                  <a:srgbClr val="345528"/>
                </a:solidFill>
              </a:rPr>
              <a:t>Wspólna polityka rolna po 2020 roku</a:t>
            </a:r>
          </a:p>
          <a:p>
            <a:r>
              <a:rPr lang="pl-PL" sz="3600" b="1" dirty="0">
                <a:solidFill>
                  <a:srgbClr val="345528"/>
                </a:solidFill>
              </a:rPr>
              <a:t>- stanowisko Polski</a:t>
            </a:r>
            <a:br>
              <a:rPr lang="pl-PL" sz="3600" b="1" dirty="0">
                <a:solidFill>
                  <a:srgbClr val="345528"/>
                </a:solidFill>
              </a:rPr>
            </a:br>
            <a:endParaRPr lang="pl-PL" sz="3600" b="1" dirty="0">
              <a:solidFill>
                <a:srgbClr val="345528"/>
              </a:solidFill>
            </a:endParaRPr>
          </a:p>
          <a:p>
            <a:endParaRPr lang="pl-PL" sz="3600" b="1" dirty="0">
              <a:solidFill>
                <a:srgbClr val="345528"/>
              </a:solidFill>
            </a:endParaRPr>
          </a:p>
          <a:p>
            <a:pPr eaLnBrk="1" hangingPunct="1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Beniamin Gawlik</a:t>
            </a:r>
          </a:p>
          <a:p>
            <a:pPr eaLnBrk="1" hangingPunct="1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Ministerstwo Rolnictwa i Rozwoju Wsi</a:t>
            </a:r>
          </a:p>
          <a:p>
            <a:pPr eaLnBrk="1" hangingPunct="1"/>
            <a:endParaRPr lang="pl-PL" sz="18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pl-PL" sz="1800" b="1" dirty="0">
                <a:solidFill>
                  <a:schemeClr val="tx1"/>
                </a:solidFill>
                <a:latin typeface="Arial" charset="0"/>
                <a:cs typeface="Arial" charset="0"/>
              </a:rPr>
              <a:t>II Forum Wiedzy i Innowacji</a:t>
            </a:r>
          </a:p>
          <a:p>
            <a:pPr eaLnBrk="1" hangingPunct="1"/>
            <a:r>
              <a:rPr lang="pl-PL" sz="1800" b="1" dirty="0">
                <a:solidFill>
                  <a:schemeClr val="tx1"/>
                </a:solidFill>
                <a:latin typeface="Arial" charset="0"/>
                <a:cs typeface="Arial" charset="0"/>
              </a:rPr>
              <a:t>Warszawa, 29 listopada 2017 r.</a:t>
            </a:r>
          </a:p>
          <a:p>
            <a:pPr eaLnBrk="1" hangingPunct="1"/>
            <a:endParaRPr lang="pl-PL" sz="2800" b="1" dirty="0">
              <a:solidFill>
                <a:srgbClr val="345528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pl-PL" sz="2000" b="1" dirty="0">
              <a:solidFill>
                <a:srgbClr val="345528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pl-PL" sz="2000" b="1" dirty="0">
              <a:solidFill>
                <a:srgbClr val="345528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pl-PL" sz="2000" b="1" dirty="0">
              <a:solidFill>
                <a:srgbClr val="345528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pl-PL" sz="2000" b="1" dirty="0">
              <a:solidFill>
                <a:srgbClr val="345528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GB" sz="4000" dirty="0">
              <a:solidFill>
                <a:srgbClr val="345528"/>
              </a:solidFill>
              <a:latin typeface="Arial" charset="0"/>
              <a:cs typeface="Arial" charset="0"/>
            </a:endParaRPr>
          </a:p>
        </p:txBody>
      </p:sp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756667" y="2172463"/>
            <a:ext cx="74866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GB" sz="28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352928" cy="576064"/>
          </a:xfrm>
        </p:spPr>
        <p:txBody>
          <a:bodyPr/>
          <a:lstStyle/>
          <a:p>
            <a:pPr algn="ctr"/>
            <a:r>
              <a:rPr lang="pl-PL" sz="3000" b="1" dirty="0"/>
              <a:t>Elementy debaty o WPR po 2020 r.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115416"/>
              </p:ext>
            </p:extLst>
          </p:nvPr>
        </p:nvGraphicFramePr>
        <p:xfrm>
          <a:off x="541300" y="1425352"/>
          <a:ext cx="828092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FD3B287-075F-4D95-BBBB-9F37FB5799E7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307480" y="4952080"/>
            <a:ext cx="360040" cy="360040"/>
          </a:xfrm>
          <a:prstGeom prst="downArrow">
            <a:avLst>
              <a:gd name="adj1" fmla="val 50000"/>
              <a:gd name="adj2" fmla="val 570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470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9"/>
            <a:ext cx="8136904" cy="648072"/>
          </a:xfrm>
        </p:spPr>
        <p:txBody>
          <a:bodyPr/>
          <a:lstStyle/>
          <a:p>
            <a:r>
              <a:rPr lang="pl-PL" sz="3200" b="1" dirty="0"/>
              <a:t>Po co Unii Europejskiej silna WPR po 2020 r.?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FD3B287-075F-4D95-BBBB-9F37FB5799E7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349764"/>
              </p:ext>
            </p:extLst>
          </p:nvPr>
        </p:nvGraphicFramePr>
        <p:xfrm>
          <a:off x="179512" y="908720"/>
          <a:ext cx="648072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trzałka w prawo 5"/>
          <p:cNvSpPr/>
          <p:nvPr/>
        </p:nvSpPr>
        <p:spPr>
          <a:xfrm>
            <a:off x="6084168" y="3717032"/>
            <a:ext cx="104360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876256" y="2451373"/>
            <a:ext cx="20882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hangingPunct="0">
              <a:spcBef>
                <a:spcPct val="20000"/>
              </a:spcBef>
            </a:pPr>
            <a:r>
              <a:rPr lang="pl-PL" sz="2400" b="1" dirty="0">
                <a:solidFill>
                  <a:prstClr val="black"/>
                </a:solidFill>
                <a:latin typeface="Calibri"/>
              </a:rPr>
              <a:t>Budżet WPR powinien odzwierciedlać wysoką </a:t>
            </a:r>
            <a:r>
              <a:rPr lang="pl-PL" sz="2400" b="1" dirty="0">
                <a:solidFill>
                  <a:srgbClr val="0070C0"/>
                </a:solidFill>
                <a:latin typeface="Calibri"/>
              </a:rPr>
              <a:t>europejską wartość dodaną tej polityki</a:t>
            </a:r>
            <a:endParaRPr lang="en-GB" sz="24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660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848872" cy="499496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/>
              <a:t>Czy rolnictwo UE poradziłoby sobie bez silnej WPR?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2" t="14832" r="6902" b="3740"/>
          <a:stretch/>
        </p:blipFill>
        <p:spPr bwMode="auto">
          <a:xfrm>
            <a:off x="54905" y="1631619"/>
            <a:ext cx="8981591" cy="5031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23528" y="90872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Udział płatności bezpośrednich oraz transferów ogółem w dochodzie rolników (średnio w latach 2010-2013)</a:t>
            </a:r>
            <a:endParaRPr lang="pl-PL" dirty="0"/>
          </a:p>
        </p:txBody>
      </p:sp>
      <p:sp>
        <p:nvSpPr>
          <p:cNvPr id="3" name="Elipsa 2"/>
          <p:cNvSpPr/>
          <p:nvPr/>
        </p:nvSpPr>
        <p:spPr>
          <a:xfrm>
            <a:off x="8100392" y="3212976"/>
            <a:ext cx="720080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101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/>
              <a:t>Czy WPR reaguje na nowe wyzwania?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E5B9C-2F75-4D59-929A-9BDF98AA16BB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  <p:pic>
        <p:nvPicPr>
          <p:cNvPr id="5" name="Symbol zastępczy zawartości 4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704856" cy="4968552"/>
          </a:xfrm>
          <a:prstGeom prst="rect">
            <a:avLst/>
          </a:prstGeom>
          <a:noFill/>
          <a:ln w="9525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6" name="Prostokąt 5"/>
          <p:cNvSpPr/>
          <p:nvPr/>
        </p:nvSpPr>
        <p:spPr>
          <a:xfrm>
            <a:off x="449784" y="6021288"/>
            <a:ext cx="801064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dirty="0">
                <a:latin typeface="+mn-lt"/>
              </a:rPr>
              <a:t>* 2016 r.: kwoty budżetu; 2016-2020: załącznik III rozporządzenia 1307/2013 z uwzględnieniem notyfikacji z marca 2015 r., płatności powiązanych z produkcją włączając POSEI i SAI oraz załącznik I rozporządzenia 1305/2013</a:t>
            </a:r>
          </a:p>
          <a:p>
            <a:endParaRPr lang="pl-PL" sz="1200" i="1" dirty="0">
              <a:latin typeface="+mn-lt"/>
            </a:endParaRPr>
          </a:p>
          <a:p>
            <a:r>
              <a:rPr lang="pl-PL" sz="1200" i="1" dirty="0">
                <a:latin typeface="+mn-lt"/>
              </a:rPr>
              <a:t>Źródło: Komisja Europejska.</a:t>
            </a:r>
            <a:endParaRPr lang="pl-PL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7678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064896" cy="499496"/>
          </a:xfrm>
        </p:spPr>
        <p:txBody>
          <a:bodyPr/>
          <a:lstStyle/>
          <a:p>
            <a:r>
              <a:rPr lang="pl-PL" sz="2800" b="1" dirty="0"/>
              <a:t>Prace nad reformą WPR w MRiRW</a:t>
            </a:r>
            <a:endParaRPr lang="en-GB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8618" y="1412776"/>
            <a:ext cx="8784976" cy="5112568"/>
          </a:xfrm>
        </p:spPr>
        <p:txBody>
          <a:bodyPr/>
          <a:lstStyle/>
          <a:p>
            <a:pPr marL="176213" indent="-176213">
              <a:spcBef>
                <a:spcPts val="800"/>
              </a:spcBef>
            </a:pPr>
            <a:r>
              <a:rPr lang="pl-PL" sz="2400" dirty="0"/>
              <a:t>Stanowisko Rządu RP: </a:t>
            </a:r>
            <a:r>
              <a:rPr lang="pl-PL" sz="2400" b="1" dirty="0">
                <a:solidFill>
                  <a:srgbClr val="0070C0"/>
                </a:solidFill>
              </a:rPr>
              <a:t>Wspólna polityka rolna po 2020 r. – polskie priorytety</a:t>
            </a:r>
            <a:r>
              <a:rPr lang="pl-PL" sz="2400" dirty="0">
                <a:solidFill>
                  <a:srgbClr val="C00000"/>
                </a:solidFill>
              </a:rPr>
              <a:t>  </a:t>
            </a:r>
            <a:r>
              <a:rPr lang="pl-PL" sz="2400" dirty="0"/>
              <a:t>(maj 2017 r.)</a:t>
            </a:r>
          </a:p>
          <a:p>
            <a:pPr marL="176213" indent="-176213">
              <a:spcBef>
                <a:spcPts val="800"/>
              </a:spcBef>
            </a:pPr>
            <a:r>
              <a:rPr lang="pl-PL" sz="2400" dirty="0"/>
              <a:t>Udział w dyskusji o budżecie UE i  </a:t>
            </a:r>
            <a:r>
              <a:rPr lang="pl-PL" sz="2400" b="1" dirty="0">
                <a:solidFill>
                  <a:srgbClr val="0070C0"/>
                </a:solidFill>
              </a:rPr>
              <a:t>europejskiej wartości dodanej WPR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2400" dirty="0"/>
              <a:t>– w MRiRW przygotowano analizę na ten temat już w 2016 r.</a:t>
            </a:r>
          </a:p>
          <a:p>
            <a:pPr marL="176213" indent="-176213">
              <a:spcBef>
                <a:spcPts val="800"/>
              </a:spcBef>
            </a:pPr>
            <a:r>
              <a:rPr lang="pl-PL" sz="2400" dirty="0"/>
              <a:t>Udział we wszystkich </a:t>
            </a:r>
            <a:r>
              <a:rPr lang="pl-PL" sz="2400" b="1" dirty="0">
                <a:solidFill>
                  <a:srgbClr val="0070C0"/>
                </a:solidFill>
              </a:rPr>
              <a:t>spotkaniach ministrów rolnictwa UE-28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2400" dirty="0"/>
              <a:t>poświęconych WPR po 2020 r.</a:t>
            </a:r>
          </a:p>
          <a:p>
            <a:pPr marL="176213" indent="-176213">
              <a:spcBef>
                <a:spcPts val="800"/>
              </a:spcBef>
            </a:pPr>
            <a:r>
              <a:rPr lang="pl-PL" sz="2400" dirty="0"/>
              <a:t>Polska inicjuje dyskusję i spotkania regionalne w UE, m.in. w czasie</a:t>
            </a:r>
            <a:r>
              <a:rPr lang="pl-PL" sz="2400" b="1" dirty="0">
                <a:solidFill>
                  <a:srgbClr val="0070C0"/>
                </a:solidFill>
              </a:rPr>
              <a:t> prezydencji PL w Grupie Wyszehradzkiej</a:t>
            </a: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/>
              <a:t>(październik 2016,</a:t>
            </a:r>
            <a:br>
              <a:rPr lang="pl-PL" sz="2400" dirty="0"/>
            </a:br>
            <a:r>
              <a:rPr lang="pl-PL" sz="2400" dirty="0"/>
              <a:t>czerwiec 2017 - </a:t>
            </a:r>
            <a:r>
              <a:rPr lang="pl-PL" sz="2400" b="1" dirty="0">
                <a:solidFill>
                  <a:srgbClr val="0070C0"/>
                </a:solidFill>
              </a:rPr>
              <a:t>Deklaracja GV4+3</a:t>
            </a:r>
            <a:r>
              <a:rPr lang="pl-PL" sz="2400" dirty="0"/>
              <a:t> dotycząca WPR po 2020)</a:t>
            </a:r>
          </a:p>
          <a:p>
            <a:pPr marL="176213" indent="-176213">
              <a:spcBef>
                <a:spcPts val="800"/>
              </a:spcBef>
            </a:pPr>
            <a:r>
              <a:rPr lang="pl-PL" sz="2400" dirty="0" err="1"/>
              <a:t>MRiRW</a:t>
            </a:r>
            <a:r>
              <a:rPr lang="pl-PL" sz="2400" dirty="0"/>
              <a:t> </a:t>
            </a:r>
            <a:r>
              <a:rPr lang="pl-PL" sz="2400" b="1" dirty="0">
                <a:solidFill>
                  <a:srgbClr val="0070C0"/>
                </a:solidFill>
              </a:rPr>
              <a:t>zachęcało do udziału w publicznych konsultacjach KE</a:t>
            </a:r>
          </a:p>
          <a:p>
            <a:pPr marL="176213" indent="-176213">
              <a:spcBef>
                <a:spcPts val="800"/>
              </a:spcBef>
            </a:pPr>
            <a:r>
              <a:rPr lang="pl-PL" sz="2400" dirty="0"/>
              <a:t>Powołanie </a:t>
            </a:r>
            <a:r>
              <a:rPr lang="pl-PL" sz="2400" b="1" dirty="0">
                <a:solidFill>
                  <a:srgbClr val="0070C0"/>
                </a:solidFill>
              </a:rPr>
              <a:t>zespołu eksperckiego</a:t>
            </a:r>
            <a:r>
              <a:rPr lang="pl-PL" sz="2400" b="1" dirty="0">
                <a:solidFill>
                  <a:schemeClr val="tx2"/>
                </a:solidFill>
              </a:rPr>
              <a:t> </a:t>
            </a:r>
            <a:r>
              <a:rPr lang="pl-PL" sz="2400" dirty="0"/>
              <a:t>ds. przyszłości WPR </a:t>
            </a:r>
          </a:p>
          <a:p>
            <a:pPr marL="0" indent="0">
              <a:buNone/>
            </a:pPr>
            <a:endParaRPr lang="pl-PL" dirty="0"/>
          </a:p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E5B9C-2F75-4D59-929A-9BDF98AA16BB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066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/>
              <a:t>Priorytetowe dla Polski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14189"/>
            <a:ext cx="8701810" cy="5520463"/>
          </a:xfrm>
        </p:spPr>
        <p:txBody>
          <a:bodyPr/>
          <a:lstStyle/>
          <a:p>
            <a:r>
              <a:rPr lang="pl-PL" sz="2400" dirty="0"/>
              <a:t>Odpowiedni </a:t>
            </a:r>
            <a:r>
              <a:rPr lang="pl-PL" sz="2400" b="1" dirty="0">
                <a:solidFill>
                  <a:srgbClr val="0070C0"/>
                </a:solidFill>
              </a:rPr>
              <a:t>budżet</a:t>
            </a:r>
            <a:r>
              <a:rPr lang="pl-PL" sz="2400" dirty="0"/>
              <a:t> na WPR </a:t>
            </a:r>
          </a:p>
          <a:p>
            <a:r>
              <a:rPr lang="pl-PL" sz="2400" dirty="0"/>
              <a:t>Równe </a:t>
            </a:r>
            <a:r>
              <a:rPr lang="pl-PL" sz="2400" b="1" dirty="0">
                <a:solidFill>
                  <a:srgbClr val="0070C0"/>
                </a:solidFill>
              </a:rPr>
              <a:t>warunki konkurencji, </a:t>
            </a:r>
            <a:r>
              <a:rPr lang="pl-PL" sz="2400" dirty="0"/>
              <a:t>w tym wyrównanie płatności bezpośrednich</a:t>
            </a:r>
          </a:p>
          <a:p>
            <a:r>
              <a:rPr lang="pl-PL" sz="2400" dirty="0"/>
              <a:t>Skuteczne </a:t>
            </a:r>
            <a:r>
              <a:rPr lang="pl-PL" sz="2400" b="1" dirty="0">
                <a:solidFill>
                  <a:srgbClr val="0070C0"/>
                </a:solidFill>
              </a:rPr>
              <a:t>zarządzanie rynkami </a:t>
            </a:r>
            <a:r>
              <a:rPr lang="pl-PL" sz="2400" dirty="0"/>
              <a:t>rolnymi</a:t>
            </a:r>
          </a:p>
          <a:p>
            <a:r>
              <a:rPr lang="pl-PL" sz="2400" dirty="0"/>
              <a:t>Utrzymanie </a:t>
            </a:r>
            <a:r>
              <a:rPr lang="pl-PL" sz="2400" b="1" dirty="0">
                <a:solidFill>
                  <a:srgbClr val="0070C0"/>
                </a:solidFill>
              </a:rPr>
              <a:t>SAPS/JPO</a:t>
            </a:r>
            <a:r>
              <a:rPr lang="pl-PL" sz="2400" dirty="0"/>
              <a:t> (uproszczenie)</a:t>
            </a:r>
          </a:p>
          <a:p>
            <a:r>
              <a:rPr lang="pl-PL" sz="2400" dirty="0"/>
              <a:t>Silny </a:t>
            </a:r>
            <a:r>
              <a:rPr lang="pl-PL" sz="2400" b="1" dirty="0">
                <a:solidFill>
                  <a:srgbClr val="0070C0"/>
                </a:solidFill>
              </a:rPr>
              <a:t>pierwszy filar </a:t>
            </a:r>
            <a:r>
              <a:rPr lang="pl-PL" sz="2400" dirty="0"/>
              <a:t>– rekompensata kosztów wysokich unijnych wymogów </a:t>
            </a:r>
          </a:p>
          <a:p>
            <a:r>
              <a:rPr lang="pl-PL" sz="2400" dirty="0"/>
              <a:t>Silny </a:t>
            </a:r>
            <a:r>
              <a:rPr lang="pl-PL" sz="2400" b="1" dirty="0">
                <a:solidFill>
                  <a:srgbClr val="0070C0"/>
                </a:solidFill>
              </a:rPr>
              <a:t>drugi filar </a:t>
            </a:r>
            <a:r>
              <a:rPr lang="pl-PL" sz="2400" dirty="0"/>
              <a:t>dla rozwoju obszarów wiejskich i rolnictwa</a:t>
            </a:r>
          </a:p>
          <a:p>
            <a:r>
              <a:rPr lang="pl-PL" sz="2400" dirty="0"/>
              <a:t>Odpowiednia polityka w stosunku do małych i </a:t>
            </a:r>
            <a:r>
              <a:rPr lang="pl-PL" sz="2400" b="1" dirty="0">
                <a:solidFill>
                  <a:srgbClr val="0070C0"/>
                </a:solidFill>
              </a:rPr>
              <a:t>rodzinnych gospodarstw</a:t>
            </a:r>
            <a:r>
              <a:rPr lang="pl-PL" sz="2400" dirty="0"/>
              <a:t> rolnych</a:t>
            </a:r>
          </a:p>
          <a:p>
            <a:r>
              <a:rPr lang="pl-PL" sz="2400" dirty="0"/>
              <a:t>Realne </a:t>
            </a:r>
            <a:r>
              <a:rPr lang="pl-PL" sz="2400" b="1" dirty="0">
                <a:solidFill>
                  <a:srgbClr val="0070C0"/>
                </a:solidFill>
              </a:rPr>
              <a:t>uproszczenie</a:t>
            </a:r>
          </a:p>
          <a:p>
            <a:r>
              <a:rPr lang="pl-PL" sz="2400" dirty="0"/>
              <a:t>Spójność pomiędzy WPR a </a:t>
            </a:r>
            <a:r>
              <a:rPr lang="pl-PL" sz="2400" b="1" dirty="0">
                <a:solidFill>
                  <a:srgbClr val="0070C0"/>
                </a:solidFill>
              </a:rPr>
              <a:t>innymi politykami UE </a:t>
            </a:r>
            <a:r>
              <a:rPr lang="pl-PL" sz="2400" dirty="0"/>
              <a:t>(m.in. handlową, środowiskową, klimatyczną, energetyczną, konkurencji)</a:t>
            </a:r>
          </a:p>
          <a:p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endParaRPr lang="pl-PL" sz="24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E5B9C-2F75-4D59-929A-9BDF98AA16BB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4364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352928" cy="859536"/>
          </a:xfrm>
        </p:spPr>
        <p:txBody>
          <a:bodyPr/>
          <a:lstStyle/>
          <a:p>
            <a:r>
              <a:rPr lang="pl-PL" sz="2800" b="1" dirty="0"/>
              <a:t>Równe warunki konkurencji  - ważna funkcja płatności</a:t>
            </a:r>
            <a:endParaRPr lang="pl-PL" sz="28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760640"/>
          </a:xfrm>
        </p:spPr>
        <p:txBody>
          <a:bodyPr/>
          <a:lstStyle/>
          <a:p>
            <a:pPr marL="176213" indent="-176213"/>
            <a:r>
              <a:rPr lang="pl-PL" sz="2400" dirty="0"/>
              <a:t>Zapewnienie </a:t>
            </a:r>
            <a:r>
              <a:rPr lang="pl-PL" sz="2400" b="1" dirty="0">
                <a:solidFill>
                  <a:srgbClr val="0070C0"/>
                </a:solidFill>
              </a:rPr>
              <a:t>równych warunków konkurowania</a:t>
            </a: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/>
              <a:t>na jednolitym rynku rolno-żywnościowym jest ważnym zadaniem przyszłej WPR. Konieczne jest </a:t>
            </a:r>
            <a:r>
              <a:rPr lang="pl-PL" sz="2400" b="1" dirty="0">
                <a:solidFill>
                  <a:srgbClr val="0070C0"/>
                </a:solidFill>
              </a:rPr>
              <a:t>wyrównanie poziomu </a:t>
            </a:r>
            <a:r>
              <a:rPr lang="pl-PL" sz="2400" dirty="0"/>
              <a:t>płatności bezpośrednich. </a:t>
            </a:r>
          </a:p>
          <a:p>
            <a:pPr marL="176213" indent="-176213"/>
            <a:r>
              <a:rPr lang="pl-PL" sz="2400" dirty="0"/>
              <a:t>Poziom i </a:t>
            </a:r>
            <a:r>
              <a:rPr lang="pl-PL" sz="2400" b="1" dirty="0">
                <a:solidFill>
                  <a:srgbClr val="0070C0"/>
                </a:solidFill>
              </a:rPr>
              <a:t>stabilizacja dochodów</a:t>
            </a:r>
            <a:r>
              <a:rPr lang="pl-PL" sz="2400" dirty="0"/>
              <a:t>, szczególnie małych gospodarstw, będą silnie zależeć od wysokości wsparcia bezpośredniego i dywersyfikacji źródeł dochodów.</a:t>
            </a:r>
          </a:p>
          <a:p>
            <a:pPr marL="176213" indent="-176213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l-PL" sz="2400" dirty="0"/>
              <a:t>Należy utrzymać rozwiązania które się sprawdziły, w tym: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pl-PL" sz="2000" dirty="0"/>
              <a:t>stosowanie </a:t>
            </a:r>
            <a:r>
              <a:rPr lang="pl-PL" sz="2000" b="1" dirty="0">
                <a:solidFill>
                  <a:srgbClr val="0070C0"/>
                </a:solidFill>
              </a:rPr>
              <a:t>systemu SAPS</a:t>
            </a:r>
            <a:r>
              <a:rPr lang="pl-PL" sz="2000" dirty="0"/>
              <a:t>,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pl-PL" sz="2000" dirty="0"/>
              <a:t>preferencje (ukierunkowane wsparcie) dla </a:t>
            </a:r>
            <a:r>
              <a:rPr lang="pl-PL" sz="2000" b="1" dirty="0">
                <a:solidFill>
                  <a:srgbClr val="0070C0"/>
                </a:solidFill>
              </a:rPr>
              <a:t>małych i średnich gospodarstw</a:t>
            </a:r>
            <a:r>
              <a:rPr lang="pl-PL" sz="2000" dirty="0">
                <a:solidFill>
                  <a:srgbClr val="0070C0"/>
                </a:solidFill>
              </a:rPr>
              <a:t> </a:t>
            </a:r>
            <a:r>
              <a:rPr lang="pl-PL" sz="2000" dirty="0"/>
              <a:t>rolnych,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pl-PL" sz="2000" b="1" dirty="0">
                <a:solidFill>
                  <a:srgbClr val="0070C0"/>
                </a:solidFill>
              </a:rPr>
              <a:t>dobrowolne płatności powiązane z produkcją</a:t>
            </a:r>
            <a:r>
              <a:rPr lang="pl-PL" sz="2000" dirty="0">
                <a:solidFill>
                  <a:srgbClr val="0070C0"/>
                </a:solidFill>
              </a:rPr>
              <a:t> </a:t>
            </a:r>
            <a:r>
              <a:rPr lang="pl-PL" sz="2000" dirty="0"/>
              <a:t>(z modyfikacją w zakresie wsparcia roślin wysokobiałkowych.</a:t>
            </a:r>
          </a:p>
          <a:p>
            <a:pPr marL="176213" indent="-176213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sz="2400" dirty="0"/>
              <a:t>Płatności bezpośrednie już dziś są skutecznym instrumentem promowania </a:t>
            </a:r>
            <a:r>
              <a:rPr lang="pl-PL" sz="2400" b="1" dirty="0">
                <a:solidFill>
                  <a:srgbClr val="0070C0"/>
                </a:solidFill>
              </a:rPr>
              <a:t>celów środowiskowych</a:t>
            </a: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/>
              <a:t>UE (CC, DKR, zazielenienie). </a:t>
            </a:r>
          </a:p>
          <a:p>
            <a:pPr marL="176213" indent="-176213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sz="2400" dirty="0"/>
              <a:t>Należy wprowadzać </a:t>
            </a:r>
            <a:r>
              <a:rPr lang="pl-PL" sz="2400" b="1" dirty="0">
                <a:solidFill>
                  <a:srgbClr val="0070C0"/>
                </a:solidFill>
              </a:rPr>
              <a:t>realne uproszczenia</a:t>
            </a: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/>
              <a:t>systemu płatności.</a:t>
            </a:r>
            <a:endParaRPr lang="pl-PL" sz="2000" b="1" dirty="0"/>
          </a:p>
          <a:p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pPr>
              <a:defRPr/>
            </a:pPr>
            <a:fld id="{320E5B9C-2F75-4D59-929A-9BDF98AA16BB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01874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13098</TotalTime>
  <Words>848</Words>
  <Application>Microsoft Office PowerPoint</Application>
  <PresentationFormat>Pokaz na ekranie (4:3)</PresentationFormat>
  <Paragraphs>139</Paragraphs>
  <Slides>13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2" baseType="lpstr">
      <vt:lpstr>Arial</vt:lpstr>
      <vt:lpstr>Arial CE</vt:lpstr>
      <vt:lpstr>Calibri</vt:lpstr>
      <vt:lpstr>Calibri Light</vt:lpstr>
      <vt:lpstr>Garamond</vt:lpstr>
      <vt:lpstr>Tahoma</vt:lpstr>
      <vt:lpstr>Times New Roman</vt:lpstr>
      <vt:lpstr>Wingdings</vt:lpstr>
      <vt:lpstr>Motyw pakietu Office</vt:lpstr>
      <vt:lpstr>II Forum Wiedzy i Innowacji</vt:lpstr>
      <vt:lpstr>Prezentacja programu PowerPoint</vt:lpstr>
      <vt:lpstr>Elementy debaty o WPR po 2020 r.</vt:lpstr>
      <vt:lpstr>Po co Unii Europejskiej silna WPR po 2020 r.?</vt:lpstr>
      <vt:lpstr>Czy rolnictwo UE poradziłoby sobie bez silnej WPR?</vt:lpstr>
      <vt:lpstr>Czy WPR reaguje na nowe wyzwania?</vt:lpstr>
      <vt:lpstr>Prace nad reformą WPR w MRiRW</vt:lpstr>
      <vt:lpstr>Priorytetowe dla Polski sprawy</vt:lpstr>
      <vt:lpstr>Równe warunki konkurencji  - ważna funkcja płatności</vt:lpstr>
      <vt:lpstr>Wzmocnienie II filara WPR</vt:lpstr>
      <vt:lpstr>Aktywne podejście do stabilizacji rynków rolnych</vt:lpstr>
      <vt:lpstr>Kalendarz wydarzeń</vt:lpstr>
      <vt:lpstr>Na zakończenie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Patrycja Purgał-Wilińska</dc:creator>
  <cp:lastModifiedBy>NB 42</cp:lastModifiedBy>
  <cp:revision>1107</cp:revision>
  <cp:lastPrinted>2017-10-24T13:19:11Z</cp:lastPrinted>
  <dcterms:created xsi:type="dcterms:W3CDTF">2004-06-02T09:09:28Z</dcterms:created>
  <dcterms:modified xsi:type="dcterms:W3CDTF">2017-11-29T14:22:34Z</dcterms:modified>
</cp:coreProperties>
</file>