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6" r:id="rId1"/>
  </p:sldMasterIdLst>
  <p:notesMasterIdLst>
    <p:notesMasterId r:id="rId33"/>
  </p:notesMasterIdLst>
  <p:sldIdLst>
    <p:sldId id="256" r:id="rId2"/>
    <p:sldId id="456" r:id="rId3"/>
    <p:sldId id="407" r:id="rId4"/>
    <p:sldId id="480" r:id="rId5"/>
    <p:sldId id="478" r:id="rId6"/>
    <p:sldId id="452" r:id="rId7"/>
    <p:sldId id="481" r:id="rId8"/>
    <p:sldId id="314" r:id="rId9"/>
    <p:sldId id="305" r:id="rId10"/>
    <p:sldId id="270" r:id="rId11"/>
    <p:sldId id="272" r:id="rId12"/>
    <p:sldId id="310" r:id="rId13"/>
    <p:sldId id="377" r:id="rId14"/>
    <p:sldId id="488" r:id="rId15"/>
    <p:sldId id="370" r:id="rId16"/>
    <p:sldId id="297" r:id="rId17"/>
    <p:sldId id="482" r:id="rId18"/>
    <p:sldId id="384" r:id="rId19"/>
    <p:sldId id="485" r:id="rId20"/>
    <p:sldId id="260" r:id="rId21"/>
    <p:sldId id="436" r:id="rId22"/>
    <p:sldId id="261" r:id="rId23"/>
    <p:sldId id="263" r:id="rId24"/>
    <p:sldId id="401" r:id="rId25"/>
    <p:sldId id="285" r:id="rId26"/>
    <p:sldId id="286" r:id="rId27"/>
    <p:sldId id="287" r:id="rId28"/>
    <p:sldId id="328" r:id="rId29"/>
    <p:sldId id="321" r:id="rId30"/>
    <p:sldId id="411" r:id="rId31"/>
    <p:sldId id="487" r:id="rId32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Elephant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Elephant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Elephant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Elephant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Elephant" pitchFamily="18" charset="0"/>
        <a:ea typeface="+mn-ea"/>
        <a:cs typeface="Arial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Elephant" pitchFamily="18" charset="0"/>
        <a:ea typeface="+mn-ea"/>
        <a:cs typeface="Arial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Elephant" pitchFamily="18" charset="0"/>
        <a:ea typeface="+mn-ea"/>
        <a:cs typeface="Arial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Elephant" pitchFamily="18" charset="0"/>
        <a:ea typeface="+mn-ea"/>
        <a:cs typeface="Arial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Elephant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659A2A"/>
    <a:srgbClr val="009900"/>
    <a:srgbClr val="99CC00"/>
    <a:srgbClr val="669900"/>
    <a:srgbClr val="00FF00"/>
    <a:srgbClr val="99FF99"/>
    <a:srgbClr val="33CC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81" autoAdjust="0"/>
    <p:restoredTop sz="94667" autoAdjust="0"/>
  </p:normalViewPr>
  <p:slideViewPr>
    <p:cSldViewPr>
      <p:cViewPr varScale="1">
        <p:scale>
          <a:sx n="107" d="100"/>
          <a:sy n="107" d="100"/>
        </p:scale>
        <p:origin x="-16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584B2-8155-4D4E-802E-B2575CD03C5E}" type="datetimeFigureOut">
              <a:rPr lang="pl-PL" smtClean="0"/>
              <a:pPr/>
              <a:t>2018-02-14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D0DF4-1CEB-46CD-BAA4-08B108A16B8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AAF6F3-28D1-4FB3-BAD9-C01E7542AF1B}" type="slidenum">
              <a:rPr lang="pl-PL" smtClean="0"/>
              <a:pPr/>
              <a:t>21</a:t>
            </a:fld>
            <a:endParaRPr lang="pl-PL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4A1CFC-5F84-4413-9936-FEF1F7AE2691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048FAF-E4F7-4150-8815-FE7DF48E6C4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67DEFA-F7F3-427C-BD88-D5E9EE74671C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F14BC3-CD16-4EF9-B8DC-5C949FC9DCA0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9C54CB-2532-4BBD-88D7-E37BBDEB4D6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F3D3DE-C52E-4A86-BD14-05859FB82CE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CA6581-210C-4486-9D7E-2F555949BAEB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5C0042-01AC-49AF-AC70-AB878C7CF90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8BBDA3-926D-4C5E-B636-4B5E003406C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73200B-05B1-47CD-A229-9711ED32B04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99E7FB-3A67-4206-B127-26C461D205D5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5B67169-A88A-4026-B934-849891ABAC40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Piotr\Pictures\2009-06-12%20Pole,%20choroby\Pole,%20choroby%20001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file:///C:\Users\Piotr\Pictures\2007_0106hodowla\2007_0303hodowla\2007_0303hodowla0064.JPG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57299"/>
            <a:ext cx="7772400" cy="178594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sz="4800" b="1" dirty="0" smtClean="0">
                <a:solidFill>
                  <a:srgbClr val="FFFF00"/>
                </a:solidFill>
                <a:latin typeface="Bradley Hand ITC" pitchFamily="66" charset="0"/>
              </a:rPr>
              <a:t>HODOWLA   ZIEMNIAKA ZAMARTE     SP.  Z  O.O. </a:t>
            </a:r>
            <a:br>
              <a:rPr lang="pl-PL" sz="4800" b="1" dirty="0" smtClean="0">
                <a:solidFill>
                  <a:srgbClr val="FFFF00"/>
                </a:solidFill>
                <a:latin typeface="Bradley Hand ITC" pitchFamily="66" charset="0"/>
              </a:rPr>
            </a:br>
            <a:r>
              <a:rPr lang="pl-PL" sz="4800" b="1" dirty="0" smtClean="0">
                <a:solidFill>
                  <a:srgbClr val="FFFF00"/>
                </a:solidFill>
                <a:latin typeface="Bradley Hand ITC" pitchFamily="66" charset="0"/>
              </a:rPr>
              <a:t>Grupa IHAR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2910" y="3886200"/>
            <a:ext cx="8072494" cy="1752600"/>
          </a:xfrm>
        </p:spPr>
        <p:txBody>
          <a:bodyPr/>
          <a:lstStyle/>
          <a:p>
            <a:pPr eaLnBrk="1" hangingPunct="1"/>
            <a:endParaRPr lang="pl-PL" dirty="0" smtClean="0"/>
          </a:p>
          <a:p>
            <a:pPr eaLnBrk="1" hangingPunct="1"/>
            <a:r>
              <a:rPr lang="pl-PL" b="1" dirty="0" smtClean="0">
                <a:solidFill>
                  <a:srgbClr val="FFFF00"/>
                </a:solidFill>
                <a:latin typeface="Bradley Hand ITC" pitchFamily="66" charset="0"/>
              </a:rPr>
              <a:t>Instytut  Hodowli  i  Aklimatyzacji  Roślin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Pole, choroby 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iotr\Pictures\Pole, pałac 2016\SGS_mapa_pola doswiadczal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703" y="548680"/>
            <a:ext cx="8177753" cy="5782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ole, choroby 001.JPG" descr="C:\Users\Piotr\Pictures\2009-06-12 Pole, choroby\Pole, choroby 001.JPG"/>
          <p:cNvPicPr>
            <a:picLocks noChangeAspect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iotr\Pictures\2009-10-16 BioExploit 2009 slajd\BioExploit 2009 slajd 015.JPG"/>
          <p:cNvPicPr>
            <a:picLocks noChangeAspect="1" noChangeArrowheads="1"/>
          </p:cNvPicPr>
          <p:nvPr/>
        </p:nvPicPr>
        <p:blipFill>
          <a:blip r:embed="rId2" cstate="print"/>
          <a:srcRect l="13889" t="5104" r="2515" b="19102"/>
          <a:stretch>
            <a:fillRect/>
          </a:stretch>
        </p:blipFill>
        <p:spPr bwMode="auto">
          <a:xfrm>
            <a:off x="5292080" y="4077072"/>
            <a:ext cx="3282297" cy="22320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1026" name="Picture 2" descr="E:\DCIM\100CANON\IMG_59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77072"/>
            <a:ext cx="3186000" cy="2124000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iotr\Desktop\EKO. 2013\EKO.zaraza.FOTO. 22.08.2012\Ród odporny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628800"/>
            <a:ext cx="2879073" cy="21600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sp>
        <p:nvSpPr>
          <p:cNvPr id="9" name="Tytuł 8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800" dirty="0" smtClean="0"/>
              <a:t>Hodowla z wykorzystaniem markerów w kierunku odporności na zarazę ziemniaka (HZ Zamarte)</a:t>
            </a:r>
            <a:endParaRPr lang="pl-PL" sz="2800" dirty="0"/>
          </a:p>
        </p:txBody>
      </p:sp>
      <p:pic>
        <p:nvPicPr>
          <p:cNvPr id="11" name="Picture 2" descr="C:\Users\Piotr\Desktop\Gel_electrophoresis_apparatus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1556792"/>
            <a:ext cx="1662255" cy="2124000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</p:pic>
      <p:pic>
        <p:nvPicPr>
          <p:cNvPr id="12" name="Picture 3" descr="IMG_420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1700808"/>
            <a:ext cx="2808312" cy="432000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graphicFrame>
        <p:nvGraphicFramePr>
          <p:cNvPr id="10" name="Group 341"/>
          <p:cNvGraphicFramePr>
            <a:graphicFrameLocks/>
          </p:cNvGraphicFramePr>
          <p:nvPr/>
        </p:nvGraphicFramePr>
        <p:xfrm>
          <a:off x="3203849" y="2320439"/>
          <a:ext cx="2736303" cy="2317705"/>
        </p:xfrm>
        <a:graphic>
          <a:graphicData uri="http://schemas.openxmlformats.org/drawingml/2006/table">
            <a:tbl>
              <a:tblPr/>
              <a:tblGrid>
                <a:gridCol w="827864"/>
                <a:gridCol w="726854"/>
                <a:gridCol w="1181585"/>
              </a:tblGrid>
              <a:tr h="3884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Ród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Odmiana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rAUDPC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Test </a:t>
                      </a:r>
                      <a:r>
                        <a:rPr kumimoji="0" lang="pl-PL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na  listkach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22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Z-03.3730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0,026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08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Z-03.3816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0,019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08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Z-03.3817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0,033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08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Z-03.3829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0,033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080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Wzorce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2008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Bintje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0,532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3,1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08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Gloria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0,512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3,2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08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Robijn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0,307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4,5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008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Sarpo Mira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0,029</a:t>
                      </a:r>
                      <a:endParaRPr kumimoji="0" lang="en-US" sz="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9,0</a:t>
                      </a:r>
                      <a:endParaRPr kumimoji="0" lang="en-US" sz="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8825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BIO młode ro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3200" dirty="0" smtClean="0"/>
              <a:t>Wyzwania  stojące przed twórcami odmian          i producentami ziemniaka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pl-PL" sz="2400" dirty="0" smtClean="0"/>
              <a:t>Skrócenie cyklu hodowli</a:t>
            </a:r>
          </a:p>
          <a:p>
            <a:r>
              <a:rPr lang="pl-PL" sz="2400" dirty="0" smtClean="0"/>
              <a:t>Dostęp do nowych źródeł cech</a:t>
            </a:r>
          </a:p>
          <a:p>
            <a:r>
              <a:rPr lang="pl-PL" sz="2400" dirty="0" smtClean="0"/>
              <a:t>Stosowanie innowacyjnych metod hodowli</a:t>
            </a:r>
          </a:p>
          <a:p>
            <a:r>
              <a:rPr lang="pl-PL" sz="2400" dirty="0" smtClean="0"/>
              <a:t>Tworzenie odmian dostosowanych do potrzeb szybko zmieniającego się rynku (przetwórstwo) i warunków środowiska</a:t>
            </a:r>
          </a:p>
          <a:p>
            <a:r>
              <a:rPr lang="pl-PL" sz="2400" dirty="0" smtClean="0"/>
              <a:t>Promocja spożycia ziemniaka</a:t>
            </a:r>
          </a:p>
          <a:p>
            <a:r>
              <a:rPr lang="pl-PL" sz="2400" dirty="0" smtClean="0"/>
              <a:t>Marketing – intensywna promocja odmian (kapitałowa </a:t>
            </a:r>
          </a:p>
          <a:p>
            <a:pPr>
              <a:buNone/>
            </a:pPr>
            <a:r>
              <a:rPr lang="pl-PL" sz="2400" dirty="0"/>
              <a:t>	</a:t>
            </a:r>
            <a:r>
              <a:rPr lang="pl-PL" sz="2400" dirty="0" smtClean="0"/>
              <a:t>i merytoryczna)</a:t>
            </a:r>
          </a:p>
          <a:p>
            <a:r>
              <a:rPr lang="pl-PL" sz="2400" dirty="0" smtClean="0"/>
              <a:t>Zwrot nakładów na hodowlę</a:t>
            </a:r>
          </a:p>
          <a:p>
            <a:r>
              <a:rPr lang="pl-PL" sz="2400" dirty="0" smtClean="0"/>
              <a:t>Zmiany organizacyjne? </a:t>
            </a:r>
          </a:p>
          <a:p>
            <a:endParaRPr lang="pl-PL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 descr="C:\Users\Admin\Desktop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20688"/>
            <a:ext cx="8723865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pl-PL" smtClean="0"/>
              <a:t/>
            </a:r>
            <a:br>
              <a:rPr lang="pl-PL" smtClean="0"/>
            </a:br>
            <a:endParaRPr lang="pl-PL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6375" y="5981700"/>
            <a:ext cx="6400800" cy="1752600"/>
          </a:xfrm>
        </p:spPr>
        <p:txBody>
          <a:bodyPr/>
          <a:lstStyle/>
          <a:p>
            <a:pPr eaLnBrk="1" hangingPunct="1"/>
            <a:r>
              <a:rPr lang="pl-PL" smtClean="0">
                <a:solidFill>
                  <a:schemeClr val="bg1"/>
                </a:solidFill>
                <a:latin typeface="Elephant" pitchFamily="18" charset="0"/>
              </a:rPr>
              <a:t>HODOWLA IN VITRO…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5" descr="2005_0106invitro200600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76250"/>
            <a:ext cx="79200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5400" b="1" dirty="0" smtClean="0">
                <a:solidFill>
                  <a:srgbClr val="FF0000"/>
                </a:solidFill>
                <a:latin typeface="Bradley Hand ITC" pitchFamily="66" charset="0"/>
              </a:rPr>
              <a:t>Odmiany HZ Zamarte</a:t>
            </a:r>
          </a:p>
        </p:txBody>
      </p:sp>
      <p:pic>
        <p:nvPicPr>
          <p:cNvPr id="52227" name="2007_0303hodowla0064.JPG" descr="C:\Users\Piotr\Pictures\2007_0106hodowla\2007_0303hodowla\2007_0303hodowla0064.JPG"/>
          <p:cNvPicPr>
            <a:picLocks noGrp="1" noChangeAspect="1"/>
          </p:cNvPicPr>
          <p:nvPr>
            <p:ph idx="1"/>
          </p:nvPr>
        </p:nvPicPr>
        <p:blipFill>
          <a:blip r:link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ytuł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Odmiany HZZ w Krajowym Rejestrze w </a:t>
            </a:r>
            <a:r>
              <a:rPr lang="pl-PL" sz="2400" b="1" dirty="0" smtClean="0">
                <a:solidFill>
                  <a:srgbClr val="FF0000"/>
                </a:solidFill>
              </a:rPr>
              <a:t>2018</a:t>
            </a:r>
            <a:r>
              <a:rPr lang="pl-PL" sz="2400" b="1" dirty="0" smtClean="0">
                <a:solidFill>
                  <a:srgbClr val="FF0000"/>
                </a:solidFill>
              </a:rPr>
              <a:t/>
            </a:r>
            <a:br>
              <a:rPr lang="pl-PL" sz="2400" b="1" dirty="0" smtClean="0">
                <a:solidFill>
                  <a:srgbClr val="FF0000"/>
                </a:solidFill>
              </a:rPr>
            </a:br>
            <a:r>
              <a:rPr lang="pl-PL" sz="2400" b="1" dirty="0" smtClean="0">
                <a:solidFill>
                  <a:srgbClr val="FF0000"/>
                </a:solidFill>
              </a:rPr>
              <a:t>(29 </a:t>
            </a:r>
            <a:r>
              <a:rPr lang="pl-PL" sz="2400" b="1" dirty="0" smtClean="0">
                <a:solidFill>
                  <a:srgbClr val="FF0000"/>
                </a:solidFill>
              </a:rPr>
              <a:t>odmian)</a:t>
            </a:r>
          </a:p>
        </p:txBody>
      </p:sp>
      <p:sp>
        <p:nvSpPr>
          <p:cNvPr id="55299" name="Symbol zastępczy zawartości 2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pl-PL" sz="2000" b="1" dirty="0" smtClean="0"/>
              <a:t>Bardzo wczesne </a:t>
            </a:r>
            <a:r>
              <a:rPr lang="pl-PL" sz="2000" dirty="0" smtClean="0"/>
              <a:t> (6)–  </a:t>
            </a:r>
            <a:r>
              <a:rPr lang="pl-PL" sz="2000" b="1" dirty="0" smtClean="0"/>
              <a:t>Denar, Lord</a:t>
            </a:r>
            <a:r>
              <a:rPr lang="pl-PL" sz="2000" dirty="0" smtClean="0"/>
              <a:t>, Justa, Miłek, </a:t>
            </a:r>
            <a:r>
              <a:rPr lang="pl-PL" sz="2000" b="1" dirty="0" smtClean="0"/>
              <a:t>Impresja</a:t>
            </a:r>
            <a:r>
              <a:rPr lang="pl-PL" sz="2000" dirty="0" smtClean="0"/>
              <a:t>, </a:t>
            </a:r>
            <a:r>
              <a:rPr lang="pl-PL" sz="2000" b="1" dirty="0" smtClean="0"/>
              <a:t>Tacja</a:t>
            </a:r>
          </a:p>
          <a:p>
            <a:pPr>
              <a:buFontTx/>
              <a:buNone/>
            </a:pPr>
            <a:endParaRPr lang="pl-PL" sz="2000" dirty="0" smtClean="0"/>
          </a:p>
          <a:p>
            <a:r>
              <a:rPr lang="pl-PL" sz="2000" b="1" dirty="0" smtClean="0"/>
              <a:t>Wczesne </a:t>
            </a:r>
            <a:r>
              <a:rPr lang="pl-PL" sz="2000" dirty="0" smtClean="0"/>
              <a:t>(</a:t>
            </a:r>
            <a:r>
              <a:rPr lang="pl-PL" sz="2000" dirty="0"/>
              <a:t>9</a:t>
            </a:r>
            <a:r>
              <a:rPr lang="pl-PL" sz="2000" dirty="0" smtClean="0"/>
              <a:t>) – Bila, </a:t>
            </a:r>
            <a:r>
              <a:rPr lang="pl-PL" sz="2000" dirty="0" smtClean="0"/>
              <a:t>Aruba</a:t>
            </a:r>
            <a:r>
              <a:rPr lang="pl-PL" sz="2000" dirty="0" smtClean="0"/>
              <a:t>, Etola, Michalina, </a:t>
            </a:r>
            <a:r>
              <a:rPr lang="pl-PL" sz="2000" b="1" dirty="0" smtClean="0"/>
              <a:t>Gwiazda</a:t>
            </a:r>
            <a:r>
              <a:rPr lang="pl-PL" sz="2000" dirty="0" smtClean="0"/>
              <a:t>, Bohun, Lawenda, </a:t>
            </a:r>
            <a:r>
              <a:rPr lang="pl-PL" sz="2000" dirty="0" smtClean="0"/>
              <a:t>Ismena (2018); Cedron </a:t>
            </a:r>
            <a:r>
              <a:rPr lang="pl-PL" sz="2000" dirty="0" smtClean="0"/>
              <a:t>(</a:t>
            </a:r>
            <a:r>
              <a:rPr lang="pl-PL" sz="2000" dirty="0" err="1" smtClean="0"/>
              <a:t>skr</a:t>
            </a:r>
            <a:r>
              <a:rPr lang="pl-PL" sz="2000" dirty="0" smtClean="0"/>
              <a:t>)</a:t>
            </a:r>
            <a:endParaRPr lang="pl-PL" sz="2000" dirty="0" smtClean="0"/>
          </a:p>
          <a:p>
            <a:pPr>
              <a:buFontTx/>
              <a:buNone/>
            </a:pPr>
            <a:endParaRPr lang="pl-PL" sz="2000" dirty="0" smtClean="0"/>
          </a:p>
          <a:p>
            <a:r>
              <a:rPr lang="pl-PL" sz="2000" b="1" dirty="0" smtClean="0"/>
              <a:t>Średniowczesne </a:t>
            </a:r>
            <a:r>
              <a:rPr lang="pl-PL" sz="2000" dirty="0" smtClean="0"/>
              <a:t>(8) – Finezja, Oberon, </a:t>
            </a:r>
            <a:r>
              <a:rPr lang="pl-PL" sz="2000" b="1" dirty="0" smtClean="0"/>
              <a:t>Jurek</a:t>
            </a:r>
            <a:r>
              <a:rPr lang="pl-PL" sz="2000" dirty="0" smtClean="0"/>
              <a:t>, Malaga, Lech, </a:t>
            </a:r>
            <a:r>
              <a:rPr lang="pl-PL" sz="2000" dirty="0" smtClean="0"/>
              <a:t>Bojar, Gardena(2018), Irmina (2018);  </a:t>
            </a:r>
            <a:r>
              <a:rPr lang="pl-PL" sz="2000" dirty="0" smtClean="0"/>
              <a:t>skrobiowe: </a:t>
            </a:r>
            <a:r>
              <a:rPr lang="pl-PL" sz="2000" b="1" dirty="0" smtClean="0"/>
              <a:t>Kuba</a:t>
            </a:r>
            <a:r>
              <a:rPr lang="pl-PL" sz="2000" dirty="0" smtClean="0"/>
              <a:t>, Widawa</a:t>
            </a:r>
          </a:p>
          <a:p>
            <a:pPr>
              <a:buFontTx/>
              <a:buNone/>
            </a:pPr>
            <a:endParaRPr lang="pl-PL" sz="2000" dirty="0" smtClean="0"/>
          </a:p>
          <a:p>
            <a:r>
              <a:rPr lang="pl-PL" sz="2000" b="1" dirty="0" smtClean="0"/>
              <a:t>Późne </a:t>
            </a:r>
            <a:r>
              <a:rPr lang="pl-PL" sz="2000" dirty="0" smtClean="0"/>
              <a:t>(4)</a:t>
            </a:r>
            <a:r>
              <a:rPr lang="pl-PL" sz="2000" b="1" dirty="0" smtClean="0"/>
              <a:t> </a:t>
            </a:r>
            <a:r>
              <a:rPr lang="pl-PL" sz="2000" dirty="0" smtClean="0"/>
              <a:t>– skrobiowe: </a:t>
            </a:r>
            <a:r>
              <a:rPr lang="pl-PL" sz="2000" b="1" dirty="0" smtClean="0"/>
              <a:t>Jasia</a:t>
            </a:r>
            <a:r>
              <a:rPr lang="pl-PL" sz="2000" dirty="0" smtClean="0"/>
              <a:t>, </a:t>
            </a:r>
            <a:r>
              <a:rPr lang="pl-PL" sz="2000" b="1" dirty="0" smtClean="0"/>
              <a:t>Skawa</a:t>
            </a:r>
            <a:r>
              <a:rPr lang="pl-PL" sz="2000" dirty="0" smtClean="0"/>
              <a:t>, </a:t>
            </a:r>
            <a:r>
              <a:rPr lang="pl-PL" sz="2000" b="1" dirty="0" smtClean="0"/>
              <a:t>Rudawa</a:t>
            </a:r>
            <a:r>
              <a:rPr lang="pl-PL" sz="2000" dirty="0" smtClean="0"/>
              <a:t>, Gandawa.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3123" name="Rectangle 102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33124" name="Picture 1028" descr="Ho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9925" y="274638"/>
            <a:ext cx="7802563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Krzysztof\Desktop\moje dok\Foto\Dnie Otwarte-09r\101NIKON\DSCN34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339752" y="1196752"/>
            <a:ext cx="6041209" cy="4968000"/>
          </a:xfrm>
          <a:prstGeom prst="round2SameRect">
            <a:avLst/>
          </a:prstGeom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 smtClean="0">
                <a:solidFill>
                  <a:srgbClr val="FF0000"/>
                </a:solidFill>
                <a:latin typeface="Lucida Handwriting" pitchFamily="66" charset="0"/>
              </a:rPr>
              <a:t>Gwiazda</a:t>
            </a:r>
            <a:endParaRPr lang="pl-PL" b="1" dirty="0">
              <a:solidFill>
                <a:srgbClr val="FF0000"/>
              </a:solidFill>
              <a:latin typeface="Lucida Handwriting" pitchFamily="66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iotr\Documents\HODOWLA TWÓRCZA\Foto od A. Piotrzkowskiej\DSCN169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620688"/>
            <a:ext cx="7423099" cy="556732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3" name="pole tekstowe 2"/>
          <p:cNvSpPr txBox="1"/>
          <p:nvPr/>
        </p:nvSpPr>
        <p:spPr>
          <a:xfrm>
            <a:off x="2123728" y="4653136"/>
            <a:ext cx="54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5400" dirty="0" smtClean="0">
                <a:solidFill>
                  <a:srgbClr val="FFFF00"/>
                </a:solidFill>
                <a:latin typeface="Mistral" pitchFamily="66" charset="0"/>
              </a:rPr>
              <a:t>Dziękuję za uwagę </a:t>
            </a:r>
            <a:r>
              <a:rPr lang="pl-PL" sz="6000" dirty="0" smtClean="0">
                <a:solidFill>
                  <a:srgbClr val="FFFF00"/>
                </a:solidFill>
                <a:latin typeface="Mistral" pitchFamily="66" charset="0"/>
                <a:sym typeface="Wingdings" pitchFamily="2" charset="2"/>
              </a:rPr>
              <a:t></a:t>
            </a:r>
            <a:endParaRPr lang="pl-PL" sz="6000" dirty="0">
              <a:solidFill>
                <a:srgbClr val="FFFF00"/>
              </a:solidFill>
              <a:latin typeface="Mistra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3200" dirty="0" smtClean="0"/>
              <a:t>Metody hodowlane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402832" cy="485740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/>
              <a:t>	</a:t>
            </a:r>
            <a:r>
              <a:rPr lang="pl-PL" sz="2000" b="1" dirty="0" smtClean="0"/>
              <a:t>SELEKCJA  FENOTYPOWA</a:t>
            </a:r>
          </a:p>
          <a:p>
            <a:pPr>
              <a:buFont typeface="Courier New" pitchFamily="49" charset="0"/>
              <a:buChar char="o"/>
            </a:pPr>
            <a:r>
              <a:rPr lang="pl-PL" sz="2000" dirty="0" smtClean="0"/>
              <a:t>Hodowla klasyczna </a:t>
            </a:r>
          </a:p>
          <a:p>
            <a:pPr>
              <a:buFont typeface="Courier New" pitchFamily="49" charset="0"/>
              <a:buChar char="o"/>
            </a:pPr>
            <a:r>
              <a:rPr lang="pl-PL" sz="2000" dirty="0" smtClean="0"/>
              <a:t>Mutacje indukowane lub samorzutne – selekcja klonowa</a:t>
            </a:r>
          </a:p>
          <a:p>
            <a:pPr>
              <a:buNone/>
            </a:pPr>
            <a:r>
              <a:rPr lang="pl-PL" sz="2000" dirty="0" smtClean="0"/>
              <a:t>	</a:t>
            </a:r>
            <a:r>
              <a:rPr lang="pl-PL" sz="2000" b="1" dirty="0" smtClean="0"/>
              <a:t>SELEKCJA GENOTYPOWA</a:t>
            </a:r>
          </a:p>
          <a:p>
            <a:pPr>
              <a:buFont typeface="Courier New" pitchFamily="49" charset="0"/>
              <a:buChar char="o"/>
            </a:pPr>
            <a:r>
              <a:rPr lang="pl-PL" sz="2000" dirty="0" smtClean="0"/>
              <a:t>Mutacje indukowane wspomagane metodami inżynierii genetycznej. Identyfikacja </a:t>
            </a:r>
            <a:r>
              <a:rPr lang="pl-PL" sz="2000" i="1" dirty="0" err="1" smtClean="0"/>
              <a:t>loci</a:t>
            </a:r>
            <a:r>
              <a:rPr lang="pl-PL" sz="2000" dirty="0" smtClean="0"/>
              <a:t> cechy.</a:t>
            </a:r>
          </a:p>
          <a:p>
            <a:pPr>
              <a:buFont typeface="Courier New" pitchFamily="49" charset="0"/>
              <a:buChar char="o"/>
            </a:pPr>
            <a:r>
              <a:rPr lang="pl-PL" sz="2000" dirty="0" smtClean="0"/>
              <a:t>Hodowla z wykorzystaniem markerów molekularnych.</a:t>
            </a:r>
          </a:p>
          <a:p>
            <a:pPr>
              <a:buFont typeface="Courier New" pitchFamily="49" charset="0"/>
              <a:buChar char="o"/>
            </a:pPr>
            <a:r>
              <a:rPr lang="pl-PL" sz="2000" dirty="0" smtClean="0"/>
              <a:t>GMO – transgeneza, </a:t>
            </a:r>
            <a:r>
              <a:rPr lang="pl-PL" sz="2000" dirty="0" err="1" smtClean="0"/>
              <a:t>cisgeneza</a:t>
            </a:r>
            <a:r>
              <a:rPr lang="pl-PL" sz="2000" dirty="0" smtClean="0"/>
              <a:t>.</a:t>
            </a:r>
          </a:p>
          <a:p>
            <a:pPr>
              <a:buFont typeface="Courier New" pitchFamily="49" charset="0"/>
              <a:buChar char="o"/>
            </a:pPr>
            <a:r>
              <a:rPr lang="pl-PL" sz="2000" dirty="0" err="1" smtClean="0"/>
              <a:t>DArT</a:t>
            </a:r>
            <a:r>
              <a:rPr lang="pl-PL" sz="2000" dirty="0" smtClean="0"/>
              <a:t> = </a:t>
            </a:r>
            <a:r>
              <a:rPr lang="pl-PL" sz="2000" dirty="0" err="1" smtClean="0"/>
              <a:t>Diversity</a:t>
            </a:r>
            <a:r>
              <a:rPr lang="pl-PL" sz="2000" dirty="0" smtClean="0"/>
              <a:t> </a:t>
            </a:r>
            <a:r>
              <a:rPr lang="pl-PL" sz="2000" dirty="0" err="1" smtClean="0"/>
              <a:t>Arrays</a:t>
            </a:r>
            <a:r>
              <a:rPr lang="pl-PL" sz="2000" dirty="0" smtClean="0"/>
              <a:t> Technology – </a:t>
            </a:r>
            <a:r>
              <a:rPr lang="pl-PL" sz="2000" dirty="0" err="1" smtClean="0"/>
              <a:t>bioinformatyka</a:t>
            </a:r>
            <a:r>
              <a:rPr lang="pl-PL" sz="2000" dirty="0" smtClean="0"/>
              <a:t>.</a:t>
            </a:r>
          </a:p>
          <a:p>
            <a:pPr>
              <a:buFont typeface="Courier New" pitchFamily="49" charset="0"/>
              <a:buChar char="o"/>
            </a:pPr>
            <a:endParaRPr lang="pl-PL" sz="2000" dirty="0" smtClean="0"/>
          </a:p>
          <a:p>
            <a:pPr>
              <a:buFont typeface="Courier New" pitchFamily="49" charset="0"/>
              <a:buChar char="o"/>
            </a:pPr>
            <a:endParaRPr lang="pl-PL" sz="2000" dirty="0" smtClean="0"/>
          </a:p>
          <a:p>
            <a:pPr>
              <a:buFont typeface="Courier New" pitchFamily="49" charset="0"/>
              <a:buChar char="o"/>
            </a:pPr>
            <a:endParaRPr lang="pl-PL" sz="1800" dirty="0" smtClean="0"/>
          </a:p>
          <a:p>
            <a:pPr>
              <a:buFont typeface="Courier New" pitchFamily="49" charset="0"/>
              <a:buChar char="o"/>
            </a:pPr>
            <a:endParaRPr lang="pl-PL" sz="1800" dirty="0"/>
          </a:p>
        </p:txBody>
      </p:sp>
      <p:pic>
        <p:nvPicPr>
          <p:cNvPr id="5" name="Picture 2" descr="C:\Users\Piotr\Desktop\Cdnaarray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4221088"/>
            <a:ext cx="3168352" cy="1728000"/>
          </a:xfrm>
          <a:prstGeom prst="rect">
            <a:avLst/>
          </a:prstGeom>
          <a:noFill/>
        </p:spPr>
      </p:pic>
      <p:pic>
        <p:nvPicPr>
          <p:cNvPr id="7" name="Symbol zastępczy zawartości 4" descr="2007_0106hodowla0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484784"/>
            <a:ext cx="3120000" cy="23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3600" dirty="0" smtClean="0"/>
              <a:t>Hodowla klasyczna</a:t>
            </a:r>
            <a:endParaRPr lang="pl-PL" sz="3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400" dirty="0" smtClean="0"/>
              <a:t>Metoda ramszu</a:t>
            </a:r>
          </a:p>
          <a:p>
            <a:r>
              <a:rPr lang="pl-PL" sz="2400" dirty="0" smtClean="0"/>
              <a:t>Dobór rodziców. Program krzyżówkowy.</a:t>
            </a:r>
          </a:p>
          <a:p>
            <a:r>
              <a:rPr lang="pl-PL" sz="2400" dirty="0" smtClean="0"/>
              <a:t>Selekcja negatywna. Selekcja pozytywna.</a:t>
            </a:r>
          </a:p>
          <a:p>
            <a:r>
              <a:rPr lang="pl-PL" sz="2400" dirty="0" smtClean="0"/>
              <a:t>Krzyżowanie oddalone –materiały wyjściowe. Diploidy</a:t>
            </a:r>
          </a:p>
          <a:p>
            <a:r>
              <a:rPr lang="pl-PL" sz="2400" dirty="0" smtClean="0"/>
              <a:t>Krzyżowanie wypierające</a:t>
            </a:r>
          </a:p>
          <a:p>
            <a:r>
              <a:rPr lang="pl-PL" sz="2400" dirty="0" smtClean="0"/>
              <a:t>Chów wsobny </a:t>
            </a:r>
            <a:endParaRPr lang="pl-PL" sz="2400" dirty="0"/>
          </a:p>
        </p:txBody>
      </p:sp>
      <p:pic>
        <p:nvPicPr>
          <p:cNvPr id="7" name="Picture 3" descr="C:\Users\Piotr\Pictures\2011-07-22 Lipiec 2011, ziemniaki\Lipiec 2011, ziemniaki 0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628800"/>
            <a:ext cx="3120000" cy="2340000"/>
          </a:xfrm>
          <a:prstGeom prst="rect">
            <a:avLst/>
          </a:prstGeom>
          <a:noFill/>
        </p:spPr>
      </p:pic>
      <p:pic>
        <p:nvPicPr>
          <p:cNvPr id="8" name="Picture 2" descr="C:\Users\Piotr\Pictures\2005-01-01 PDO2012\PDO2012 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3789040"/>
            <a:ext cx="3120000" cy="23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4000" dirty="0" smtClean="0"/>
              <a:t>Kierunki hodowlane</a:t>
            </a:r>
            <a:endParaRPr lang="pl-PL" sz="4000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sz="half" idx="1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400" dirty="0" smtClean="0"/>
              <a:t>Ziemniak jadalny</a:t>
            </a:r>
          </a:p>
          <a:p>
            <a:endParaRPr lang="pl-PL" sz="2400" dirty="0" smtClean="0"/>
          </a:p>
          <a:p>
            <a:r>
              <a:rPr lang="pl-PL" sz="2400" dirty="0" smtClean="0"/>
              <a:t>Ziemniak skrobiowy</a:t>
            </a:r>
          </a:p>
          <a:p>
            <a:endParaRPr lang="pl-PL" sz="2400" dirty="0" smtClean="0"/>
          </a:p>
          <a:p>
            <a:r>
              <a:rPr lang="pl-PL" sz="2400" dirty="0" smtClean="0"/>
              <a:t>Ziemniak do przetwórstwa na frytki, chipsy i inne produkty uszlachetnione</a:t>
            </a:r>
          </a:p>
          <a:p>
            <a:endParaRPr lang="pl-PL" sz="2400" dirty="0" smtClean="0"/>
          </a:p>
          <a:p>
            <a:r>
              <a:rPr lang="pl-PL" sz="2400" dirty="0" smtClean="0"/>
              <a:t>Ziemniak ekologiczny</a:t>
            </a:r>
            <a:endParaRPr lang="pl-PL" sz="2400" dirty="0"/>
          </a:p>
        </p:txBody>
      </p:sp>
      <p:pic>
        <p:nvPicPr>
          <p:cNvPr id="8" name="Symbol zastępczy zawartości 3" descr="DSCF290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l="10155"/>
          <a:stretch>
            <a:fillRect/>
          </a:stretch>
        </p:blipFill>
        <p:spPr>
          <a:xfrm rot="802168">
            <a:off x="4927438" y="1678587"/>
            <a:ext cx="2548437" cy="212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pic>
        <p:nvPicPr>
          <p:cNvPr id="9" name="Picture 2" descr="C:\Users\Piotr\Pictures\2011-10-21 HUBAL,Mc Cain X.2011\HUBAL,Mc Cain X.2011 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645024"/>
            <a:ext cx="3291840" cy="246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pl-PL" sz="2400" b="1" dirty="0" smtClean="0"/>
              <a:t>Schemat selekcji hodowlanej </a:t>
            </a:r>
            <a:r>
              <a:rPr lang="pl-PL" sz="2400" dirty="0" smtClean="0"/>
              <a:t>(HZ Zamarte)</a:t>
            </a:r>
            <a:r>
              <a:rPr lang="pl-PL" sz="2400" b="1" dirty="0" smtClean="0"/>
              <a:t> </a:t>
            </a:r>
            <a:endParaRPr lang="pl-PL" sz="2400" b="1" dirty="0"/>
          </a:p>
        </p:txBody>
      </p:sp>
      <p:graphicFrame>
        <p:nvGraphicFramePr>
          <p:cNvPr id="10" name="Symbol zastępczy zawartości 9"/>
          <p:cNvGraphicFramePr>
            <a:graphicFrameLocks noGrp="1"/>
          </p:cNvGraphicFramePr>
          <p:nvPr>
            <p:ph sz="quarter" idx="1"/>
          </p:nvPr>
        </p:nvGraphicFramePr>
        <p:xfrm>
          <a:off x="395536" y="908720"/>
          <a:ext cx="5328593" cy="552201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6006"/>
                <a:gridCol w="1081624"/>
                <a:gridCol w="667760"/>
                <a:gridCol w="351467"/>
                <a:gridCol w="351467"/>
                <a:gridCol w="351467"/>
                <a:gridCol w="351467"/>
                <a:gridCol w="351467"/>
                <a:gridCol w="351467"/>
                <a:gridCol w="351467"/>
                <a:gridCol w="351467"/>
                <a:gridCol w="351467"/>
              </a:tblGrid>
              <a:tr h="264108">
                <a:tc rowSpan="2">
                  <a:txBody>
                    <a:bodyPr/>
                    <a:lstStyle/>
                    <a:p>
                      <a:r>
                        <a:rPr lang="pl-PL" sz="1200" dirty="0" smtClean="0"/>
                        <a:t>Rok</a:t>
                      </a:r>
                      <a:endParaRPr lang="pl-PL" sz="1200" dirty="0"/>
                    </a:p>
                  </a:txBody>
                  <a:tcPr marL="73267" marR="73267"/>
                </a:tc>
                <a:tc rowSpan="2">
                  <a:txBody>
                    <a:bodyPr/>
                    <a:lstStyle/>
                    <a:p>
                      <a:r>
                        <a:rPr lang="pl-PL" sz="1100" dirty="0" smtClean="0"/>
                        <a:t>Kategoria hodowlana</a:t>
                      </a:r>
                      <a:endParaRPr lang="pl-PL" sz="1100" dirty="0"/>
                    </a:p>
                  </a:txBody>
                  <a:tcPr marL="73267" marR="73267" anchor="ctr"/>
                </a:tc>
                <a:tc rowSpan="2">
                  <a:txBody>
                    <a:bodyPr/>
                    <a:lstStyle/>
                    <a:p>
                      <a:r>
                        <a:rPr lang="pl-PL" sz="900" dirty="0" smtClean="0"/>
                        <a:t>Liczba form</a:t>
                      </a:r>
                      <a:endParaRPr lang="pl-PL" sz="900" dirty="0"/>
                    </a:p>
                  </a:txBody>
                  <a:tcPr marL="73267" marR="73267" anchor="ctr"/>
                </a:tc>
                <a:tc gridSpan="9">
                  <a:txBody>
                    <a:bodyPr/>
                    <a:lstStyle/>
                    <a:p>
                      <a:r>
                        <a:rPr lang="pl-PL" sz="1200" dirty="0" smtClean="0"/>
                        <a:t>Rodzaj prowadzonych badań</a:t>
                      </a:r>
                      <a:endParaRPr lang="pl-PL" sz="1200" dirty="0"/>
                    </a:p>
                  </a:txBody>
                  <a:tcPr marL="73267" marR="73267"/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 marL="73267" marR="73267"/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 marL="73267" marR="73267"/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 marL="73267" marR="73267"/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 marL="73267" marR="73267"/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 marL="73267" marR="73267"/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 marL="73267" marR="73267"/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 marL="73267" marR="73267"/>
                </a:tc>
                <a:tc h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 marL="73267" marR="73267"/>
                </a:tc>
              </a:tr>
              <a:tr h="264108"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 marL="73267" marR="73267" anchor="ctr"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 marL="73267" marR="73267" anchor="ctr"/>
                </a:tc>
                <a:tc vMerge="1">
                  <a:txBody>
                    <a:bodyPr/>
                    <a:lstStyle/>
                    <a:p>
                      <a:endParaRPr lang="pl-PL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1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2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3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4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5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6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7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8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9</a:t>
                      </a:r>
                      <a:endParaRPr lang="pl-PL" sz="1200" dirty="0"/>
                    </a:p>
                  </a:txBody>
                  <a:tcPr marL="73267" marR="73267" anchor="ctr"/>
                </a:tc>
              </a:tr>
              <a:tr h="410834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0</a:t>
                      </a:r>
                      <a:endParaRPr lang="pl-PL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Krzyżówka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100" dirty="0" smtClean="0"/>
                        <a:t>200</a:t>
                      </a:r>
                      <a:r>
                        <a:rPr lang="pl-PL" sz="1100" baseline="0" dirty="0" smtClean="0"/>
                        <a:t> </a:t>
                      </a:r>
                      <a:r>
                        <a:rPr lang="pl-PL" sz="1100" baseline="0" dirty="0" err="1" smtClean="0"/>
                        <a:t>komb</a:t>
                      </a:r>
                      <a:r>
                        <a:rPr lang="pl-PL" sz="1100" baseline="0" dirty="0" smtClean="0"/>
                        <a:t>.</a:t>
                      </a:r>
                      <a:endParaRPr lang="pl-PL" sz="11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</a:tr>
              <a:tr h="368958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</a:t>
                      </a:r>
                      <a:endParaRPr lang="pl-PL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Siewki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80000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pl-PL" sz="1400" dirty="0" smtClean="0">
                          <a:effectLst/>
                        </a:rPr>
                        <a:t>x</a:t>
                      </a:r>
                      <a:endParaRPr lang="pl-PL" sz="1400" dirty="0">
                        <a:effectLst/>
                      </a:endParaRPr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</a:tr>
              <a:tr h="368958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2</a:t>
                      </a:r>
                      <a:endParaRPr lang="pl-PL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Ramsze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60000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</a:tr>
              <a:tr h="44017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</a:t>
                      </a:r>
                      <a:endParaRPr lang="pl-PL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Linie ramszowe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5000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</a:tr>
              <a:tr h="352144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4</a:t>
                      </a:r>
                      <a:endParaRPr lang="pl-PL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Nowe Rody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1200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</a:tr>
              <a:tr h="352144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5</a:t>
                      </a:r>
                      <a:endParaRPr lang="pl-PL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Rody I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400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</a:tr>
              <a:tr h="352144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6</a:t>
                      </a:r>
                      <a:endParaRPr lang="pl-PL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Rody II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150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</a:tr>
              <a:tr h="352144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7</a:t>
                      </a:r>
                      <a:endParaRPr lang="pl-PL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Rody III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40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</a:tr>
              <a:tr h="352144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8</a:t>
                      </a:r>
                      <a:endParaRPr lang="pl-PL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Rody IV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20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</a:tr>
              <a:tr h="507579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9</a:t>
                      </a:r>
                      <a:endParaRPr lang="pl-PL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Doświadcz. </a:t>
                      </a:r>
                      <a:r>
                        <a:rPr lang="pl-PL" sz="1200" baseline="0" dirty="0" smtClean="0"/>
                        <a:t>Rejestrowe 1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5-10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</a:tr>
              <a:tr h="507579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10</a:t>
                      </a:r>
                      <a:endParaRPr lang="pl-PL" sz="16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Doświadcz. Rejestrowe 2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3-5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</a:tr>
              <a:tr h="507579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11</a:t>
                      </a:r>
                      <a:endParaRPr lang="pl-PL" sz="16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200" dirty="0" smtClean="0"/>
                        <a:t>Odmiana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/>
                        <a:t>1-2</a:t>
                      </a:r>
                      <a:endParaRPr lang="pl-PL" sz="12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X</a:t>
                      </a:r>
                      <a:endParaRPr lang="pl-PL" sz="1400" dirty="0"/>
                    </a:p>
                  </a:txBody>
                  <a:tcPr marL="73267" marR="73267" anchor="ctr"/>
                </a:tc>
              </a:tr>
            </a:tbl>
          </a:graphicData>
        </a:graphic>
      </p:graphicFrame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5868144" y="1484784"/>
            <a:ext cx="2962672" cy="464137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1200" u="sng" dirty="0" smtClean="0"/>
              <a:t>Oznaczenia badań:</a:t>
            </a:r>
          </a:p>
          <a:p>
            <a:pPr>
              <a:buNone/>
            </a:pPr>
            <a:endParaRPr lang="pl-PL" sz="1200" u="sng" dirty="0" smtClean="0"/>
          </a:p>
          <a:p>
            <a:pPr>
              <a:buFont typeface="Wingdings" pitchFamily="2" charset="2"/>
              <a:buChar char="§"/>
            </a:pPr>
            <a:r>
              <a:rPr lang="pl-PL" sz="1200" dirty="0" smtClean="0"/>
              <a:t>wielkość bulwy</a:t>
            </a:r>
          </a:p>
          <a:p>
            <a:pPr lvl="0">
              <a:buFont typeface="+mj-lt"/>
              <a:buAutoNum type="arabicPeriod"/>
            </a:pPr>
            <a:r>
              <a:rPr lang="pl-PL" sz="1200" dirty="0" smtClean="0"/>
              <a:t>ocena morfologii bulw-kształt, głębokość oczek, wyrównanie, jakość skórki</a:t>
            </a:r>
          </a:p>
          <a:p>
            <a:pPr lvl="0">
              <a:buFont typeface="+mj-lt"/>
              <a:buAutoNum type="arabicPeriod"/>
            </a:pPr>
            <a:r>
              <a:rPr lang="pl-PL" sz="1200" dirty="0" smtClean="0"/>
              <a:t>ocena wartości gospodarczej</a:t>
            </a:r>
          </a:p>
          <a:p>
            <a:pPr lvl="0">
              <a:buFont typeface="+mj-lt"/>
              <a:buAutoNum type="arabicPeriod"/>
            </a:pPr>
            <a:r>
              <a:rPr lang="pl-PL" sz="1200" dirty="0" smtClean="0"/>
              <a:t>ocena  cech agrotechnicznych w doświadczeniach stacyjnych</a:t>
            </a:r>
          </a:p>
          <a:p>
            <a:pPr lvl="0">
              <a:buFont typeface="+mj-lt"/>
              <a:buAutoNum type="arabicPeriod"/>
            </a:pPr>
            <a:r>
              <a:rPr lang="pl-PL" sz="1200" dirty="0" smtClean="0"/>
              <a:t>ocena w doświadczeniach wstępnych</a:t>
            </a:r>
          </a:p>
          <a:p>
            <a:pPr lvl="0">
              <a:buFont typeface="+mj-lt"/>
              <a:buAutoNum type="arabicPeriod"/>
            </a:pPr>
            <a:r>
              <a:rPr lang="pl-PL" sz="1200" dirty="0" smtClean="0"/>
              <a:t>badanie rodów w doświadczeniach rejestrowych</a:t>
            </a:r>
          </a:p>
          <a:p>
            <a:pPr lvl="0">
              <a:buFont typeface="+mj-lt"/>
              <a:buAutoNum type="arabicPeriod"/>
            </a:pPr>
            <a:r>
              <a:rPr lang="pl-PL" sz="1200" dirty="0" smtClean="0"/>
              <a:t>ocena i badanie  odporności na choroby wirusowe</a:t>
            </a:r>
          </a:p>
          <a:p>
            <a:pPr>
              <a:buFont typeface="+mj-lt"/>
              <a:buAutoNum type="arabicPeriod"/>
            </a:pPr>
            <a:r>
              <a:rPr lang="pl-PL" sz="1200" dirty="0" smtClean="0"/>
              <a:t>ocena odporności na mątwika ziemniaczanego</a:t>
            </a:r>
          </a:p>
          <a:p>
            <a:pPr>
              <a:buFont typeface="+mj-lt"/>
              <a:buAutoNum type="arabicPeriod"/>
            </a:pPr>
            <a:r>
              <a:rPr lang="pl-PL" sz="1200" dirty="0" smtClean="0"/>
              <a:t>Ocena odporności na raka ziemniaczanego</a:t>
            </a:r>
          </a:p>
          <a:p>
            <a:pPr>
              <a:buFont typeface="+mj-lt"/>
              <a:buAutoNum type="arabicPeriod"/>
            </a:pPr>
            <a:r>
              <a:rPr lang="pl-PL" sz="1200" dirty="0" smtClean="0"/>
              <a:t>badanie przydatności do przerobu przemysłowego</a:t>
            </a:r>
          </a:p>
          <a:p>
            <a:pPr lvl="0">
              <a:buFont typeface="+mj-lt"/>
              <a:buAutoNum type="arabicPeriod"/>
            </a:pPr>
            <a:endParaRPr lang="pl-PL" sz="1200" dirty="0" smtClean="0"/>
          </a:p>
          <a:p>
            <a:pPr>
              <a:buNone/>
            </a:pPr>
            <a:endParaRPr lang="pl-P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3923</TotalTime>
  <Words>433</Words>
  <Application>Microsoft Office PowerPoint</Application>
  <PresentationFormat>Pokaz na ekranie (4:3)</PresentationFormat>
  <Paragraphs>190</Paragraphs>
  <Slides>31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HODOWLA   ZIEMNIAKA ZAMARTE     SP.  Z  O.O.  Grupa IHAR</vt:lpstr>
      <vt:lpstr>Slajd 2</vt:lpstr>
      <vt:lpstr>Slajd 3</vt:lpstr>
      <vt:lpstr>Metody hodowlane</vt:lpstr>
      <vt:lpstr>Hodowla klasyczna</vt:lpstr>
      <vt:lpstr>Kierunki hodowlane</vt:lpstr>
      <vt:lpstr>Schemat selekcji hodowlanej (HZ Zamarte) 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Hodowla z wykorzystaniem markerów w kierunku odporności na zarazę ziemniaka (HZ Zamarte)</vt:lpstr>
      <vt:lpstr>Slajd 18</vt:lpstr>
      <vt:lpstr>Wyzwania  stojące przed twórcami odmian          i producentami ziemniaka</vt:lpstr>
      <vt:lpstr> 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Odmiany HZ Zamarte</vt:lpstr>
      <vt:lpstr>Odmiany HZZ w Krajowym Rejestrze w 2018 (29 odmian)</vt:lpstr>
      <vt:lpstr>Gwiazda</vt:lpstr>
      <vt:lpstr>Slajd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HODOWLA  ZIEMNIAKA ZAMARTE  SP.  Z  O.O.</dc:title>
  <dc:subject>Hodowla</dc:subject>
  <dc:creator>Piotr</dc:creator>
  <cp:lastModifiedBy>Piotr Kaminski</cp:lastModifiedBy>
  <cp:revision>166</cp:revision>
  <dcterms:created xsi:type="dcterms:W3CDTF">2005-08-30T11:49:42Z</dcterms:created>
  <dcterms:modified xsi:type="dcterms:W3CDTF">2018-02-14T06:47:24Z</dcterms:modified>
  <cp:contentStatus>Prezentacja 2009</cp:contentStatus>
</cp:coreProperties>
</file>