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7" r:id="rId2"/>
    <p:sldId id="349" r:id="rId3"/>
    <p:sldId id="258" r:id="rId4"/>
    <p:sldId id="340" r:id="rId5"/>
    <p:sldId id="399" r:id="rId6"/>
    <p:sldId id="260" r:id="rId7"/>
    <p:sldId id="259" r:id="rId8"/>
    <p:sldId id="341" r:id="rId9"/>
    <p:sldId id="385" r:id="rId10"/>
    <p:sldId id="261" r:id="rId11"/>
    <p:sldId id="262" r:id="rId12"/>
    <p:sldId id="384" r:id="rId13"/>
    <p:sldId id="338" r:id="rId14"/>
    <p:sldId id="339" r:id="rId15"/>
    <p:sldId id="305" r:id="rId16"/>
    <p:sldId id="264" r:id="rId17"/>
    <p:sldId id="292" r:id="rId18"/>
    <p:sldId id="293" r:id="rId19"/>
    <p:sldId id="342" r:id="rId20"/>
    <p:sldId id="400" r:id="rId21"/>
    <p:sldId id="295" r:id="rId22"/>
    <p:sldId id="344" r:id="rId23"/>
    <p:sldId id="296" r:id="rId24"/>
    <p:sldId id="297" r:id="rId25"/>
    <p:sldId id="298" r:id="rId26"/>
    <p:sldId id="300" r:id="rId27"/>
    <p:sldId id="301" r:id="rId28"/>
    <p:sldId id="354" r:id="rId29"/>
    <p:sldId id="303" r:id="rId30"/>
    <p:sldId id="357" r:id="rId31"/>
    <p:sldId id="356" r:id="rId32"/>
    <p:sldId id="345" r:id="rId33"/>
    <p:sldId id="302" r:id="rId34"/>
    <p:sldId id="352" r:id="rId35"/>
    <p:sldId id="359" r:id="rId36"/>
    <p:sldId id="360" r:id="rId37"/>
    <p:sldId id="361" r:id="rId38"/>
    <p:sldId id="362" r:id="rId39"/>
    <p:sldId id="363" r:id="rId40"/>
    <p:sldId id="365" r:id="rId41"/>
    <p:sldId id="397" r:id="rId42"/>
    <p:sldId id="398" r:id="rId43"/>
    <p:sldId id="367" r:id="rId44"/>
    <p:sldId id="36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69" r:id="rId56"/>
    <p:sldId id="370" r:id="rId57"/>
    <p:sldId id="306" r:id="rId58"/>
    <p:sldId id="371" r:id="rId59"/>
    <p:sldId id="372" r:id="rId60"/>
    <p:sldId id="373" r:id="rId61"/>
    <p:sldId id="374" r:id="rId62"/>
    <p:sldId id="375" r:id="rId63"/>
    <p:sldId id="319" r:id="rId64"/>
    <p:sldId id="320" r:id="rId65"/>
    <p:sldId id="322" r:id="rId66"/>
    <p:sldId id="323" r:id="rId67"/>
    <p:sldId id="324" r:id="rId68"/>
    <p:sldId id="325" r:id="rId69"/>
    <p:sldId id="326" r:id="rId70"/>
    <p:sldId id="328" r:id="rId71"/>
    <p:sldId id="329" r:id="rId72"/>
    <p:sldId id="376" r:id="rId73"/>
    <p:sldId id="392" r:id="rId74"/>
    <p:sldId id="331" r:id="rId75"/>
    <p:sldId id="330" r:id="rId76"/>
    <p:sldId id="393" r:id="rId77"/>
    <p:sldId id="394" r:id="rId78"/>
    <p:sldId id="395" r:id="rId79"/>
    <p:sldId id="396" r:id="rId80"/>
    <p:sldId id="390" r:id="rId81"/>
    <p:sldId id="377" r:id="rId82"/>
    <p:sldId id="378" r:id="rId83"/>
    <p:sldId id="379" r:id="rId84"/>
    <p:sldId id="380" r:id="rId85"/>
    <p:sldId id="381" r:id="rId86"/>
    <p:sldId id="382" r:id="rId87"/>
    <p:sldId id="383" r:id="rId88"/>
    <p:sldId id="391" r:id="rId89"/>
    <p:sldId id="386" r:id="rId90"/>
    <p:sldId id="387" r:id="rId91"/>
    <p:sldId id="388" r:id="rId92"/>
    <p:sldId id="389" r:id="rId93"/>
    <p:sldId id="334" r:id="rId94"/>
    <p:sldId id="335" r:id="rId95"/>
    <p:sldId id="336" r:id="rId96"/>
    <p:sldId id="337" r:id="rId97"/>
    <p:sldId id="346" r:id="rId98"/>
    <p:sldId id="347" r:id="rId99"/>
    <p:sldId id="333" r:id="rId100"/>
    <p:sldId id="348" r:id="rId10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5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1437908496732057E-2"/>
                  <c:y val="-4.765241765942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679738562092103E-3"/>
                  <c:y val="-2.8030833917309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Arkusz1!$A$2:$A$4</c:f>
              <c:strCache>
                <c:ptCount val="2"/>
                <c:pt idx="0">
                  <c:v>Chlorkowa (sól potasowa)</c:v>
                </c:pt>
                <c:pt idx="1">
                  <c:v>Siarczanowa (patentkali)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15.4</c:v>
                </c:pt>
                <c:pt idx="1">
                  <c:v>16.2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131520"/>
        <c:axId val="113133440"/>
        <c:axId val="0"/>
      </c:bar3DChart>
      <c:catAx>
        <c:axId val="113131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13133440"/>
        <c:crosses val="autoZero"/>
        <c:auto val="1"/>
        <c:lblAlgn val="ctr"/>
        <c:lblOffset val="100"/>
        <c:noMultiLvlLbl val="0"/>
      </c:catAx>
      <c:valAx>
        <c:axId val="113133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131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cat>
            <c:strRef>
              <c:f>Arkusz1!$A$2:$A$3</c:f>
              <c:strCache>
                <c:ptCount val="2"/>
                <c:pt idx="0">
                  <c:v>Jesień</c:v>
                </c:pt>
                <c:pt idx="1">
                  <c:v>Wiosna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14.6</c:v>
                </c:pt>
                <c:pt idx="1">
                  <c:v>14.1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8042240"/>
        <c:axId val="112038272"/>
        <c:axId val="0"/>
      </c:bar3DChart>
      <c:catAx>
        <c:axId val="38042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112038272"/>
        <c:crosses val="autoZero"/>
        <c:auto val="1"/>
        <c:lblAlgn val="ctr"/>
        <c:lblOffset val="100"/>
        <c:noMultiLvlLbl val="0"/>
      </c:catAx>
      <c:valAx>
        <c:axId val="112038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042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0.7275</cdr:x>
      <cdr:y>0.48362</cdr:y>
    </cdr:from>
    <cdr:to>
      <cdr:x>0.77125</cdr:x>
      <cdr:y>0.53135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5987008" y="2188840"/>
          <a:ext cx="36004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0.68375</cdr:x>
      <cdr:y>0.43589</cdr:y>
    </cdr:from>
    <cdr:to>
      <cdr:x>0.73625</cdr:x>
      <cdr:y>0.51544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5626968" y="1972816"/>
          <a:ext cx="4320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 dirty="0" smtClean="0">
              <a:latin typeface="Arial" pitchFamily="34" charset="0"/>
              <a:cs typeface="Arial" pitchFamily="34" charset="0"/>
            </a:rPr>
            <a:t>14,1</a:t>
          </a:r>
          <a:endParaRPr lang="pl-PL" sz="18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85116-0864-4ED1-82D9-FB2FD053DEBA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12432-9EB6-446F-8962-1428E21CA8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07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dirty="0" smtClean="0"/>
              <a:t>XXIV</a:t>
            </a:r>
          </a:p>
        </p:txBody>
      </p:sp>
      <p:sp>
        <p:nvSpPr>
          <p:cNvPr id="716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4B95FD-DB9B-49FF-AE4E-C8AF0FE6B46A}" type="slidenum">
              <a:rPr lang="pl-PL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l-P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BA2B2-6DA2-4261-9AB1-E311F36BB72D}" type="slidenum">
              <a:rPr lang="pl-PL" smtClean="0">
                <a:solidFill>
                  <a:prstClr val="black"/>
                </a:solidFill>
              </a:rPr>
              <a:pPr/>
              <a:t>33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81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Dzięki płytkim redlinom wschody są szybkie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B80D1-10DC-402B-8207-31C03E5EBF3D}" type="slidenum">
              <a:rPr lang="pl-PL" smtClean="0">
                <a:solidFill>
                  <a:prstClr val="black"/>
                </a:solidFill>
              </a:rPr>
              <a:pPr/>
              <a:t>48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0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B80D1-10DC-402B-8207-31C03E5EBF3D}" type="slidenum">
              <a:rPr lang="pl-PL" smtClean="0">
                <a:solidFill>
                  <a:prstClr val="black"/>
                </a:solidFill>
              </a:rPr>
              <a:pPr/>
              <a:t>49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82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Ziemniak</a:t>
            </a:r>
            <a:r>
              <a:rPr lang="pl-PL" baseline="0" dirty="0" smtClean="0"/>
              <a:t> do wydania plonu potrzebuje wody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B80D1-10DC-402B-8207-31C03E5EBF3D}" type="slidenum">
              <a:rPr lang="pl-PL" smtClean="0">
                <a:solidFill>
                  <a:prstClr val="black"/>
                </a:solidFill>
              </a:rPr>
              <a:pPr/>
              <a:t>52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3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8314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25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181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ytuł, 2 elementy zawartości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8389-539C-49E7-8279-583C24C2A854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34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50771E9-B672-48FD-8B60-12859FBC5894}" type="slidenum">
              <a:rPr 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40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44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A60B4-3463-45DD-9DE0-6876AD29BD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669578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D6AC4-51D4-4874-95E1-6DFC3DB39E1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403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3FBA4-9FF4-4DE3-8E86-CAB2AB1096D2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0876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496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250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164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0563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905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77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064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081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93F32-C0E8-4822-A8A1-83EC9DB97685}" type="datetimeFigureOut">
              <a:rPr lang="pl-PL" smtClean="0"/>
              <a:t>2018-02-14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8A371-ECD6-4EF9-8280-F14842F70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94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jpeg"/><Relationship Id="rId4" Type="http://schemas.openxmlformats.org/officeDocument/2006/relationships/image" Target="../media/image1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0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9" descr="nowacki 601b"/>
          <p:cNvSpPr>
            <a:spLocks noChangeArrowheads="1"/>
          </p:cNvSpPr>
          <p:nvPr/>
        </p:nvSpPr>
        <p:spPr bwMode="auto">
          <a:xfrm>
            <a:off x="0" y="2507588"/>
            <a:ext cx="5940152" cy="4350412"/>
          </a:xfrm>
          <a:prstGeom prst="rtTriangl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147" name="Oval 2" descr="podkiełkowane"/>
          <p:cNvSpPr>
            <a:spLocks noChangeArrowheads="1"/>
          </p:cNvSpPr>
          <p:nvPr/>
        </p:nvSpPr>
        <p:spPr bwMode="auto">
          <a:xfrm>
            <a:off x="2915816" y="2348880"/>
            <a:ext cx="5445766" cy="3888432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14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5288" y="404813"/>
            <a:ext cx="8748712" cy="1524000"/>
          </a:xfrm>
        </p:spPr>
        <p:txBody>
          <a:bodyPr/>
          <a:lstStyle/>
          <a:p>
            <a:pPr eaLnBrk="1" hangingPunct="1"/>
            <a:r>
              <a:rPr lang="pl-PL" sz="1400" b="1" dirty="0" smtClean="0">
                <a:solidFill>
                  <a:srgbClr val="FF0000"/>
                </a:solidFill>
                <a:latin typeface="Garamond" pitchFamily="18" charset="0"/>
              </a:rPr>
              <a:t/>
            </a:r>
            <a:br>
              <a:rPr lang="pl-PL" sz="1400" b="1" dirty="0" smtClean="0">
                <a:solidFill>
                  <a:srgbClr val="FF0000"/>
                </a:solidFill>
                <a:latin typeface="Garamond" pitchFamily="18" charset="0"/>
              </a:rPr>
            </a:br>
            <a:r>
              <a:rPr lang="pl-PL" sz="4000" dirty="0" smtClean="0">
                <a:latin typeface="Garamond" pitchFamily="18" charset="0"/>
              </a:rPr>
              <a:t/>
            </a:r>
            <a:br>
              <a:rPr lang="pl-PL" sz="4000" dirty="0" smtClean="0">
                <a:latin typeface="Garamond" pitchFamily="18" charset="0"/>
              </a:rPr>
            </a:br>
            <a:endParaRPr lang="pl-PL" sz="4000" dirty="0" smtClean="0">
              <a:latin typeface="Garamond" pitchFamily="18" charset="0"/>
            </a:endParaRPr>
          </a:p>
        </p:txBody>
      </p:sp>
      <p:sp>
        <p:nvSpPr>
          <p:cNvPr id="6149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109212" y="3998581"/>
            <a:ext cx="6084168" cy="136093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endParaRPr lang="pl-PL" sz="12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</a:pPr>
            <a:r>
              <a:rPr lang="pl-PL" sz="2000" b="1" dirty="0" smtClean="0">
                <a:solidFill>
                  <a:schemeClr val="tx1"/>
                </a:solidFill>
                <a:latin typeface="Arial Black" pitchFamily="34" charset="0"/>
              </a:rPr>
              <a:t>                   Wojciech Nowacki</a:t>
            </a:r>
          </a:p>
          <a:p>
            <a:pPr eaLnBrk="1" hangingPunct="1">
              <a:lnSpc>
                <a:spcPct val="80000"/>
              </a:lnSpc>
            </a:pPr>
            <a:r>
              <a:rPr lang="pl-PL" sz="2000" b="1" dirty="0" smtClean="0">
                <a:solidFill>
                  <a:schemeClr val="tx1"/>
                </a:solidFill>
              </a:rPr>
              <a:t>            Zakład Agronomii Ziemniaka IHAR-PIB </a:t>
            </a:r>
          </a:p>
          <a:p>
            <a:pPr algn="l" eaLnBrk="1" hangingPunct="1">
              <a:lnSpc>
                <a:spcPct val="80000"/>
              </a:lnSpc>
            </a:pPr>
            <a:r>
              <a:rPr lang="pl-PL" sz="2000" b="1" dirty="0" smtClean="0">
                <a:solidFill>
                  <a:schemeClr val="tx1"/>
                </a:solidFill>
              </a:rPr>
              <a:t>                            Oddział w Jadwisinie</a:t>
            </a:r>
            <a:r>
              <a:rPr lang="pl-PL" sz="24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80728" y="5996226"/>
            <a:ext cx="9125981" cy="1000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800" b="1" dirty="0">
                <a:solidFill>
                  <a:prstClr val="white"/>
                </a:solidFill>
              </a:rPr>
              <a:t>X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b="1" dirty="0" smtClean="0">
                <a:latin typeface="Arial Black" pitchFamily="34" charset="0"/>
              </a:rPr>
              <a:t>Konferencja K-PODR Minikowo I SPZP Trzemeszno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b="1" dirty="0" smtClean="0">
                <a:latin typeface="Arial Black" pitchFamily="34" charset="0"/>
              </a:rPr>
              <a:t>15 luty 2018 Goryszewo 28 </a:t>
            </a:r>
            <a:endParaRPr lang="pl-PL" b="1" dirty="0"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6151" name="Picture 8" descr="logo czarn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1627" y="3998581"/>
            <a:ext cx="1516863" cy="1368425"/>
          </a:xfrm>
          <a:prstGeom prst="rect">
            <a:avLst/>
          </a:prstGeom>
          <a:solidFill>
            <a:srgbClr val="00B050"/>
          </a:solidFill>
          <a:ln w="38100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0" y="414707"/>
            <a:ext cx="8361582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Problemy agrotechniki i składowania ziemniaka skrobiowego</a:t>
            </a:r>
            <a:endParaRPr lang="pl-PL" sz="48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9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0" y="-907"/>
            <a:ext cx="9144000" cy="83761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3200" b="1" dirty="0" smtClean="0"/>
              <a:t>Determinanty plonowania i kształtowania jakości plonu ziemniaka </a:t>
            </a:r>
            <a:r>
              <a:rPr lang="pl-PL" sz="3200" b="1" dirty="0" smtClean="0"/>
              <a:t>skrobiowego</a:t>
            </a:r>
            <a:r>
              <a:rPr lang="pl-PL" sz="2200" b="1" dirty="0" smtClean="0"/>
              <a:t>(odmiana</a:t>
            </a:r>
            <a:r>
              <a:rPr lang="pl-PL" sz="2200" b="1" dirty="0" smtClean="0"/>
              <a:t>, klimat, gleba, agrotechnika)</a:t>
            </a:r>
            <a:endParaRPr lang="pl-PL" sz="2200" b="1" dirty="0"/>
          </a:p>
        </p:txBody>
      </p:sp>
      <p:grpSp>
        <p:nvGrpSpPr>
          <p:cNvPr id="29" name="Grupa 28"/>
          <p:cNvGrpSpPr/>
          <p:nvPr/>
        </p:nvGrpSpPr>
        <p:grpSpPr>
          <a:xfrm>
            <a:off x="107504" y="5702352"/>
            <a:ext cx="8735924" cy="957771"/>
            <a:chOff x="156556" y="5720789"/>
            <a:chExt cx="8735924" cy="926867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9" name="Prostokąt 18"/>
            <p:cNvSpPr/>
            <p:nvPr/>
          </p:nvSpPr>
          <p:spPr>
            <a:xfrm>
              <a:off x="156556" y="5733256"/>
              <a:ext cx="1823156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rgbClr val="F79646">
                      <a:lumMod val="50000"/>
                    </a:srgbClr>
                  </a:solidFill>
                </a:rPr>
                <a:t>Zabiegi</a:t>
              </a:r>
            </a:p>
            <a:p>
              <a:pPr algn="ctr"/>
              <a:r>
                <a:rPr lang="pl-PL" b="1" dirty="0">
                  <a:solidFill>
                    <a:srgbClr val="F79646">
                      <a:lumMod val="50000"/>
                    </a:srgbClr>
                  </a:solidFill>
                </a:rPr>
                <a:t>agrotechniczne </a:t>
              </a:r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2195736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F79646">
                      <a:lumMod val="50000"/>
                    </a:srgbClr>
                  </a:solidFill>
                </a:rPr>
                <a:t>Wysoka kultura gleby  +</a:t>
              </a:r>
            </a:p>
            <a:p>
              <a:pPr algn="ctr"/>
              <a:r>
                <a:rPr lang="pl-PL" sz="1600" b="1" dirty="0">
                  <a:solidFill>
                    <a:srgbClr val="F79646">
                      <a:lumMod val="50000"/>
                    </a:srgbClr>
                  </a:solidFill>
                </a:rPr>
                <a:t>retencja wody</a:t>
              </a:r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3923928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F79646">
                      <a:lumMod val="50000"/>
                    </a:srgbClr>
                  </a:solidFill>
                </a:rPr>
                <a:t>Nawożenie  i odżywianie roślin </a:t>
              </a:r>
            </a:p>
          </p:txBody>
        </p:sp>
        <p:sp>
          <p:nvSpPr>
            <p:cNvPr id="27" name="Prostokąt 26"/>
            <p:cNvSpPr/>
            <p:nvPr/>
          </p:nvSpPr>
          <p:spPr>
            <a:xfrm>
              <a:off x="5652120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F79646">
                      <a:lumMod val="50000"/>
                    </a:srgbClr>
                  </a:solidFill>
                </a:rPr>
                <a:t>Optymalny termin i technologia sadzenia </a:t>
              </a:r>
            </a:p>
          </p:txBody>
        </p:sp>
        <p:sp>
          <p:nvSpPr>
            <p:cNvPr id="28" name="Prostokąt 27"/>
            <p:cNvSpPr/>
            <p:nvPr/>
          </p:nvSpPr>
          <p:spPr>
            <a:xfrm>
              <a:off x="7380312" y="5720789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F79646">
                      <a:lumMod val="50000"/>
                    </a:srgbClr>
                  </a:solidFill>
                </a:rPr>
                <a:t>Optymalne zabiegi pielęgnacji</a:t>
              </a:r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107504" y="980728"/>
            <a:ext cx="8712968" cy="926867"/>
            <a:chOff x="179512" y="5720789"/>
            <a:chExt cx="8712968" cy="926867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1" name="Prostokąt 30"/>
            <p:cNvSpPr/>
            <p:nvPr/>
          </p:nvSpPr>
          <p:spPr>
            <a:xfrm>
              <a:off x="179512" y="5733256"/>
              <a:ext cx="1800200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rgbClr val="F79646">
                      <a:lumMod val="50000"/>
                    </a:srgbClr>
                  </a:solidFill>
                </a:rPr>
                <a:t>Zabiegi</a:t>
              </a:r>
            </a:p>
            <a:p>
              <a:pPr algn="ctr"/>
              <a:r>
                <a:rPr lang="pl-PL" b="1" dirty="0">
                  <a:solidFill>
                    <a:srgbClr val="F79646">
                      <a:lumMod val="50000"/>
                    </a:srgbClr>
                  </a:solidFill>
                </a:rPr>
                <a:t>agrotechniczne </a:t>
              </a:r>
            </a:p>
          </p:txBody>
        </p:sp>
        <p:sp>
          <p:nvSpPr>
            <p:cNvPr id="32" name="Prostokąt 31"/>
            <p:cNvSpPr/>
            <p:nvPr/>
          </p:nvSpPr>
          <p:spPr>
            <a:xfrm>
              <a:off x="2195736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F79646">
                      <a:lumMod val="50000"/>
                    </a:srgbClr>
                  </a:solidFill>
                </a:rPr>
                <a:t>Optymalna architektura łanu </a:t>
              </a:r>
            </a:p>
          </p:txBody>
        </p:sp>
        <p:sp>
          <p:nvSpPr>
            <p:cNvPr id="33" name="Prostokąt 32"/>
            <p:cNvSpPr/>
            <p:nvPr/>
          </p:nvSpPr>
          <p:spPr>
            <a:xfrm>
              <a:off x="3923928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F79646">
                      <a:lumMod val="50000"/>
                    </a:srgbClr>
                  </a:solidFill>
                </a:rPr>
                <a:t>Nawadnianie</a:t>
              </a:r>
              <a:r>
                <a:rPr lang="pl-PL" sz="1600" b="1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34" name="Prostokąt 33"/>
            <p:cNvSpPr/>
            <p:nvPr/>
          </p:nvSpPr>
          <p:spPr>
            <a:xfrm>
              <a:off x="5652120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F79646">
                      <a:lumMod val="50000"/>
                    </a:srgbClr>
                  </a:solidFill>
                </a:rPr>
                <a:t>Ochrona </a:t>
              </a:r>
            </a:p>
            <a:p>
              <a:pPr algn="ctr"/>
              <a:r>
                <a:rPr lang="pl-PL" sz="1600" b="1" dirty="0">
                  <a:solidFill>
                    <a:srgbClr val="F79646">
                      <a:lumMod val="50000"/>
                    </a:srgbClr>
                  </a:solidFill>
                </a:rPr>
                <a:t>roślin przed </a:t>
              </a:r>
              <a:r>
                <a:rPr lang="pl-PL" sz="1600" b="1" dirty="0" err="1">
                  <a:solidFill>
                    <a:srgbClr val="F79646">
                      <a:lumMod val="50000"/>
                    </a:srgbClr>
                  </a:solidFill>
                </a:rPr>
                <a:t>agrofagami</a:t>
              </a:r>
              <a:endParaRPr lang="pl-PL" sz="1600" b="1" dirty="0">
                <a:solidFill>
                  <a:srgbClr val="F79646">
                    <a:lumMod val="50000"/>
                  </a:srgbClr>
                </a:solidFill>
              </a:endParaRPr>
            </a:p>
          </p:txBody>
        </p:sp>
        <p:sp>
          <p:nvSpPr>
            <p:cNvPr id="35" name="Prostokąt 34"/>
            <p:cNvSpPr/>
            <p:nvPr/>
          </p:nvSpPr>
          <p:spPr>
            <a:xfrm>
              <a:off x="7380312" y="5720789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F79646">
                      <a:lumMod val="50000"/>
                    </a:srgbClr>
                  </a:solidFill>
                </a:rPr>
                <a:t>Optymalne warunki </a:t>
              </a:r>
            </a:p>
            <a:p>
              <a:pPr algn="ctr"/>
              <a:r>
                <a:rPr lang="pl-PL" sz="1600" b="1" dirty="0">
                  <a:solidFill>
                    <a:srgbClr val="F79646">
                      <a:lumMod val="50000"/>
                    </a:srgbClr>
                  </a:solidFill>
                </a:rPr>
                <a:t>zbioru plonu</a:t>
              </a:r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107504" y="2132856"/>
            <a:ext cx="8712551" cy="926867"/>
            <a:chOff x="179929" y="5720789"/>
            <a:chExt cx="8712551" cy="92686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7" name="Prostokąt 36"/>
            <p:cNvSpPr/>
            <p:nvPr/>
          </p:nvSpPr>
          <p:spPr>
            <a:xfrm>
              <a:off x="179929" y="5733256"/>
              <a:ext cx="1799783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prstClr val="black"/>
                  </a:solidFill>
                </a:rPr>
                <a:t>Warunki klimatyczne </a:t>
              </a:r>
            </a:p>
          </p:txBody>
        </p:sp>
        <p:sp>
          <p:nvSpPr>
            <p:cNvPr id="38" name="Prostokąt 37"/>
            <p:cNvSpPr/>
            <p:nvPr/>
          </p:nvSpPr>
          <p:spPr>
            <a:xfrm>
              <a:off x="2195736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prstClr val="black"/>
                  </a:solidFill>
                </a:rPr>
                <a:t>Długość okresu wegetacji </a:t>
              </a:r>
            </a:p>
          </p:txBody>
        </p:sp>
        <p:sp>
          <p:nvSpPr>
            <p:cNvPr id="39" name="Prostokąt 38"/>
            <p:cNvSpPr/>
            <p:nvPr/>
          </p:nvSpPr>
          <p:spPr>
            <a:xfrm>
              <a:off x="3923928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prstClr val="black"/>
                  </a:solidFill>
                </a:rPr>
                <a:t>Rozkład opadów </a:t>
              </a:r>
            </a:p>
          </p:txBody>
        </p:sp>
        <p:sp>
          <p:nvSpPr>
            <p:cNvPr id="40" name="Prostokąt 39"/>
            <p:cNvSpPr/>
            <p:nvPr/>
          </p:nvSpPr>
          <p:spPr>
            <a:xfrm>
              <a:off x="5652120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prstClr val="black"/>
                  </a:solidFill>
                </a:rPr>
                <a:t>Rozkład temperatury </a:t>
              </a:r>
            </a:p>
          </p:txBody>
        </p:sp>
        <p:sp>
          <p:nvSpPr>
            <p:cNvPr id="41" name="Prostokąt 40"/>
            <p:cNvSpPr/>
            <p:nvPr/>
          </p:nvSpPr>
          <p:spPr>
            <a:xfrm>
              <a:off x="7380312" y="5720789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prstClr val="black"/>
                  </a:solidFill>
                </a:rPr>
                <a:t>Nasłonecznie-nie</a:t>
              </a:r>
            </a:p>
          </p:txBody>
        </p:sp>
      </p:grpSp>
      <p:grpSp>
        <p:nvGrpSpPr>
          <p:cNvPr id="42" name="Grupa 41"/>
          <p:cNvGrpSpPr/>
          <p:nvPr/>
        </p:nvGrpSpPr>
        <p:grpSpPr>
          <a:xfrm>
            <a:off x="107504" y="3297451"/>
            <a:ext cx="8712968" cy="948572"/>
            <a:chOff x="179512" y="5720789"/>
            <a:chExt cx="8712968" cy="926867"/>
          </a:xfrm>
          <a:solidFill>
            <a:srgbClr val="FFFF00"/>
          </a:solidFill>
        </p:grpSpPr>
        <p:sp>
          <p:nvSpPr>
            <p:cNvPr id="43" name="Prostokąt 42"/>
            <p:cNvSpPr/>
            <p:nvPr/>
          </p:nvSpPr>
          <p:spPr>
            <a:xfrm>
              <a:off x="179512" y="5733256"/>
              <a:ext cx="1800200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>
                  <a:solidFill>
                    <a:srgbClr val="FF0000"/>
                  </a:solidFill>
                </a:rPr>
                <a:t>Odmiana +</a:t>
              </a:r>
            </a:p>
            <a:p>
              <a:pPr algn="ctr"/>
              <a:r>
                <a:rPr lang="pl-PL" sz="2400" b="1" dirty="0">
                  <a:solidFill>
                    <a:srgbClr val="FF0000"/>
                  </a:solidFill>
                </a:rPr>
                <a:t>mat. sadz.</a:t>
              </a:r>
              <a:r>
                <a:rPr lang="pl-PL" sz="16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44" name="Prostokąt 43"/>
            <p:cNvSpPr/>
            <p:nvPr/>
          </p:nvSpPr>
          <p:spPr>
            <a:xfrm>
              <a:off x="2195736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FF0000"/>
                  </a:solidFill>
                </a:rPr>
                <a:t>Produktywność aparatu asymilacyjnego </a:t>
              </a:r>
            </a:p>
          </p:txBody>
        </p:sp>
        <p:sp>
          <p:nvSpPr>
            <p:cNvPr id="45" name="Prostokąt 44"/>
            <p:cNvSpPr/>
            <p:nvPr/>
          </p:nvSpPr>
          <p:spPr>
            <a:xfrm>
              <a:off x="3923928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FF0000"/>
                  </a:solidFill>
                </a:rPr>
                <a:t>Odporność na stresy </a:t>
              </a:r>
              <a:r>
                <a:rPr lang="pl-PL" sz="1600" b="1" dirty="0" err="1">
                  <a:solidFill>
                    <a:srgbClr val="FF0000"/>
                  </a:solidFill>
                </a:rPr>
                <a:t>bio</a:t>
              </a:r>
              <a:r>
                <a:rPr lang="pl-PL" sz="1600" b="1" dirty="0">
                  <a:solidFill>
                    <a:srgbClr val="FF0000"/>
                  </a:solidFill>
                </a:rPr>
                <a:t>-</a:t>
              </a:r>
              <a:br>
                <a:rPr lang="pl-PL" sz="1600" b="1" dirty="0">
                  <a:solidFill>
                    <a:srgbClr val="FF0000"/>
                  </a:solidFill>
                </a:rPr>
              </a:br>
              <a:r>
                <a:rPr lang="pl-PL" sz="1600" b="1" dirty="0">
                  <a:solidFill>
                    <a:srgbClr val="FF0000"/>
                  </a:solidFill>
                </a:rPr>
                <a:t> i abiotyczne </a:t>
              </a:r>
            </a:p>
          </p:txBody>
        </p:sp>
        <p:sp>
          <p:nvSpPr>
            <p:cNvPr id="46" name="Prostokąt 45"/>
            <p:cNvSpPr/>
            <p:nvPr/>
          </p:nvSpPr>
          <p:spPr>
            <a:xfrm>
              <a:off x="5652120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srgbClr val="FF0000"/>
                  </a:solidFill>
                </a:rPr>
                <a:t>Potencjał plonowania</a:t>
              </a:r>
            </a:p>
          </p:txBody>
        </p:sp>
        <p:sp>
          <p:nvSpPr>
            <p:cNvPr id="47" name="Prostokąt 46"/>
            <p:cNvSpPr/>
            <p:nvPr/>
          </p:nvSpPr>
          <p:spPr>
            <a:xfrm>
              <a:off x="7380312" y="5720789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500" b="1" dirty="0">
                  <a:solidFill>
                    <a:srgbClr val="FF0000"/>
                  </a:solidFill>
                </a:rPr>
                <a:t>Wartość technologiczna</a:t>
              </a:r>
            </a:p>
            <a:p>
              <a:pPr algn="ctr"/>
              <a:r>
                <a:rPr lang="pl-PL" sz="1500" b="1" dirty="0">
                  <a:solidFill>
                    <a:srgbClr val="FF0000"/>
                  </a:solidFill>
                </a:rPr>
                <a:t> </a:t>
              </a:r>
              <a:r>
                <a:rPr lang="pl-PL" sz="1500" b="1" dirty="0" smtClean="0">
                  <a:solidFill>
                    <a:srgbClr val="FF0000"/>
                  </a:solidFill>
                </a:rPr>
                <a:t>bulw i wysoka zaw. skrobi</a:t>
              </a:r>
              <a:endParaRPr lang="pl-PL" sz="15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upa 47"/>
          <p:cNvGrpSpPr/>
          <p:nvPr/>
        </p:nvGrpSpPr>
        <p:grpSpPr>
          <a:xfrm>
            <a:off x="107504" y="4483751"/>
            <a:ext cx="8735924" cy="980873"/>
            <a:chOff x="156556" y="5720789"/>
            <a:chExt cx="8735924" cy="92686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9" name="Prostokąt 48"/>
            <p:cNvSpPr/>
            <p:nvPr/>
          </p:nvSpPr>
          <p:spPr>
            <a:xfrm>
              <a:off x="156556" y="5733256"/>
              <a:ext cx="1823156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prstClr val="black"/>
                  </a:solidFill>
                </a:rPr>
                <a:t>Środowisko glebowe</a:t>
              </a:r>
            </a:p>
          </p:txBody>
        </p:sp>
        <p:sp>
          <p:nvSpPr>
            <p:cNvPr id="50" name="Prostokąt 49"/>
            <p:cNvSpPr/>
            <p:nvPr/>
          </p:nvSpPr>
          <p:spPr>
            <a:xfrm>
              <a:off x="2195736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500" b="1" dirty="0">
                  <a:solidFill>
                    <a:prstClr val="black"/>
                  </a:solidFill>
                </a:rPr>
                <a:t>Skład mechaniczny gleby </a:t>
              </a:r>
              <a:r>
                <a:rPr lang="pl-PL" sz="1600" b="1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51" name="Prostokąt 50"/>
            <p:cNvSpPr/>
            <p:nvPr/>
          </p:nvSpPr>
          <p:spPr>
            <a:xfrm>
              <a:off x="3923928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prstClr val="black"/>
                  </a:solidFill>
                </a:rPr>
                <a:t>Z</a:t>
              </a:r>
              <a:r>
                <a:rPr lang="pl-PL" sz="1500" b="1" dirty="0">
                  <a:solidFill>
                    <a:prstClr val="black"/>
                  </a:solidFill>
                </a:rPr>
                <a:t>asobność</a:t>
              </a:r>
              <a:br>
                <a:rPr lang="pl-PL" sz="1500" b="1" dirty="0">
                  <a:solidFill>
                    <a:prstClr val="black"/>
                  </a:solidFill>
                </a:rPr>
              </a:br>
              <a:r>
                <a:rPr lang="pl-PL" sz="1500" b="1" dirty="0">
                  <a:solidFill>
                    <a:prstClr val="black"/>
                  </a:solidFill>
                </a:rPr>
                <a:t> i dostępność skład. </a:t>
              </a:r>
              <a:r>
                <a:rPr lang="pl-PL" sz="1600" b="1" dirty="0">
                  <a:solidFill>
                    <a:prstClr val="black"/>
                  </a:solidFill>
                </a:rPr>
                <a:t>pokarm.</a:t>
              </a:r>
              <a:r>
                <a:rPr lang="pl-PL" sz="1600" b="1" dirty="0">
                  <a:solidFill>
                    <a:prstClr val="white"/>
                  </a:solidFill>
                </a:rPr>
                <a:t>. </a:t>
              </a:r>
            </a:p>
          </p:txBody>
        </p:sp>
        <p:sp>
          <p:nvSpPr>
            <p:cNvPr id="52" name="Prostokąt 51"/>
            <p:cNvSpPr/>
            <p:nvPr/>
          </p:nvSpPr>
          <p:spPr>
            <a:xfrm>
              <a:off x="5652120" y="5733256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prstClr val="black"/>
                  </a:solidFill>
                </a:rPr>
                <a:t>Wilgotność gleby </a:t>
              </a:r>
            </a:p>
          </p:txBody>
        </p:sp>
        <p:sp>
          <p:nvSpPr>
            <p:cNvPr id="53" name="Prostokąt 52"/>
            <p:cNvSpPr/>
            <p:nvPr/>
          </p:nvSpPr>
          <p:spPr>
            <a:xfrm>
              <a:off x="7380312" y="5720789"/>
              <a:ext cx="1512168" cy="914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solidFill>
                    <a:prstClr val="black"/>
                  </a:solidFill>
                </a:rPr>
                <a:t>Temperatura gleby </a:t>
              </a:r>
            </a:p>
          </p:txBody>
        </p:sp>
      </p:grpSp>
      <p:cxnSp>
        <p:nvCxnSpPr>
          <p:cNvPr id="55" name="Łącznik prostoliniowy 54"/>
          <p:cNvCxnSpPr>
            <a:stCxn id="31" idx="2"/>
            <a:endCxn id="37" idx="0"/>
          </p:cNvCxnSpPr>
          <p:nvPr/>
        </p:nvCxnSpPr>
        <p:spPr>
          <a:xfrm flipH="1">
            <a:off x="1007396" y="1907595"/>
            <a:ext cx="208" cy="2377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oliniowy 55"/>
          <p:cNvCxnSpPr/>
          <p:nvPr/>
        </p:nvCxnSpPr>
        <p:spPr>
          <a:xfrm flipH="1">
            <a:off x="1151620" y="3059723"/>
            <a:ext cx="417" cy="2377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oliniowy 56"/>
          <p:cNvCxnSpPr/>
          <p:nvPr/>
        </p:nvCxnSpPr>
        <p:spPr>
          <a:xfrm flipH="1">
            <a:off x="1174576" y="4246023"/>
            <a:ext cx="417" cy="2377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oliniowy 57"/>
          <p:cNvCxnSpPr/>
          <p:nvPr/>
        </p:nvCxnSpPr>
        <p:spPr>
          <a:xfrm flipH="1">
            <a:off x="1174159" y="5464624"/>
            <a:ext cx="417" cy="2377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oliniowy 59"/>
          <p:cNvCxnSpPr>
            <a:stCxn id="31" idx="3"/>
            <a:endCxn id="32" idx="1"/>
          </p:cNvCxnSpPr>
          <p:nvPr/>
        </p:nvCxnSpPr>
        <p:spPr>
          <a:xfrm>
            <a:off x="1907704" y="1450395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oliniowy 60"/>
          <p:cNvCxnSpPr/>
          <p:nvPr/>
        </p:nvCxnSpPr>
        <p:spPr>
          <a:xfrm>
            <a:off x="7092280" y="1420706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oliniowy 61"/>
          <p:cNvCxnSpPr/>
          <p:nvPr/>
        </p:nvCxnSpPr>
        <p:spPr>
          <a:xfrm>
            <a:off x="5364088" y="1431558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oliniowy 62"/>
          <p:cNvCxnSpPr/>
          <p:nvPr/>
        </p:nvCxnSpPr>
        <p:spPr>
          <a:xfrm>
            <a:off x="3635479" y="1437928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oliniowy 63"/>
          <p:cNvCxnSpPr/>
          <p:nvPr/>
        </p:nvCxnSpPr>
        <p:spPr>
          <a:xfrm>
            <a:off x="1907287" y="2602523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oliniowy 64"/>
          <p:cNvCxnSpPr/>
          <p:nvPr/>
        </p:nvCxnSpPr>
        <p:spPr>
          <a:xfrm>
            <a:off x="1907704" y="3774940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oliniowy 65"/>
          <p:cNvCxnSpPr/>
          <p:nvPr/>
        </p:nvCxnSpPr>
        <p:spPr>
          <a:xfrm>
            <a:off x="1952092" y="4978787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Łącznik prostoliniowy 66"/>
          <p:cNvCxnSpPr/>
          <p:nvPr/>
        </p:nvCxnSpPr>
        <p:spPr>
          <a:xfrm>
            <a:off x="1952092" y="6190456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oliniowy 67"/>
          <p:cNvCxnSpPr/>
          <p:nvPr/>
        </p:nvCxnSpPr>
        <p:spPr>
          <a:xfrm>
            <a:off x="7095420" y="2579204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Łącznik prostoliniowy 68"/>
          <p:cNvCxnSpPr/>
          <p:nvPr/>
        </p:nvCxnSpPr>
        <p:spPr>
          <a:xfrm>
            <a:off x="3635479" y="2590056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Łącznik prostoliniowy 69"/>
          <p:cNvCxnSpPr/>
          <p:nvPr/>
        </p:nvCxnSpPr>
        <p:spPr>
          <a:xfrm>
            <a:off x="2364904" y="1907595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Łącznik prostoliniowy 70"/>
          <p:cNvCxnSpPr/>
          <p:nvPr/>
        </p:nvCxnSpPr>
        <p:spPr>
          <a:xfrm>
            <a:off x="3658852" y="4966320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Łącznik prostoliniowy 71"/>
          <p:cNvCxnSpPr/>
          <p:nvPr/>
        </p:nvCxnSpPr>
        <p:spPr>
          <a:xfrm>
            <a:off x="7091863" y="3804248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Łącznik prostoliniowy 72"/>
          <p:cNvCxnSpPr/>
          <p:nvPr/>
        </p:nvCxnSpPr>
        <p:spPr>
          <a:xfrm>
            <a:off x="5370367" y="3787407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Łącznik prostoliniowy 73"/>
          <p:cNvCxnSpPr/>
          <p:nvPr/>
        </p:nvCxnSpPr>
        <p:spPr>
          <a:xfrm>
            <a:off x="3635479" y="3774940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Łącznik prostoliniowy 74"/>
          <p:cNvCxnSpPr/>
          <p:nvPr/>
        </p:nvCxnSpPr>
        <p:spPr>
          <a:xfrm>
            <a:off x="5385157" y="2579204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Łącznik prostoliniowy 75"/>
          <p:cNvCxnSpPr/>
          <p:nvPr/>
        </p:nvCxnSpPr>
        <p:spPr>
          <a:xfrm>
            <a:off x="3658852" y="6190456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Łącznik prostoliniowy 76"/>
          <p:cNvCxnSpPr/>
          <p:nvPr/>
        </p:nvCxnSpPr>
        <p:spPr>
          <a:xfrm>
            <a:off x="5385157" y="5008276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oliniowy 77"/>
          <p:cNvCxnSpPr/>
          <p:nvPr/>
        </p:nvCxnSpPr>
        <p:spPr>
          <a:xfrm>
            <a:off x="7115236" y="4966320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Łącznik prostoliniowy 78"/>
          <p:cNvCxnSpPr/>
          <p:nvPr/>
        </p:nvCxnSpPr>
        <p:spPr>
          <a:xfrm>
            <a:off x="2364904" y="1907595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Łącznik prostoliniowy 79"/>
          <p:cNvCxnSpPr/>
          <p:nvPr/>
        </p:nvCxnSpPr>
        <p:spPr>
          <a:xfrm>
            <a:off x="5388297" y="6202923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Łącznik prostoliniowy 80"/>
          <p:cNvCxnSpPr/>
          <p:nvPr/>
        </p:nvCxnSpPr>
        <p:spPr>
          <a:xfrm>
            <a:off x="7125745" y="6190456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91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 descr="nowacki 601b"/>
          <p:cNvSpPr>
            <a:spLocks noChangeArrowheads="1"/>
          </p:cNvSpPr>
          <p:nvPr/>
        </p:nvSpPr>
        <p:spPr bwMode="auto">
          <a:xfrm>
            <a:off x="0" y="1125538"/>
            <a:ext cx="7380288" cy="5732462"/>
          </a:xfrm>
          <a:prstGeom prst="rtTriangl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Perpetua"/>
            </a:endParaRPr>
          </a:p>
        </p:txBody>
      </p:sp>
      <p:sp>
        <p:nvSpPr>
          <p:cNvPr id="98307" name="Oval 3" descr="podkiełkowane"/>
          <p:cNvSpPr>
            <a:spLocks noChangeArrowheads="1"/>
          </p:cNvSpPr>
          <p:nvPr/>
        </p:nvSpPr>
        <p:spPr bwMode="auto">
          <a:xfrm>
            <a:off x="2484438" y="3141663"/>
            <a:ext cx="3382962" cy="2519362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rgbClr val="0066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Perpetua"/>
            </a:endParaRPr>
          </a:p>
        </p:txBody>
      </p:sp>
      <p:sp>
        <p:nvSpPr>
          <p:cNvPr id="98308" name="Oval 4" descr="bulwy młdoe 5"/>
          <p:cNvSpPr>
            <a:spLocks noChangeArrowheads="1"/>
          </p:cNvSpPr>
          <p:nvPr/>
        </p:nvSpPr>
        <p:spPr bwMode="auto">
          <a:xfrm>
            <a:off x="5795963" y="4941888"/>
            <a:ext cx="3743325" cy="2519362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rgbClr val="0066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latin typeface="Perpetua"/>
            </a:endParaRPr>
          </a:p>
        </p:txBody>
      </p:sp>
      <p:sp>
        <p:nvSpPr>
          <p:cNvPr id="98309" name="AutoShape 5"/>
          <p:cNvSpPr>
            <a:spLocks noChangeArrowheads="1"/>
          </p:cNvSpPr>
          <p:nvPr/>
        </p:nvSpPr>
        <p:spPr bwMode="auto">
          <a:xfrm>
            <a:off x="2484438" y="4221163"/>
            <a:ext cx="6659562" cy="1993900"/>
          </a:xfrm>
          <a:prstGeom prst="flowChartPunchedTape">
            <a:avLst/>
          </a:prstGeom>
          <a:solidFill>
            <a:srgbClr val="DDEAEF"/>
          </a:solidFill>
          <a:ln w="38100">
            <a:solidFill>
              <a:srgbClr val="00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>
              <a:latin typeface="Perpetua"/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11188" y="404813"/>
            <a:ext cx="8532812" cy="10239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7200" b="1" smtClean="0">
                <a:solidFill>
                  <a:srgbClr val="FF0000"/>
                </a:solidFill>
                <a:latin typeface="Garamond" pitchFamily="18" charset="0"/>
              </a:rPr>
              <a:t>Dziękuję za uwagę!</a:t>
            </a:r>
            <a:endParaRPr lang="pl-PL" sz="7200" smtClean="0"/>
          </a:p>
        </p:txBody>
      </p:sp>
      <p:sp>
        <p:nvSpPr>
          <p:cNvPr id="1833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132138" y="4572000"/>
            <a:ext cx="5761037" cy="1524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l-PL" sz="2000" b="1" dirty="0" smtClean="0">
                <a:solidFill>
                  <a:schemeClr val="tx1"/>
                </a:solidFill>
                <a:latin typeface="Arial Black" pitchFamily="34" charset="0"/>
              </a:rPr>
              <a:t>Wojciech Nowacki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l-PL" sz="2000" b="1" dirty="0" smtClean="0">
                <a:solidFill>
                  <a:schemeClr val="tx1"/>
                </a:solidFill>
              </a:rPr>
              <a:t>Zakład Agronomii Ziemniaka IHAR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l-PL" sz="2000" b="1" dirty="0" smtClean="0">
                <a:solidFill>
                  <a:schemeClr val="tx1"/>
                </a:solidFill>
              </a:rPr>
              <a:t>Oddział w Jadwisinie</a:t>
            </a:r>
            <a:r>
              <a:rPr lang="pl-PL" sz="2400" b="1" dirty="0" smtClean="0"/>
              <a:t> </a:t>
            </a: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0" y="6165850"/>
            <a:ext cx="63373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100">
                <a:solidFill>
                  <a:srgbClr val="FF0000"/>
                </a:solidFill>
                <a:latin typeface="Perpetua"/>
              </a:rPr>
              <a:t> </a:t>
            </a:r>
          </a:p>
        </p:txBody>
      </p:sp>
      <p:pic>
        <p:nvPicPr>
          <p:cNvPr id="98313" name="Picture 9" descr="logo czarn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4365625"/>
            <a:ext cx="1338262" cy="1511300"/>
          </a:xfrm>
          <a:prstGeom prst="rect">
            <a:avLst/>
          </a:prstGeom>
          <a:noFill/>
          <a:ln w="38100">
            <a:solidFill>
              <a:srgbClr val="00669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553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2413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b="1" dirty="0" smtClean="0"/>
              <a:t>Charakterystyka odmian skrobiowych</a:t>
            </a:r>
            <a:endParaRPr lang="pl-PL" b="1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645881"/>
              </p:ext>
            </p:extLst>
          </p:nvPr>
        </p:nvGraphicFramePr>
        <p:xfrm>
          <a:off x="457200" y="1628800"/>
          <a:ext cx="8229600" cy="4765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671630"/>
                <a:gridCol w="1071570"/>
                <a:gridCol w="1371600"/>
                <a:gridCol w="1700234"/>
                <a:gridCol w="1042966"/>
              </a:tblGrid>
              <a:tr h="833236">
                <a:tc>
                  <a:txBody>
                    <a:bodyPr/>
                    <a:lstStyle/>
                    <a:p>
                      <a:r>
                        <a:rPr lang="pl-PL" sz="2400" b="1" dirty="0" smtClean="0">
                          <a:solidFill>
                            <a:schemeClr val="tx1"/>
                          </a:solidFill>
                        </a:rPr>
                        <a:t>Odmiana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chemeClr val="tx1"/>
                          </a:solidFill>
                        </a:rPr>
                        <a:t>% skrobi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chemeClr val="tx1"/>
                          </a:solidFill>
                        </a:rPr>
                        <a:t>Plon skrobi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1" dirty="0" smtClean="0">
                          <a:solidFill>
                            <a:schemeClr val="tx1"/>
                          </a:solidFill>
                        </a:rPr>
                        <a:t>Odmiana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chemeClr val="tx1"/>
                          </a:solidFill>
                        </a:rPr>
                        <a:t>% skrobi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>
                          <a:solidFill>
                            <a:schemeClr val="tx1"/>
                          </a:solidFill>
                        </a:rPr>
                        <a:t>Plon skrobi</a:t>
                      </a:r>
                      <a:endParaRPr lang="pl-P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3268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Cedron</a:t>
                      </a:r>
                      <a:endParaRPr lang="pl-PL" b="1" dirty="0" smtClean="0"/>
                    </a:p>
                    <a:p>
                      <a:r>
                        <a:rPr lang="pl-PL" b="1" dirty="0" smtClean="0"/>
                        <a:t>Boryna</a:t>
                      </a:r>
                    </a:p>
                    <a:p>
                      <a:r>
                        <a:rPr lang="pl-PL" b="1" dirty="0" err="1" smtClean="0"/>
                        <a:t>Glada</a:t>
                      </a:r>
                      <a:endParaRPr lang="pl-PL" b="1" dirty="0" smtClean="0"/>
                    </a:p>
                    <a:p>
                      <a:r>
                        <a:rPr lang="pl-PL" b="1" dirty="0" smtClean="0"/>
                        <a:t>Harpun</a:t>
                      </a:r>
                    </a:p>
                    <a:p>
                      <a:r>
                        <a:rPr lang="pl-PL" b="1" dirty="0" smtClean="0"/>
                        <a:t>Jubilat</a:t>
                      </a:r>
                    </a:p>
                    <a:p>
                      <a:r>
                        <a:rPr lang="pl-PL" b="1" dirty="0" smtClean="0"/>
                        <a:t>Kaszub</a:t>
                      </a:r>
                    </a:p>
                    <a:p>
                      <a:r>
                        <a:rPr lang="pl-PL" b="1" dirty="0" smtClean="0"/>
                        <a:t>Kuba</a:t>
                      </a:r>
                    </a:p>
                    <a:p>
                      <a:r>
                        <a:rPr lang="pl-PL" b="1" dirty="0" smtClean="0"/>
                        <a:t>Mieszko</a:t>
                      </a:r>
                    </a:p>
                    <a:p>
                      <a:r>
                        <a:rPr lang="pl-PL" b="1" dirty="0" smtClean="0"/>
                        <a:t>Pasat</a:t>
                      </a:r>
                    </a:p>
                    <a:p>
                      <a:r>
                        <a:rPr lang="pl-PL" b="1" dirty="0" smtClean="0"/>
                        <a:t>Rumpel</a:t>
                      </a:r>
                    </a:p>
                    <a:p>
                      <a:r>
                        <a:rPr lang="pl-PL" b="1" dirty="0" smtClean="0"/>
                        <a:t>Szyper</a:t>
                      </a:r>
                    </a:p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Widawa</a:t>
                      </a:r>
                      <a:endParaRPr lang="pl-PL" b="1" dirty="0" smtClean="0"/>
                    </a:p>
                    <a:p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Zuzanna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18,4</a:t>
                      </a:r>
                    </a:p>
                    <a:p>
                      <a:pPr algn="ctr"/>
                      <a:r>
                        <a:rPr lang="pl-PL" b="1" dirty="0" smtClean="0"/>
                        <a:t>20,3</a:t>
                      </a:r>
                    </a:p>
                    <a:p>
                      <a:pPr algn="ctr"/>
                      <a:r>
                        <a:rPr lang="pl-PL" b="1" dirty="0" smtClean="0"/>
                        <a:t>17,9</a:t>
                      </a:r>
                    </a:p>
                    <a:p>
                      <a:pPr algn="ctr"/>
                      <a:r>
                        <a:rPr lang="pl-PL" b="1" dirty="0" smtClean="0"/>
                        <a:t>18,2</a:t>
                      </a:r>
                    </a:p>
                    <a:p>
                      <a:pPr algn="ctr"/>
                      <a:r>
                        <a:rPr lang="pl-PL" b="1" dirty="0" smtClean="0"/>
                        <a:t>19,4</a:t>
                      </a:r>
                    </a:p>
                    <a:p>
                      <a:pPr algn="ctr"/>
                      <a:r>
                        <a:rPr lang="pl-PL" b="1" dirty="0" smtClean="0"/>
                        <a:t>21,2</a:t>
                      </a:r>
                    </a:p>
                    <a:p>
                      <a:pPr algn="ctr"/>
                      <a:r>
                        <a:rPr lang="pl-PL" b="1" dirty="0" smtClean="0"/>
                        <a:t>19,8</a:t>
                      </a:r>
                    </a:p>
                    <a:p>
                      <a:pPr algn="ctr"/>
                      <a:r>
                        <a:rPr lang="pl-PL" b="1" dirty="0" smtClean="0"/>
                        <a:t>20,0</a:t>
                      </a:r>
                    </a:p>
                    <a:p>
                      <a:pPr algn="ctr"/>
                      <a:r>
                        <a:rPr lang="pl-PL" b="1" dirty="0" smtClean="0"/>
                        <a:t>21,8</a:t>
                      </a:r>
                    </a:p>
                    <a:p>
                      <a:pPr algn="ctr"/>
                      <a:r>
                        <a:rPr lang="pl-PL" b="1" dirty="0" smtClean="0"/>
                        <a:t>19,2</a:t>
                      </a:r>
                    </a:p>
                    <a:p>
                      <a:pPr algn="ctr"/>
                      <a:r>
                        <a:rPr lang="pl-PL" b="1" dirty="0" smtClean="0"/>
                        <a:t>21,1</a:t>
                      </a:r>
                    </a:p>
                    <a:p>
                      <a:pPr algn="ctr"/>
                      <a:r>
                        <a:rPr lang="pl-PL" b="1" dirty="0" smtClean="0"/>
                        <a:t>21,7</a:t>
                      </a:r>
                    </a:p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18,6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6,3</a:t>
                      </a:r>
                    </a:p>
                    <a:p>
                      <a:pPr algn="ctr"/>
                      <a:r>
                        <a:rPr lang="pl-PL" b="1" dirty="0" smtClean="0"/>
                        <a:t>8,1</a:t>
                      </a:r>
                    </a:p>
                    <a:p>
                      <a:pPr algn="ctr"/>
                      <a:r>
                        <a:rPr lang="pl-PL" b="1" dirty="0" smtClean="0"/>
                        <a:t>8,0</a:t>
                      </a:r>
                    </a:p>
                    <a:p>
                      <a:pPr algn="ctr"/>
                      <a:r>
                        <a:rPr lang="pl-PL" b="1" dirty="0" smtClean="0"/>
                        <a:t>7,2</a:t>
                      </a:r>
                    </a:p>
                    <a:p>
                      <a:pPr algn="ctr"/>
                      <a:r>
                        <a:rPr lang="pl-PL" b="1" dirty="0" smtClean="0"/>
                        <a:t>9,7</a:t>
                      </a:r>
                    </a:p>
                    <a:p>
                      <a:pPr algn="ctr"/>
                      <a:r>
                        <a:rPr lang="pl-PL" b="1" dirty="0" smtClean="0"/>
                        <a:t>7,8</a:t>
                      </a:r>
                    </a:p>
                    <a:p>
                      <a:pPr algn="ctr"/>
                      <a:r>
                        <a:rPr lang="pl-PL" b="1" dirty="0" smtClean="0"/>
                        <a:t>8,5</a:t>
                      </a:r>
                    </a:p>
                    <a:p>
                      <a:pPr algn="ctr"/>
                      <a:r>
                        <a:rPr lang="pl-PL" b="1" dirty="0" smtClean="0"/>
                        <a:t>8,5</a:t>
                      </a:r>
                    </a:p>
                    <a:p>
                      <a:pPr algn="ctr"/>
                      <a:r>
                        <a:rPr lang="pl-PL" b="1" dirty="0" smtClean="0"/>
                        <a:t>7,3</a:t>
                      </a:r>
                    </a:p>
                    <a:p>
                      <a:pPr algn="ctr"/>
                      <a:r>
                        <a:rPr lang="pl-PL" b="1" dirty="0" smtClean="0"/>
                        <a:t>7,6</a:t>
                      </a:r>
                    </a:p>
                    <a:p>
                      <a:pPr algn="ctr"/>
                      <a:r>
                        <a:rPr lang="pl-PL" b="1" dirty="0" smtClean="0"/>
                        <a:t>9,9</a:t>
                      </a:r>
                    </a:p>
                    <a:p>
                      <a:pPr algn="ctr"/>
                      <a:r>
                        <a:rPr lang="pl-PL" b="1" dirty="0" smtClean="0"/>
                        <a:t>8,7</a:t>
                      </a:r>
                    </a:p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Amarant</a:t>
                      </a:r>
                      <a:endParaRPr lang="pl-PL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Ikar</a:t>
                      </a:r>
                    </a:p>
                    <a:p>
                      <a:r>
                        <a:rPr lang="pl-PL" b="1" dirty="0" smtClean="0">
                          <a:solidFill>
                            <a:schemeClr val="tx1"/>
                          </a:solidFill>
                        </a:rPr>
                        <a:t>Pasja P.</a:t>
                      </a:r>
                    </a:p>
                    <a:p>
                      <a:r>
                        <a:rPr lang="pl-PL" b="1" dirty="0" smtClean="0"/>
                        <a:t>Bzura</a:t>
                      </a:r>
                    </a:p>
                    <a:p>
                      <a:r>
                        <a:rPr lang="pl-PL" b="1" dirty="0" smtClean="0"/>
                        <a:t>Gandawa</a:t>
                      </a:r>
                    </a:p>
                    <a:p>
                      <a:r>
                        <a:rPr lang="pl-PL" b="1" dirty="0" smtClean="0"/>
                        <a:t>Hinga</a:t>
                      </a:r>
                    </a:p>
                    <a:p>
                      <a:r>
                        <a:rPr lang="pl-PL" b="1" dirty="0" smtClean="0"/>
                        <a:t>Inwestor</a:t>
                      </a:r>
                    </a:p>
                    <a:p>
                      <a:r>
                        <a:rPr lang="pl-PL" b="1" dirty="0" smtClean="0"/>
                        <a:t>Jasia</a:t>
                      </a:r>
                    </a:p>
                    <a:p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Kuras</a:t>
                      </a:r>
                    </a:p>
                    <a:p>
                      <a:r>
                        <a:rPr lang="pl-PL" b="1" dirty="0" smtClean="0"/>
                        <a:t>Pokusa</a:t>
                      </a:r>
                    </a:p>
                    <a:p>
                      <a:r>
                        <a:rPr lang="pl-PL" b="1" dirty="0" smtClean="0"/>
                        <a:t>Rudawa</a:t>
                      </a:r>
                    </a:p>
                    <a:p>
                      <a:r>
                        <a:rPr lang="pl-PL" b="1" dirty="0" smtClean="0"/>
                        <a:t>Skawa</a:t>
                      </a:r>
                    </a:p>
                    <a:p>
                      <a:r>
                        <a:rPr lang="pl-PL" b="1" dirty="0" smtClean="0"/>
                        <a:t>Sonda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20,2</a:t>
                      </a:r>
                    </a:p>
                    <a:p>
                      <a:pPr algn="ctr"/>
                      <a:r>
                        <a:rPr lang="pl-PL" b="1" dirty="0" smtClean="0"/>
                        <a:t>22,2</a:t>
                      </a:r>
                    </a:p>
                    <a:p>
                      <a:pPr algn="ctr"/>
                      <a:r>
                        <a:rPr lang="pl-PL" b="1" dirty="0" smtClean="0"/>
                        <a:t>18,4</a:t>
                      </a:r>
                    </a:p>
                    <a:p>
                      <a:pPr algn="ctr"/>
                      <a:r>
                        <a:rPr lang="pl-PL" b="1" dirty="0" smtClean="0"/>
                        <a:t>19,2</a:t>
                      </a:r>
                    </a:p>
                    <a:p>
                      <a:pPr algn="ctr"/>
                      <a:r>
                        <a:rPr lang="pl-PL" b="1" dirty="0" smtClean="0"/>
                        <a:t>17,9</a:t>
                      </a:r>
                    </a:p>
                    <a:p>
                      <a:pPr algn="ctr"/>
                      <a:r>
                        <a:rPr lang="pl-PL" b="1" dirty="0" smtClean="0"/>
                        <a:t>20,0</a:t>
                      </a:r>
                    </a:p>
                    <a:p>
                      <a:pPr algn="ctr"/>
                      <a:r>
                        <a:rPr lang="pl-PL" b="1" dirty="0" smtClean="0"/>
                        <a:t>18,0</a:t>
                      </a:r>
                    </a:p>
                    <a:p>
                      <a:pPr algn="ctr"/>
                      <a:r>
                        <a:rPr lang="pl-PL" b="1" dirty="0" smtClean="0"/>
                        <a:t>18,3</a:t>
                      </a:r>
                    </a:p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19,3</a:t>
                      </a:r>
                    </a:p>
                    <a:p>
                      <a:pPr algn="ctr"/>
                      <a:r>
                        <a:rPr lang="pl-PL" b="1" dirty="0" smtClean="0"/>
                        <a:t>16,5</a:t>
                      </a:r>
                    </a:p>
                    <a:p>
                      <a:pPr algn="ctr"/>
                      <a:r>
                        <a:rPr lang="pl-PL" b="1" dirty="0" smtClean="0"/>
                        <a:t>21,5</a:t>
                      </a:r>
                    </a:p>
                    <a:p>
                      <a:pPr algn="ctr"/>
                      <a:r>
                        <a:rPr lang="pl-PL" b="1" dirty="0" smtClean="0"/>
                        <a:t>21,6</a:t>
                      </a:r>
                    </a:p>
                    <a:p>
                      <a:pPr algn="ctr"/>
                      <a:r>
                        <a:rPr lang="pl-PL" b="1" dirty="0" smtClean="0"/>
                        <a:t>19,6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8,6</a:t>
                      </a:r>
                    </a:p>
                    <a:p>
                      <a:pPr algn="ctr"/>
                      <a:r>
                        <a:rPr lang="pl-PL" b="1" dirty="0" smtClean="0"/>
                        <a:t>7,8</a:t>
                      </a:r>
                    </a:p>
                    <a:p>
                      <a:pPr algn="ctr"/>
                      <a:r>
                        <a:rPr lang="pl-PL" b="1" dirty="0" smtClean="0"/>
                        <a:t>8,8</a:t>
                      </a:r>
                    </a:p>
                    <a:p>
                      <a:pPr algn="ctr"/>
                      <a:r>
                        <a:rPr lang="pl-PL" b="1" dirty="0" smtClean="0"/>
                        <a:t>9,2</a:t>
                      </a:r>
                    </a:p>
                    <a:p>
                      <a:pPr algn="ctr"/>
                      <a:r>
                        <a:rPr lang="pl-PL" b="1" dirty="0" smtClean="0"/>
                        <a:t>7,7</a:t>
                      </a:r>
                    </a:p>
                    <a:p>
                      <a:pPr algn="ctr"/>
                      <a:r>
                        <a:rPr lang="pl-PL" b="1" dirty="0" smtClean="0"/>
                        <a:t>8,8</a:t>
                      </a:r>
                    </a:p>
                    <a:p>
                      <a:pPr algn="ctr"/>
                      <a:r>
                        <a:rPr lang="pl-PL" b="1" dirty="0" smtClean="0"/>
                        <a:t>8,4</a:t>
                      </a:r>
                    </a:p>
                    <a:p>
                      <a:pPr algn="ctr"/>
                      <a:r>
                        <a:rPr lang="pl-PL" b="1" dirty="0" smtClean="0"/>
                        <a:t>8,9</a:t>
                      </a:r>
                    </a:p>
                    <a:p>
                      <a:pPr algn="ctr"/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9,8</a:t>
                      </a:r>
                    </a:p>
                    <a:p>
                      <a:pPr algn="ctr"/>
                      <a:r>
                        <a:rPr lang="pl-PL" b="1" dirty="0" smtClean="0"/>
                        <a:t>8,1</a:t>
                      </a:r>
                    </a:p>
                    <a:p>
                      <a:pPr algn="ctr"/>
                      <a:r>
                        <a:rPr lang="pl-PL" b="1" dirty="0" smtClean="0"/>
                        <a:t>8,3</a:t>
                      </a:r>
                    </a:p>
                    <a:p>
                      <a:pPr algn="ctr"/>
                      <a:r>
                        <a:rPr lang="pl-PL" b="1" dirty="0" smtClean="0"/>
                        <a:t>9,8</a:t>
                      </a:r>
                    </a:p>
                    <a:p>
                      <a:pPr algn="ctr"/>
                      <a:r>
                        <a:rPr lang="pl-PL" b="1" dirty="0" smtClean="0"/>
                        <a:t>10,1</a:t>
                      </a:r>
                    </a:p>
                    <a:p>
                      <a:pPr algn="ctr"/>
                      <a:endParaRPr lang="pl-PL" b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61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Najpopularniejsze odmiany w nasiennictwie w 2017 roku</a:t>
            </a:r>
            <a:endParaRPr lang="pl-PL" sz="36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308127"/>
              </p:ext>
            </p:extLst>
          </p:nvPr>
        </p:nvGraphicFramePr>
        <p:xfrm>
          <a:off x="457200" y="1600200"/>
          <a:ext cx="82296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b="1" dirty="0" smtClean="0"/>
                        <a:t>Odmiany jadalne i do przetwórstwa spożywczego 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Odmiany skrobiowe</a:t>
                      </a:r>
                      <a:endParaRPr lang="pl-PL" b="1" dirty="0"/>
                    </a:p>
                  </a:txBody>
                  <a:tcPr/>
                </a:tc>
              </a:tr>
              <a:tr h="2268840">
                <a:tc>
                  <a:txBody>
                    <a:bodyPr/>
                    <a:lstStyle/>
                    <a:p>
                      <a:r>
                        <a:rPr lang="pl-PL" b="1" dirty="0" smtClean="0"/>
                        <a:t>Innowator      617,5</a:t>
                      </a:r>
                    </a:p>
                    <a:p>
                      <a:r>
                        <a:rPr lang="pl-PL" b="1" dirty="0" err="1" smtClean="0"/>
                        <a:t>Vineta</a:t>
                      </a:r>
                      <a:r>
                        <a:rPr lang="pl-PL" b="1" dirty="0" smtClean="0"/>
                        <a:t>             385,2</a:t>
                      </a:r>
                    </a:p>
                    <a:p>
                      <a:r>
                        <a:rPr lang="pl-PL" b="1" dirty="0" smtClean="0"/>
                        <a:t>Denar              191,5</a:t>
                      </a:r>
                    </a:p>
                    <a:p>
                      <a:r>
                        <a:rPr lang="pl-PL" b="1" dirty="0" smtClean="0"/>
                        <a:t>Lady </a:t>
                      </a:r>
                      <a:r>
                        <a:rPr lang="pl-PL" b="1" dirty="0" err="1" smtClean="0"/>
                        <a:t>Rosetta</a:t>
                      </a:r>
                      <a:r>
                        <a:rPr lang="pl-PL" b="1" dirty="0" smtClean="0"/>
                        <a:t>  178,0</a:t>
                      </a:r>
                    </a:p>
                    <a:p>
                      <a:r>
                        <a:rPr lang="pl-PL" b="1" dirty="0" smtClean="0"/>
                        <a:t>Lord                156,1</a:t>
                      </a:r>
                    </a:p>
                    <a:p>
                      <a:r>
                        <a:rPr lang="pl-PL" b="1" dirty="0" smtClean="0"/>
                        <a:t>Lady </a:t>
                      </a:r>
                      <a:r>
                        <a:rPr lang="pl-PL" b="1" dirty="0" err="1" smtClean="0"/>
                        <a:t>Claire</a:t>
                      </a:r>
                      <a:r>
                        <a:rPr lang="pl-PL" b="1" dirty="0" smtClean="0"/>
                        <a:t>     137,0</a:t>
                      </a:r>
                    </a:p>
                    <a:p>
                      <a:r>
                        <a:rPr lang="pl-PL" b="1" dirty="0" smtClean="0"/>
                        <a:t>Tajfun             131,9</a:t>
                      </a:r>
                    </a:p>
                    <a:p>
                      <a:r>
                        <a:rPr lang="pl-PL" b="1" dirty="0" err="1" smtClean="0"/>
                        <a:t>Bellarosa</a:t>
                      </a:r>
                      <a:r>
                        <a:rPr lang="pl-PL" b="1" dirty="0" smtClean="0"/>
                        <a:t>       114,3</a:t>
                      </a:r>
                      <a:endParaRPr lang="pl-PL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b="1" dirty="0" smtClean="0"/>
                        <a:t>Skawa          188,4</a:t>
                      </a:r>
                    </a:p>
                    <a:p>
                      <a:r>
                        <a:rPr lang="pl-PL" b="1" dirty="0" smtClean="0">
                          <a:solidFill>
                            <a:srgbClr val="FFC000"/>
                          </a:solidFill>
                        </a:rPr>
                        <a:t>Zuzanna       113,5</a:t>
                      </a:r>
                    </a:p>
                    <a:p>
                      <a:r>
                        <a:rPr lang="pl-PL" b="1" dirty="0" smtClean="0"/>
                        <a:t>Jubilat</a:t>
                      </a:r>
                      <a:r>
                        <a:rPr lang="pl-PL" b="1" baseline="0" dirty="0" smtClean="0"/>
                        <a:t>           </a:t>
                      </a:r>
                      <a:r>
                        <a:rPr lang="pl-PL" b="1" baseline="0" dirty="0" smtClean="0"/>
                        <a:t>93,7</a:t>
                      </a:r>
                    </a:p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Omega         94,9</a:t>
                      </a:r>
                      <a:endParaRPr lang="pl-PL" b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pl-PL" b="1" baseline="0" dirty="0" smtClean="0">
                          <a:solidFill>
                            <a:srgbClr val="FFC000"/>
                          </a:solidFill>
                        </a:rPr>
                        <a:t>Kuras            87,1</a:t>
                      </a:r>
                    </a:p>
                    <a:p>
                      <a:r>
                        <a:rPr lang="pl-PL" b="1" baseline="0" dirty="0" err="1" smtClean="0"/>
                        <a:t>Glada</a:t>
                      </a:r>
                      <a:r>
                        <a:rPr lang="pl-PL" b="1" baseline="0" dirty="0" smtClean="0"/>
                        <a:t>            72,6</a:t>
                      </a:r>
                    </a:p>
                    <a:p>
                      <a:r>
                        <a:rPr lang="pl-PL" b="1" baseline="0" dirty="0" smtClean="0"/>
                        <a:t>Boryna          68,2</a:t>
                      </a:r>
                    </a:p>
                    <a:p>
                      <a:r>
                        <a:rPr lang="pl-PL" b="1" baseline="0" dirty="0" smtClean="0"/>
                        <a:t>Kuba             58,7</a:t>
                      </a:r>
                    </a:p>
                    <a:p>
                      <a:r>
                        <a:rPr lang="pl-PL" b="1" baseline="0" dirty="0" smtClean="0"/>
                        <a:t>Hinga           </a:t>
                      </a:r>
                      <a:r>
                        <a:rPr lang="pl-PL" b="1" baseline="0" dirty="0" smtClean="0"/>
                        <a:t>58,4</a:t>
                      </a:r>
                    </a:p>
                    <a:p>
                      <a:r>
                        <a:rPr lang="pl-PL" b="1" baseline="0" dirty="0" smtClean="0"/>
                        <a:t>Rudawa       41,4</a:t>
                      </a:r>
                    </a:p>
                    <a:p>
                      <a:r>
                        <a:rPr lang="pl-PL" b="1" baseline="0" dirty="0" smtClean="0"/>
                        <a:t>Harpun         37,8</a:t>
                      </a:r>
                    </a:p>
                    <a:p>
                      <a:r>
                        <a:rPr lang="pl-PL" b="1" baseline="0" dirty="0" smtClean="0"/>
                        <a:t>Jasia               37,2</a:t>
                      </a:r>
                    </a:p>
                    <a:p>
                      <a:r>
                        <a:rPr lang="pl-PL" b="1" baseline="0" dirty="0" smtClean="0"/>
                        <a:t>Kaszub           36,5</a:t>
                      </a:r>
                      <a:endParaRPr lang="pl-PL" b="1" baseline="0" dirty="0" smtClean="0"/>
                    </a:p>
                    <a:p>
                      <a:r>
                        <a:rPr lang="pl-PL" b="1" dirty="0" err="1" smtClean="0">
                          <a:solidFill>
                            <a:srgbClr val="FF0000"/>
                          </a:solidFill>
                        </a:rPr>
                        <a:t>Eurostarch</a:t>
                      </a:r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    34,3</a:t>
                      </a:r>
                    </a:p>
                    <a:p>
                      <a:r>
                        <a:rPr lang="pl-PL" b="1" dirty="0" err="1" smtClean="0">
                          <a:solidFill>
                            <a:srgbClr val="FF0000"/>
                          </a:solidFill>
                        </a:rPr>
                        <a:t>Eurogrande</a:t>
                      </a:r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   18,8</a:t>
                      </a:r>
                    </a:p>
                    <a:p>
                      <a:r>
                        <a:rPr lang="pl-PL" b="1" dirty="0" smtClean="0"/>
                        <a:t>Ikar                 18,4</a:t>
                      </a:r>
                      <a:endParaRPr lang="pl-PL" b="1" dirty="0"/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pl-PL" b="1" dirty="0" smtClean="0"/>
                        <a:t>Verdi             194,3</a:t>
                      </a:r>
                    </a:p>
                    <a:p>
                      <a:r>
                        <a:rPr lang="pl-PL" b="1" dirty="0" smtClean="0"/>
                        <a:t>Hermes        167,5</a:t>
                      </a:r>
                    </a:p>
                    <a:p>
                      <a:r>
                        <a:rPr lang="pl-PL" b="1" dirty="0" smtClean="0"/>
                        <a:t>Albatros       134,4</a:t>
                      </a:r>
                    </a:p>
                    <a:p>
                      <a:r>
                        <a:rPr lang="pl-PL" b="1" dirty="0" smtClean="0"/>
                        <a:t>Gala              109,4</a:t>
                      </a:r>
                    </a:p>
                    <a:p>
                      <a:r>
                        <a:rPr lang="pl-PL" b="1" dirty="0" err="1" smtClean="0"/>
                        <a:t>Markies</a:t>
                      </a:r>
                      <a:r>
                        <a:rPr lang="pl-PL" b="1" dirty="0" smtClean="0"/>
                        <a:t>        87,7</a:t>
                      </a:r>
                    </a:p>
                    <a:p>
                      <a:r>
                        <a:rPr lang="pl-PL" b="1" dirty="0" err="1" smtClean="0"/>
                        <a:t>Lilly</a:t>
                      </a:r>
                      <a:r>
                        <a:rPr lang="pl-PL" b="1" dirty="0" smtClean="0"/>
                        <a:t>               87,8</a:t>
                      </a:r>
                    </a:p>
                    <a:p>
                      <a:r>
                        <a:rPr lang="pl-PL" b="1" dirty="0" err="1" smtClean="0"/>
                        <a:t>Ludmilla</a:t>
                      </a:r>
                      <a:r>
                        <a:rPr lang="pl-PL" b="1" dirty="0" smtClean="0"/>
                        <a:t>       82,6</a:t>
                      </a:r>
                    </a:p>
                    <a:p>
                      <a:r>
                        <a:rPr lang="pl-PL" b="1" dirty="0" smtClean="0"/>
                        <a:t>Colomba      57,8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pl-PL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151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sz="2400" b="1" dirty="0">
                <a:latin typeface="Times New Roman"/>
                <a:ea typeface="Calibri"/>
                <a:cs typeface="Times New Roman"/>
              </a:rPr>
              <a:t>Korzystanie z kwalifikowanego materiału sadzeniakowego w relacji do kierunków </a:t>
            </a:r>
            <a:r>
              <a:rPr lang="pl-PL" sz="2400" b="1" dirty="0" smtClean="0">
                <a:latin typeface="Times New Roman"/>
                <a:ea typeface="Calibri"/>
                <a:cs typeface="Times New Roman"/>
              </a:rPr>
              <a:t>produkcji</a:t>
            </a:r>
            <a:r>
              <a:rPr lang="pl-PL" sz="2400" b="1" dirty="0" smtClean="0">
                <a:ea typeface="Calibri"/>
                <a:cs typeface="Times New Roman"/>
              </a:rPr>
              <a:t> </a:t>
            </a:r>
            <a:r>
              <a:rPr lang="pl-PL" sz="2400" b="1" dirty="0" smtClean="0">
                <a:latin typeface="Times New Roman"/>
                <a:ea typeface="Calibri"/>
                <a:cs typeface="Times New Roman"/>
              </a:rPr>
              <a:t>ziemniaka  </a:t>
            </a:r>
            <a:r>
              <a:rPr lang="pl-PL" sz="2400" b="1" dirty="0">
                <a:latin typeface="Times New Roman"/>
                <a:ea typeface="Calibri"/>
                <a:cs typeface="Times New Roman"/>
              </a:rPr>
              <a:t>w 2017 </a:t>
            </a:r>
            <a:r>
              <a:rPr lang="pl-PL" sz="2400" b="1" dirty="0" smtClean="0">
                <a:latin typeface="Times New Roman"/>
                <a:ea typeface="Calibri"/>
                <a:cs typeface="Times New Roman"/>
              </a:rPr>
              <a:t>roku</a:t>
            </a:r>
            <a:endParaRPr lang="pl-PL" sz="24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4939403"/>
              </p:ext>
            </p:extLst>
          </p:nvPr>
        </p:nvGraphicFramePr>
        <p:xfrm>
          <a:off x="179512" y="2080101"/>
          <a:ext cx="8496943" cy="3977640"/>
        </p:xfrm>
        <a:graphic>
          <a:graphicData uri="http://schemas.openxmlformats.org/drawingml/2006/table">
            <a:tbl>
              <a:tblPr firstRow="1" firstCol="1" bandRow="1"/>
              <a:tblGrid>
                <a:gridCol w="2808312"/>
                <a:gridCol w="1296144"/>
                <a:gridCol w="1440160"/>
                <a:gridCol w="1512168"/>
                <a:gridCol w="144015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Kierunek produkcji ziemniaka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Pow. uprawy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(tys. ha)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Zużycie kw. sadzeniaków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(tys. t)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udział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kw. sadz.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do ogółu wysadzanych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udział odm. </a:t>
                      </a:r>
                      <a:r>
                        <a:rPr lang="pl-PL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pol</a:t>
                      </a:r>
                      <a:r>
                        <a:rPr lang="pl-PL" sz="18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/zagrani.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Jadalne wczesne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Przetwórstwo spożywcze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Jadalne konfekcjonowane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Krochmalnictwo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Nasiennictwo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Wielokierunkowy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13,5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40,0</a:t>
                      </a: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42,0</a:t>
                      </a: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29,0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5,9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189,6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17,0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48,0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34,9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17,4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20,7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42.0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48,0</a:t>
                      </a: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33,2</a:t>
                      </a: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24,0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4,6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55/45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10/90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36/64</a:t>
                      </a: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90/10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30/70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60/40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Razem</a:t>
                      </a:r>
                      <a:endParaRPr lang="pl-P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99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320,0</a:t>
                      </a:r>
                      <a:endParaRPr lang="pl-PL" sz="1800" dirty="0">
                        <a:solidFill>
                          <a:srgbClr val="0099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99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160</a:t>
                      </a:r>
                      <a:endParaRPr lang="pl-PL" sz="1800" dirty="0">
                        <a:solidFill>
                          <a:srgbClr val="0099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99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21,0</a:t>
                      </a:r>
                      <a:endParaRPr lang="pl-PL" sz="1800" dirty="0">
                        <a:solidFill>
                          <a:srgbClr val="0099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R="3117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99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40/60</a:t>
                      </a:r>
                      <a:endParaRPr lang="pl-PL" sz="1800" dirty="0">
                        <a:solidFill>
                          <a:srgbClr val="0099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354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pl-PL" sz="2400" b="1" dirty="0">
                <a:latin typeface="Times New Roman"/>
                <a:ea typeface="Times New Roman"/>
                <a:cs typeface="Times New Roman"/>
              </a:rPr>
              <a:t>Relacje cen sadzeniaków ziemniaka (%) do cen ziemniaka towarowego </a:t>
            </a:r>
            <a:r>
              <a:rPr lang="pl-PL" sz="2400" b="1" dirty="0" smtClean="0">
                <a:latin typeface="Times New Roman"/>
                <a:ea typeface="Times New Roman"/>
                <a:cs typeface="Times New Roman"/>
              </a:rPr>
              <a:t>w </a:t>
            </a:r>
            <a:r>
              <a:rPr lang="pl-PL" sz="2400" b="1" dirty="0">
                <a:latin typeface="Times New Roman"/>
                <a:ea typeface="Times New Roman"/>
                <a:cs typeface="Times New Roman"/>
              </a:rPr>
              <a:t>różnych kierunkach użytkowania </a:t>
            </a:r>
            <a:endParaRPr lang="pl-PL" sz="24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571531"/>
              </p:ext>
            </p:extLst>
          </p:nvPr>
        </p:nvGraphicFramePr>
        <p:xfrm>
          <a:off x="143508" y="2132856"/>
          <a:ext cx="8856983" cy="3200400"/>
        </p:xfrm>
        <a:graphic>
          <a:graphicData uri="http://schemas.openxmlformats.org/drawingml/2006/table">
            <a:tbl>
              <a:tblPr firstRow="1" firstCol="1" bandRow="1"/>
              <a:tblGrid>
                <a:gridCol w="3047795"/>
                <a:gridCol w="1114332"/>
                <a:gridCol w="1114332"/>
                <a:gridCol w="1114332"/>
                <a:gridCol w="1114332"/>
                <a:gridCol w="1351860"/>
              </a:tblGrid>
              <a:tr h="18097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Kierunek produkcji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Lata badań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Średnio w latach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2013/14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2014/15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2015/16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2016/17</a:t>
                      </a:r>
                      <a:endParaRPr lang="pl-PL" sz="20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Jadalne wczesne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Jadalne – hurt z </a:t>
                      </a:r>
                      <a:r>
                        <a:rPr lang="pl-PL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gospod</a:t>
                      </a:r>
                      <a:r>
                        <a:rPr lang="pl-PL" sz="20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Jadalne - rynek hurtowy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Jadalne - targowisko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Ziemniaki skrobiowe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0,75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2,32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1,85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1,43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6,18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0,98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5,27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2,94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2,21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4,14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1,34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2,78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2,41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2,00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5,65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1,29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4,82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2,03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1,87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5,62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1,09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3,80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2,31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1,88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5,40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80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l-PL" b="1" dirty="0" smtClean="0"/>
              <a:t>Wymagania nawozowe odmian skrobiowych</a:t>
            </a:r>
            <a:endParaRPr lang="pl-PL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985799"/>
              </p:ext>
            </p:extLst>
          </p:nvPr>
        </p:nvGraphicFramePr>
        <p:xfrm>
          <a:off x="457200" y="1600200"/>
          <a:ext cx="82296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Małe ok. 100kg N/ha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Średnie ok. 120kg N/ha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Duże ok. 140kg N/ha</a:t>
                      </a:r>
                      <a:endParaRPr lang="pl-PL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Boryna</a:t>
                      </a:r>
                      <a:r>
                        <a:rPr lang="pl-PL" sz="2000" b="1" baseline="0" dirty="0" smtClean="0"/>
                        <a:t> </a:t>
                      </a:r>
                      <a:endParaRPr lang="pl-PL" sz="2000" b="1" dirty="0" smtClean="0"/>
                    </a:p>
                    <a:p>
                      <a:pPr algn="ctr"/>
                      <a:r>
                        <a:rPr lang="pl-PL" sz="2000" b="1" dirty="0" smtClean="0"/>
                        <a:t>Albatros</a:t>
                      </a:r>
                    </a:p>
                    <a:p>
                      <a:pPr algn="ctr"/>
                      <a:r>
                        <a:rPr lang="pl-PL" sz="2000" b="1" dirty="0" err="1" smtClean="0"/>
                        <a:t>Glada</a:t>
                      </a:r>
                      <a:endParaRPr lang="pl-PL" sz="2000" b="1" dirty="0" smtClean="0"/>
                    </a:p>
                    <a:p>
                      <a:pPr algn="ctr"/>
                      <a:r>
                        <a:rPr lang="pl-PL" sz="2000" b="1" dirty="0" smtClean="0"/>
                        <a:t>Harpun</a:t>
                      </a: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Jubilat</a:t>
                      </a:r>
                      <a:endParaRPr lang="pl-PL" sz="2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Kaszub</a:t>
                      </a:r>
                      <a:r>
                        <a:rPr lang="pl-PL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pl-PL" sz="2000" b="1" dirty="0" smtClean="0"/>
                    </a:p>
                    <a:p>
                      <a:pPr algn="ctr"/>
                      <a:r>
                        <a:rPr lang="pl-PL" sz="2000" b="1" dirty="0" smtClean="0"/>
                        <a:t>Pasat</a:t>
                      </a:r>
                    </a:p>
                    <a:p>
                      <a:pPr algn="ctr"/>
                      <a:r>
                        <a:rPr lang="pl-PL" sz="2000" b="1" dirty="0" smtClean="0"/>
                        <a:t>Rumpel</a:t>
                      </a:r>
                    </a:p>
                    <a:p>
                      <a:pPr algn="ctr"/>
                      <a:r>
                        <a:rPr lang="pl-PL" sz="2000" b="1" dirty="0" smtClean="0"/>
                        <a:t>Ikar</a:t>
                      </a:r>
                    </a:p>
                    <a:p>
                      <a:pPr algn="ctr"/>
                      <a:r>
                        <a:rPr lang="pl-PL" sz="2000" b="1" dirty="0" smtClean="0"/>
                        <a:t>Gandawa</a:t>
                      </a:r>
                    </a:p>
                    <a:p>
                      <a:pPr algn="ctr"/>
                      <a:r>
                        <a:rPr lang="pl-PL" sz="2000" b="1" dirty="0" smtClean="0"/>
                        <a:t>Jasia</a:t>
                      </a:r>
                    </a:p>
                    <a:p>
                      <a:pPr algn="ctr"/>
                      <a:r>
                        <a:rPr lang="pl-PL" sz="2000" b="1" dirty="0" smtClean="0"/>
                        <a:t>Kuras</a:t>
                      </a:r>
                    </a:p>
                    <a:p>
                      <a:pPr algn="ctr"/>
                      <a:r>
                        <a:rPr lang="pl-PL" sz="2000" b="1" dirty="0" smtClean="0"/>
                        <a:t>Pokusa</a:t>
                      </a:r>
                    </a:p>
                    <a:p>
                      <a:pPr algn="ctr"/>
                      <a:r>
                        <a:rPr lang="pl-PL" sz="2000" b="1" dirty="0" smtClean="0"/>
                        <a:t>Rudawa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Kuba</a:t>
                      </a:r>
                    </a:p>
                    <a:p>
                      <a:pPr algn="ctr"/>
                      <a:r>
                        <a:rPr lang="pl-PL" sz="2000" b="1" dirty="0" smtClean="0"/>
                        <a:t>Monsun</a:t>
                      </a:r>
                    </a:p>
                    <a:p>
                      <a:pPr algn="ctr"/>
                      <a:r>
                        <a:rPr lang="pl-PL" sz="2000" b="1" dirty="0" smtClean="0"/>
                        <a:t>Bzura</a:t>
                      </a:r>
                    </a:p>
                    <a:p>
                      <a:pPr algn="ctr"/>
                      <a:r>
                        <a:rPr lang="pl-PL" sz="2000" b="1" dirty="0" smtClean="0"/>
                        <a:t>Hinga</a:t>
                      </a:r>
                    </a:p>
                    <a:p>
                      <a:pPr algn="ctr"/>
                      <a:r>
                        <a:rPr lang="pl-PL" sz="2000" b="1" dirty="0" smtClean="0"/>
                        <a:t>Inwestor</a:t>
                      </a:r>
                    </a:p>
                    <a:p>
                      <a:pPr algn="ctr"/>
                      <a:r>
                        <a:rPr lang="pl-PL" sz="2000" b="1" dirty="0" smtClean="0"/>
                        <a:t>Skawa</a:t>
                      </a:r>
                    </a:p>
                    <a:p>
                      <a:pPr algn="ctr"/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Cedron</a:t>
                      </a:r>
                    </a:p>
                    <a:p>
                      <a:pPr algn="ctr"/>
                      <a:r>
                        <a:rPr lang="pl-PL" sz="2000" b="1" dirty="0" smtClean="0"/>
                        <a:t>Boryna</a:t>
                      </a:r>
                    </a:p>
                    <a:p>
                      <a:pPr algn="ctr"/>
                      <a:r>
                        <a:rPr lang="pl-PL" sz="2000" b="1" dirty="0" smtClean="0"/>
                        <a:t>Kaszub</a:t>
                      </a:r>
                    </a:p>
                    <a:p>
                      <a:pPr algn="ctr"/>
                      <a:r>
                        <a:rPr lang="pl-PL" sz="2000" b="1" dirty="0" smtClean="0"/>
                        <a:t>Pasja Pomorska</a:t>
                      </a:r>
                    </a:p>
                    <a:p>
                      <a:pPr algn="ctr"/>
                      <a:r>
                        <a:rPr lang="pl-PL" sz="2000" b="1" dirty="0" smtClean="0"/>
                        <a:t>Sekwana</a:t>
                      </a:r>
                    </a:p>
                    <a:p>
                      <a:pPr algn="ctr"/>
                      <a:r>
                        <a:rPr lang="pl-PL" sz="2000" b="1" dirty="0" smtClean="0"/>
                        <a:t>Szyper </a:t>
                      </a:r>
                    </a:p>
                    <a:p>
                      <a:pPr algn="ctr"/>
                      <a:r>
                        <a:rPr lang="pl-PL" sz="2000" b="1" dirty="0" smtClean="0"/>
                        <a:t>Widawa </a:t>
                      </a:r>
                    </a:p>
                    <a:p>
                      <a:pPr algn="ctr"/>
                      <a:r>
                        <a:rPr lang="pl-PL" sz="2000" b="1" dirty="0" smtClean="0"/>
                        <a:t>Zuzanna </a:t>
                      </a:r>
                      <a:endParaRPr lang="pl-PL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3849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l-PL" sz="3200" b="1" dirty="0" smtClean="0"/>
              <a:t>Wrażliwość odmian na </a:t>
            </a:r>
            <a:r>
              <a:rPr lang="pl-PL" sz="3200" b="1" dirty="0" err="1" smtClean="0"/>
              <a:t>metrybuzynę</a:t>
            </a:r>
            <a:r>
              <a:rPr lang="pl-PL" sz="3200" b="1" dirty="0" smtClean="0"/>
              <a:t> stosowana po wschodach roślin (</a:t>
            </a:r>
            <a:r>
              <a:rPr lang="pl-PL" sz="3200" b="1" dirty="0" err="1" smtClean="0"/>
              <a:t>formulacja</a:t>
            </a:r>
            <a:r>
              <a:rPr lang="pl-PL" sz="3200" b="1" dirty="0" smtClean="0"/>
              <a:t> SC)</a:t>
            </a:r>
            <a:endParaRPr lang="pl-PL" sz="32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460893"/>
              </p:ext>
            </p:extLst>
          </p:nvPr>
        </p:nvGraphicFramePr>
        <p:xfrm>
          <a:off x="457200" y="1600200"/>
          <a:ext cx="82296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496"/>
                <a:gridCol w="2160240"/>
                <a:gridCol w="2376264"/>
                <a:gridCol w="1224136"/>
                <a:gridCol w="109046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Niewrażliwe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Niska</a:t>
                      </a:r>
                    </a:p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 wrażliwość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Średnia </a:t>
                      </a:r>
                    </a:p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wrażliwość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Podwyższona wrażliwość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Bardzo wrażliwe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56304">
                <a:tc>
                  <a:txBody>
                    <a:bodyPr/>
                    <a:lstStyle/>
                    <a:p>
                      <a:r>
                        <a:rPr lang="pl-PL" b="1" dirty="0" err="1" smtClean="0"/>
                        <a:t>Satina</a:t>
                      </a:r>
                      <a:endParaRPr lang="pl-PL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Amarant,</a:t>
                      </a:r>
                      <a:r>
                        <a:rPr lang="pl-PL" b="1" baseline="0" dirty="0" smtClean="0"/>
                        <a:t> </a:t>
                      </a:r>
                      <a:r>
                        <a:rPr lang="pl-PL" b="1" dirty="0" smtClean="0"/>
                        <a:t>Ewelina,</a:t>
                      </a:r>
                      <a:r>
                        <a:rPr lang="pl-PL" b="1" baseline="0" dirty="0" smtClean="0"/>
                        <a:t> </a:t>
                      </a:r>
                      <a:r>
                        <a:rPr lang="pl-PL" b="1" dirty="0" smtClean="0"/>
                        <a:t>Hubal,</a:t>
                      </a:r>
                      <a:r>
                        <a:rPr lang="pl-PL" b="1" baseline="0" dirty="0" smtClean="0"/>
                        <a:t> </a:t>
                      </a:r>
                      <a:r>
                        <a:rPr lang="pl-PL" b="1" dirty="0" err="1" smtClean="0"/>
                        <a:t>Jelly</a:t>
                      </a:r>
                      <a:r>
                        <a:rPr lang="pl-PL" b="1" dirty="0" smtClean="0"/>
                        <a:t>,</a:t>
                      </a:r>
                      <a:r>
                        <a:rPr lang="pl-PL" b="1" baseline="0" dirty="0" smtClean="0"/>
                        <a:t> </a:t>
                      </a:r>
                      <a:r>
                        <a:rPr lang="pl-PL" b="1" dirty="0" err="1" smtClean="0"/>
                        <a:t>Laskara</a:t>
                      </a:r>
                      <a:r>
                        <a:rPr lang="pl-PL" b="1" dirty="0" smtClean="0"/>
                        <a:t>,</a:t>
                      </a:r>
                      <a:r>
                        <a:rPr lang="pl-PL" b="1" baseline="0" dirty="0" smtClean="0"/>
                        <a:t> </a:t>
                      </a:r>
                      <a:r>
                        <a:rPr lang="pl-PL" b="1" dirty="0" smtClean="0"/>
                        <a:t>Lord,</a:t>
                      </a:r>
                      <a:r>
                        <a:rPr lang="pl-PL" b="1" baseline="0" dirty="0" smtClean="0"/>
                        <a:t> </a:t>
                      </a:r>
                      <a:r>
                        <a:rPr lang="pl-PL" b="1" dirty="0" err="1" smtClean="0"/>
                        <a:t>Ludmilla</a:t>
                      </a:r>
                      <a:r>
                        <a:rPr lang="pl-PL" b="1" dirty="0" smtClean="0"/>
                        <a:t>,</a:t>
                      </a:r>
                      <a:r>
                        <a:rPr lang="pl-PL" b="1" baseline="0" dirty="0" smtClean="0"/>
                        <a:t> </a:t>
                      </a:r>
                      <a:r>
                        <a:rPr lang="pl-PL" b="1" dirty="0" smtClean="0"/>
                        <a:t>Magnolia</a:t>
                      </a:r>
                    </a:p>
                    <a:p>
                      <a:r>
                        <a:rPr lang="pl-PL" b="1" dirty="0" err="1" smtClean="0"/>
                        <a:t>Melody</a:t>
                      </a:r>
                      <a:r>
                        <a:rPr lang="pl-PL" b="1" dirty="0" smtClean="0"/>
                        <a:t>,</a:t>
                      </a:r>
                      <a:r>
                        <a:rPr lang="pl-PL" b="1" baseline="0" dirty="0" smtClean="0"/>
                        <a:t> </a:t>
                      </a:r>
                      <a:r>
                        <a:rPr lang="pl-PL" b="1" dirty="0" smtClean="0"/>
                        <a:t>Michalina, Mondeo, Oman, </a:t>
                      </a:r>
                      <a:r>
                        <a:rPr lang="pl-PL" b="1" dirty="0" err="1" smtClean="0"/>
                        <a:t>Otolia</a:t>
                      </a:r>
                      <a:r>
                        <a:rPr lang="pl-PL" b="1" dirty="0" smtClean="0"/>
                        <a:t>, Tajfun, Verdi, Zenia, </a:t>
                      </a:r>
                      <a:r>
                        <a:rPr lang="pl-PL" b="1" dirty="0" err="1" smtClean="0"/>
                        <a:t>Orchestra</a:t>
                      </a:r>
                      <a:r>
                        <a:rPr lang="pl-PL" b="1" dirty="0" smtClean="0"/>
                        <a:t>,</a:t>
                      </a:r>
                    </a:p>
                    <a:p>
                      <a:r>
                        <a:rPr lang="pl-PL" b="1" dirty="0" err="1" smtClean="0"/>
                        <a:t>Smit</a:t>
                      </a:r>
                      <a:r>
                        <a:rPr lang="pl-PL" b="1" baseline="0" dirty="0" smtClean="0"/>
                        <a:t> </a:t>
                      </a:r>
                      <a:r>
                        <a:rPr lang="pl-PL" b="1" baseline="0" dirty="0" err="1" smtClean="0"/>
                        <a:t>Comet</a:t>
                      </a:r>
                      <a:endParaRPr lang="pl-PL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Ametyst, </a:t>
                      </a:r>
                      <a:r>
                        <a:rPr lang="pl-PL" b="1" dirty="0" err="1" smtClean="0"/>
                        <a:t>Asterix</a:t>
                      </a:r>
                      <a:r>
                        <a:rPr lang="pl-PL" b="1" dirty="0" smtClean="0"/>
                        <a:t>,</a:t>
                      </a:r>
                      <a:r>
                        <a:rPr lang="pl-PL" b="1" baseline="0" dirty="0" smtClean="0"/>
                        <a:t> Augusta</a:t>
                      </a:r>
                    </a:p>
                    <a:p>
                      <a:r>
                        <a:rPr lang="pl-PL" b="1" baseline="0" dirty="0" err="1" smtClean="0"/>
                        <a:t>Bellarosa</a:t>
                      </a:r>
                      <a:r>
                        <a:rPr lang="pl-PL" b="1" baseline="0" dirty="0" smtClean="0"/>
                        <a:t>, Bryza</a:t>
                      </a:r>
                    </a:p>
                    <a:p>
                      <a:r>
                        <a:rPr lang="pl-PL" b="1" baseline="0" dirty="0" smtClean="0"/>
                        <a:t>Cekin, Cyprian, Denar, Finezja, Gwiazda, Ignacy, Irga, Jurek, Justa, jutrzenka, Lady </a:t>
                      </a:r>
                      <a:r>
                        <a:rPr lang="pl-PL" b="1" baseline="0" dirty="0" err="1" smtClean="0"/>
                        <a:t>Claire</a:t>
                      </a:r>
                      <a:r>
                        <a:rPr lang="pl-PL" b="1" baseline="0" dirty="0" smtClean="0"/>
                        <a:t>, Oberon, Omega, Owacja, Red </a:t>
                      </a:r>
                      <a:r>
                        <a:rPr lang="pl-PL" b="1" baseline="0" dirty="0" err="1" smtClean="0"/>
                        <a:t>fantasy</a:t>
                      </a:r>
                      <a:r>
                        <a:rPr lang="pl-PL" b="1" baseline="0" dirty="0" smtClean="0"/>
                        <a:t>, Syrena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Bartek, </a:t>
                      </a:r>
                      <a:r>
                        <a:rPr lang="pl-PL" b="1" dirty="0" err="1" smtClean="0"/>
                        <a:t>Innovator</a:t>
                      </a:r>
                      <a:r>
                        <a:rPr lang="pl-PL" b="1" dirty="0" smtClean="0"/>
                        <a:t>, Krasa, Miłek, Stasia, </a:t>
                      </a:r>
                      <a:r>
                        <a:rPr lang="pl-PL" b="1" dirty="0" err="1" smtClean="0"/>
                        <a:t>Vineta</a:t>
                      </a:r>
                      <a:r>
                        <a:rPr lang="pl-PL" b="1" dirty="0" smtClean="0"/>
                        <a:t>, </a:t>
                      </a:r>
                      <a:r>
                        <a:rPr lang="pl-PL" b="1" dirty="0" err="1" smtClean="0"/>
                        <a:t>Viviana</a:t>
                      </a:r>
                      <a:endParaRPr lang="pl-P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-</a:t>
                      </a:r>
                      <a:endParaRPr lang="pl-P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61851">
                <a:tc>
                  <a:txBody>
                    <a:bodyPr/>
                    <a:lstStyle/>
                    <a:p>
                      <a:r>
                        <a:rPr lang="pl-PL" b="1" dirty="0" smtClean="0"/>
                        <a:t>Zuzanna</a:t>
                      </a:r>
                      <a:endParaRPr lang="pl-PL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Donald, Kuba, Rudawa, Skawa</a:t>
                      </a:r>
                      <a:endParaRPr lang="pl-P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Boryna, </a:t>
                      </a:r>
                      <a:r>
                        <a:rPr lang="pl-PL" b="1" dirty="0" err="1" smtClean="0"/>
                        <a:t>Glada</a:t>
                      </a:r>
                      <a:r>
                        <a:rPr lang="pl-PL" b="1" dirty="0" smtClean="0"/>
                        <a:t>, Hinga, Inwestor, Jasia, jubilat,</a:t>
                      </a:r>
                      <a:r>
                        <a:rPr lang="pl-PL" b="1" baseline="0" dirty="0" smtClean="0"/>
                        <a:t> Kaszub, Kuras, Mieszko, Pasja P., Rumpel, Szyper</a:t>
                      </a:r>
                      <a:endParaRPr lang="pl-P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Pokusa</a:t>
                      </a:r>
                      <a:endParaRPr lang="pl-P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Pasat, Sonda</a:t>
                      </a:r>
                      <a:endParaRPr lang="pl-P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395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ea typeface="Calibri"/>
                <a:cs typeface="Times New Roman"/>
              </a:rPr>
              <a:t>Odmiany ziemniaka o różnej tolerancyjności na suszę glebową</a:t>
            </a:r>
            <a:endParaRPr lang="pl-PL" sz="2800" dirty="0">
              <a:ea typeface="Calibri"/>
              <a:cs typeface="Times New Roman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3455528"/>
              </p:ext>
            </p:extLst>
          </p:nvPr>
        </p:nvGraphicFramePr>
        <p:xfrm>
          <a:off x="611560" y="1772817"/>
          <a:ext cx="7920880" cy="4710936"/>
        </p:xfrm>
        <a:graphic>
          <a:graphicData uri="http://schemas.openxmlformats.org/drawingml/2006/table">
            <a:tbl>
              <a:tblPr firstRow="1" firstCol="1" bandRow="1"/>
              <a:tblGrid>
                <a:gridCol w="2043654"/>
                <a:gridCol w="2072898"/>
                <a:gridCol w="1948181"/>
                <a:gridCol w="1856147"/>
              </a:tblGrid>
              <a:tr h="74158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Wymagania wodne oraz tolerancyjność odmian ziemniaka na stres </a:t>
                      </a:r>
                      <a:r>
                        <a:rPr lang="pl-PL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suszy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56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tolerancyjne</a:t>
                      </a: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Średnie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średnio-duże</a:t>
                      </a: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duże</a:t>
                      </a:r>
                      <a:endParaRPr lang="pl-PL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38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8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Lord</a:t>
                      </a: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Gwiazda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Michalina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Asterix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Jutrzenka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Stasia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Tajfun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Syrena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Harpun</a:t>
                      </a:r>
                      <a:r>
                        <a:rPr lang="pl-PL" sz="1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pl-PL" sz="1800" b="1" i="0" baseline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i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Hinga</a:t>
                      </a:r>
                      <a:endParaRPr lang="pl-PL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8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Irys,</a:t>
                      </a:r>
                      <a:r>
                        <a:rPr lang="pl-PL" sz="1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Aruba</a:t>
                      </a: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Cyprian,</a:t>
                      </a:r>
                      <a:r>
                        <a:rPr lang="pl-PL" sz="1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Gracja</a:t>
                      </a: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Latona,</a:t>
                      </a:r>
                      <a:r>
                        <a:rPr lang="pl-PL" sz="1800" b="1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Bogatka</a:t>
                      </a: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Ditta</a:t>
                      </a:r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pl-PL" sz="1800" b="1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Jurek</a:t>
                      </a: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Legenda </a:t>
                      </a: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pl-PL" sz="1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Malaga</a:t>
                      </a: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Oberon,</a:t>
                      </a:r>
                      <a:r>
                        <a:rPr lang="pl-PL" sz="1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Bryza</a:t>
                      </a: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Cedron</a:t>
                      </a:r>
                      <a:r>
                        <a:rPr lang="pl-PL" sz="1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pl-PL" sz="1800" b="1" i="0" baseline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i="1" dirty="0" err="1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Glada</a:t>
                      </a:r>
                      <a:endParaRPr lang="pl-PL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Pasat</a:t>
                      </a:r>
                      <a:r>
                        <a:rPr lang="pl-PL" sz="1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pl-PL" sz="1800" b="1" i="0" baseline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i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Ikar</a:t>
                      </a:r>
                      <a:endParaRPr lang="pl-PL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1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Pasja </a:t>
                      </a:r>
                      <a:r>
                        <a:rPr lang="pl-PL" sz="1800" b="1" i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P.</a:t>
                      </a:r>
                      <a:r>
                        <a:rPr lang="pl-PL" sz="1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pl-PL" sz="1800" b="1" i="0" baseline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i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Sonda</a:t>
                      </a:r>
                      <a:endParaRPr lang="pl-PL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8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Denar,</a:t>
                      </a:r>
                      <a:r>
                        <a:rPr lang="pl-PL" sz="1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Fresco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Miłek,</a:t>
                      </a:r>
                      <a:r>
                        <a:rPr lang="pl-PL" sz="1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Bila</a:t>
                      </a: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Owacja,</a:t>
                      </a:r>
                      <a:r>
                        <a:rPr lang="pl-PL" sz="18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Cekin</a:t>
                      </a: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Gawin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Irga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Sante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Satina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Jubilat</a:t>
                      </a:r>
                      <a:r>
                        <a:rPr lang="pl-PL" sz="1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pl-PL" sz="1800" b="1" i="0" baseline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i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Kuba </a:t>
                      </a:r>
                      <a:endParaRPr lang="pl-PL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i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Rumpel</a:t>
                      </a:r>
                      <a:r>
                        <a:rPr lang="pl-PL" sz="18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pl-PL" sz="1800" b="1" i="0" baseline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i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Jasia</a:t>
                      </a:r>
                      <a:endParaRPr lang="pl-PL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800" b="1" dirty="0" smtClean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Rosalind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Bzura,</a:t>
                      </a:r>
                      <a:r>
                        <a:rPr lang="pl-PL" sz="1800" b="1" baseline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Skawa</a:t>
                      </a:r>
                      <a:endParaRPr lang="pl-PL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00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Poziom odporności odmian skrobiowych ziemniaka </a:t>
            </a:r>
            <a:br>
              <a:rPr lang="pl-PL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l-PL" sz="28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</a:t>
            </a:r>
            <a:r>
              <a:rPr lang="pl-PL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infestans</a:t>
            </a:r>
            <a:r>
              <a:rPr lang="pl-PL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RO COBORU 2016</a:t>
            </a:r>
            <a:endParaRPr lang="pl-PL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813989"/>
              </p:ext>
            </p:extLst>
          </p:nvPr>
        </p:nvGraphicFramePr>
        <p:xfrm>
          <a:off x="251522" y="1259208"/>
          <a:ext cx="8496943" cy="33287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1952"/>
                <a:gridCol w="2203835"/>
                <a:gridCol w="2369204"/>
                <a:gridCol w="1961952"/>
              </a:tblGrid>
              <a:tr h="580830">
                <a:tc gridSpan="4">
                  <a:txBody>
                    <a:bodyPr/>
                    <a:lstStyle/>
                    <a:p>
                      <a:pPr algn="ctr"/>
                      <a:r>
                        <a:rPr lang="pl-PL" sz="2800" b="1" dirty="0" smtClean="0"/>
                        <a:t>Poziom odporności odmian w skali 1-9</a:t>
                      </a:r>
                      <a:endParaRPr lang="pl-PL" sz="2800" b="1" dirty="0"/>
                    </a:p>
                  </a:txBody>
                  <a:tcPr marL="82973" marR="82973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31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2-3</a:t>
                      </a:r>
                      <a:endParaRPr lang="pl-PL" sz="2000" b="1" dirty="0"/>
                    </a:p>
                  </a:txBody>
                  <a:tcPr marL="82973" marR="82973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4-5,5</a:t>
                      </a:r>
                      <a:endParaRPr lang="pl-PL" sz="2000" b="1" dirty="0"/>
                    </a:p>
                  </a:txBody>
                  <a:tcPr marL="82973" marR="82973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6-7</a:t>
                      </a:r>
                      <a:endParaRPr lang="pl-PL" sz="2000" b="1" dirty="0"/>
                    </a:p>
                  </a:txBody>
                  <a:tcPr marL="82973" marR="82973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8-9</a:t>
                      </a:r>
                      <a:endParaRPr lang="pl-PL" sz="2000" b="1" dirty="0"/>
                    </a:p>
                  </a:txBody>
                  <a:tcPr marL="82973" marR="82973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51652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Cedron,    </a:t>
                      </a:r>
                      <a:r>
                        <a:rPr lang="pl-PL" sz="2000" b="1" dirty="0" smtClean="0">
                          <a:solidFill>
                            <a:srgbClr val="00B050"/>
                          </a:solidFill>
                        </a:rPr>
                        <a:t>Zuzanna</a:t>
                      </a:r>
                      <a:endParaRPr lang="pl-PL" sz="2000" b="1" dirty="0">
                        <a:solidFill>
                          <a:srgbClr val="00B050"/>
                        </a:solidFill>
                      </a:endParaRPr>
                    </a:p>
                  </a:txBody>
                  <a:tcPr marL="82973" marR="82973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 Boryna, </a:t>
                      </a:r>
                      <a:r>
                        <a:rPr lang="pl-PL" sz="2000" b="1" dirty="0" err="1" smtClean="0"/>
                        <a:t>Glada</a:t>
                      </a:r>
                      <a:r>
                        <a:rPr lang="pl-PL" sz="2000" b="1" dirty="0" smtClean="0"/>
                        <a:t>, Harpun, Jubilat, </a:t>
                      </a:r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Kaszub, </a:t>
                      </a:r>
                      <a:r>
                        <a:rPr lang="pl-PL" sz="2000" b="1" dirty="0" smtClean="0"/>
                        <a:t>Kuba, Pasat, Rumpel, </a:t>
                      </a:r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Szyper, </a:t>
                      </a:r>
                      <a:r>
                        <a:rPr lang="pl-PL" sz="2000" b="1" dirty="0" smtClean="0"/>
                        <a:t>Pasja P., Ikar </a:t>
                      </a:r>
                      <a:endParaRPr lang="pl-PL" sz="2000" b="1" dirty="0"/>
                    </a:p>
                  </a:txBody>
                  <a:tcPr marL="82973" marR="82973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Gandawa, Hinga, Inwestor, Jasia, Pokusa, Rudawa,  Skawa,  </a:t>
                      </a:r>
                      <a:r>
                        <a:rPr lang="pl-PL" sz="2000" b="1" dirty="0" smtClean="0">
                          <a:solidFill>
                            <a:schemeClr val="tx1"/>
                          </a:solidFill>
                        </a:rPr>
                        <a:t>Mieszko, Widawa,  Amarant</a:t>
                      </a:r>
                      <a:endParaRPr lang="pl-PL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82973" marR="82973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Kuras</a:t>
                      </a:r>
                    </a:p>
                    <a:p>
                      <a:pPr algn="ctr"/>
                      <a:endParaRPr lang="pl-PL" sz="2000" b="1" dirty="0"/>
                    </a:p>
                  </a:txBody>
                  <a:tcPr marL="82973" marR="82973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\\SERWER\serwer\Joanna Jankowska\zdjecia sadzenie 2013\P11005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 b="55862"/>
          <a:stretch/>
        </p:blipFill>
        <p:spPr bwMode="auto">
          <a:xfrm>
            <a:off x="251520" y="4509121"/>
            <a:ext cx="8496944" cy="2016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0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b="1" dirty="0" smtClean="0"/>
              <a:t>O klimacie Polski w kontekście uprawy ziemniaka skrobiowego</a:t>
            </a:r>
          </a:p>
        </p:txBody>
      </p:sp>
      <p:pic>
        <p:nvPicPr>
          <p:cNvPr id="45059" name="Symbol zastępczy zawartości 5" descr="P104062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1344613"/>
            <a:ext cx="6786562" cy="5091112"/>
          </a:xfrm>
        </p:spPr>
      </p:pic>
    </p:spTree>
    <p:extLst>
      <p:ext uri="{BB962C8B-B14F-4D97-AF65-F5344CB8AC3E}">
        <p14:creationId xmlns:p14="http://schemas.microsoft.com/office/powerpoint/2010/main" val="2160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pl-PL" b="1" dirty="0" smtClean="0"/>
              <a:t>Specyfika przemysłu skrobiowego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412776"/>
            <a:ext cx="8856984" cy="54452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pl-PL" sz="1800" b="1" dirty="0" smtClean="0"/>
              <a:t>Wzrost zainteresowania </a:t>
            </a:r>
            <a:r>
              <a:rPr lang="pl-PL" sz="1800" b="1" dirty="0" smtClean="0"/>
              <a:t>rolników-producentów </a:t>
            </a:r>
            <a:r>
              <a:rPr lang="pl-PL" sz="1800" b="1" dirty="0" smtClean="0"/>
              <a:t>ziemniaka uprawą odmian skrobiowych na potrzeby krochmalnictwa po wprowadzeniu dopłat obszarowych w wysokości do ok. </a:t>
            </a:r>
            <a:r>
              <a:rPr lang="pl-PL" sz="1800" b="1" dirty="0" smtClean="0"/>
              <a:t>400 Euro/ha. </a:t>
            </a:r>
            <a:endParaRPr lang="pl-PL" sz="1800" b="1" dirty="0" smtClean="0"/>
          </a:p>
          <a:p>
            <a:pPr algn="just"/>
            <a:r>
              <a:rPr lang="pl-PL" sz="1800" b="1" dirty="0" smtClean="0"/>
              <a:t>W doborze odmian skrobiowych  aktualnie dominują polskie  hodowle </a:t>
            </a:r>
            <a:r>
              <a:rPr lang="pl-PL" sz="1800" b="1" dirty="0" smtClean="0"/>
              <a:t>ziemniaka. Hodowle zagraniczne także posiadają ofertę odmian i starają się wprowadzić na rynek swoje nowe odmiany.</a:t>
            </a:r>
            <a:endParaRPr lang="pl-PL" sz="1800" b="1" dirty="0" smtClean="0"/>
          </a:p>
          <a:p>
            <a:pPr algn="just"/>
            <a:r>
              <a:rPr lang="pl-PL" sz="1800" b="1" dirty="0" smtClean="0"/>
              <a:t>Deficyt kwalifikowanych sadzeniaków pod potrzeby  zaplecza  </a:t>
            </a:r>
            <a:r>
              <a:rPr lang="pl-PL" sz="1800" b="1" dirty="0" smtClean="0"/>
              <a:t>surowcowego. Relacje poziomu cen sadzeniaków i cen surowca skrobiowego nie są zachwycające.</a:t>
            </a:r>
            <a:endParaRPr lang="pl-PL" sz="1800" b="1" dirty="0" smtClean="0"/>
          </a:p>
          <a:p>
            <a:pPr algn="just"/>
            <a:r>
              <a:rPr lang="pl-PL" sz="1800" b="1" dirty="0" smtClean="0"/>
              <a:t>Rentowność w sektorze </a:t>
            </a:r>
            <a:r>
              <a:rPr lang="pl-PL" sz="1800" b="1" dirty="0" smtClean="0"/>
              <a:t>skrobiowym uzależniona </a:t>
            </a:r>
            <a:r>
              <a:rPr lang="pl-PL" sz="1800" b="1" dirty="0" smtClean="0"/>
              <a:t>od poziomu światowych i krajowych cen za skrobię ziemniaczaną (cena zbytu 2014 -2,64zł/kg, 2015 – </a:t>
            </a:r>
            <a:r>
              <a:rPr lang="pl-PL" sz="1800" b="1" dirty="0" smtClean="0"/>
              <a:t>2,33zł/kg, 2018 – 3,60zł/kg)</a:t>
            </a:r>
            <a:endParaRPr lang="pl-PL" sz="1800" b="1" dirty="0" smtClean="0"/>
          </a:p>
          <a:p>
            <a:pPr algn="just"/>
            <a:r>
              <a:rPr lang="pl-PL" sz="1800" b="1" dirty="0" smtClean="0"/>
              <a:t>Skrobia ziemniaczana musi konkurować </a:t>
            </a:r>
            <a:r>
              <a:rPr lang="pl-PL" sz="1800" b="1" dirty="0" smtClean="0"/>
              <a:t> przewyższającymi  </a:t>
            </a:r>
            <a:r>
              <a:rPr lang="pl-PL" sz="1800" b="1" dirty="0" smtClean="0"/>
              <a:t>parametrami jakościowymi,  a nie ceną ze skrobiami </a:t>
            </a:r>
            <a:r>
              <a:rPr lang="pl-PL" sz="1800" b="1" dirty="0" smtClean="0"/>
              <a:t>zbożowymi.</a:t>
            </a:r>
            <a:endParaRPr lang="pl-PL" sz="1800" b="1" dirty="0" smtClean="0"/>
          </a:p>
          <a:p>
            <a:pPr algn="just"/>
            <a:r>
              <a:rPr lang="pl-PL" sz="1800" b="1" dirty="0" smtClean="0"/>
              <a:t>Dla podniesienia rentowności produkcji skrobi konieczna jest koncentracja produkcji surowca jak najbliżej krochmalni</a:t>
            </a:r>
          </a:p>
          <a:p>
            <a:pPr algn="just"/>
            <a:r>
              <a:rPr lang="pl-PL" sz="1800" b="1" dirty="0" smtClean="0"/>
              <a:t>Konieczne </a:t>
            </a:r>
            <a:r>
              <a:rPr lang="pl-PL" sz="1800" b="1" dirty="0" smtClean="0"/>
              <a:t>jest zwiększenie </a:t>
            </a:r>
            <a:r>
              <a:rPr lang="pl-PL" sz="1800" b="1" dirty="0" smtClean="0"/>
              <a:t>krajowej produkcji </a:t>
            </a:r>
            <a:r>
              <a:rPr lang="pl-PL" sz="1800" b="1" dirty="0" err="1" smtClean="0"/>
              <a:t>modyfikatów</a:t>
            </a:r>
            <a:r>
              <a:rPr lang="pl-PL" sz="1800" b="1" dirty="0" smtClean="0"/>
              <a:t> skrobiowych  celem ograniczenia ich  importu z krajów UE</a:t>
            </a:r>
          </a:p>
          <a:p>
            <a:pPr marL="0" indent="0" algn="just">
              <a:buNone/>
            </a:pP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788893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pl-PL" b="1" dirty="0" smtClean="0"/>
              <a:t>Agrotechnika ziemniaka skrobiowego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351223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l-PL" sz="3200" b="1" dirty="0" smtClean="0"/>
              <a:t>Elementy agrotechniki - % udział w tworzeniu plonu ziemniaka i jego jakości</a:t>
            </a:r>
          </a:p>
        </p:txBody>
      </p:sp>
      <p:sp>
        <p:nvSpPr>
          <p:cNvPr id="14339" name="Symbol zastępczy zawartości 2"/>
          <p:cNvSpPr>
            <a:spLocks noGrp="1"/>
          </p:cNvSpPr>
          <p:nvPr>
            <p:ph idx="1"/>
          </p:nvPr>
        </p:nvSpPr>
        <p:spPr>
          <a:xfrm>
            <a:off x="251520" y="2060848"/>
            <a:ext cx="8568952" cy="3672408"/>
          </a:xfrm>
          <a:solidFill>
            <a:srgbClr val="FFFFCC"/>
          </a:solidFill>
        </p:spPr>
        <p:txBody>
          <a:bodyPr>
            <a:normAutofit lnSpcReduction="10000"/>
          </a:bodyPr>
          <a:lstStyle/>
          <a:p>
            <a:r>
              <a:rPr lang="pl-PL" sz="2800" b="1" dirty="0" smtClean="0"/>
              <a:t>Zmianowanie                     - 10 %</a:t>
            </a:r>
          </a:p>
          <a:p>
            <a:r>
              <a:rPr lang="pl-PL" sz="2800" b="1" dirty="0" smtClean="0"/>
              <a:t>Uprawa roli                        - 10 %</a:t>
            </a:r>
          </a:p>
          <a:p>
            <a:r>
              <a:rPr lang="pl-PL" sz="2800" b="1" dirty="0" smtClean="0"/>
              <a:t>Nawożenie                         - 25 %</a:t>
            </a:r>
          </a:p>
          <a:p>
            <a:r>
              <a:rPr lang="pl-PL" sz="2800" b="1" dirty="0" smtClean="0"/>
              <a:t>Technologia sadzenia       - 15 %</a:t>
            </a:r>
          </a:p>
          <a:p>
            <a:r>
              <a:rPr lang="pl-PL" sz="2800" b="1" dirty="0" smtClean="0"/>
              <a:t>Pielęgnacja  i ochrona      - 20 %</a:t>
            </a:r>
          </a:p>
          <a:p>
            <a:r>
              <a:rPr lang="pl-PL" sz="2800" b="1" dirty="0" smtClean="0"/>
              <a:t>Nawadnianie                      - 15 %</a:t>
            </a:r>
          </a:p>
          <a:p>
            <a:r>
              <a:rPr lang="pl-PL" sz="2800" b="1" dirty="0" smtClean="0"/>
              <a:t>Zbiór                                     -   5 %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                                                                                                                          wg PTA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0" y="5877272"/>
            <a:ext cx="9144000" cy="980728"/>
            <a:chOff x="0" y="3556"/>
            <a:chExt cx="5760" cy="764"/>
          </a:xfrm>
        </p:grpSpPr>
        <p:pic>
          <p:nvPicPr>
            <p:cNvPr id="14341" name="Picture 5" descr="zie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6"/>
              <a:ext cx="1202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2" name="Picture 6" descr="zie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3556"/>
              <a:ext cx="1216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Picture 7" descr="zie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3556"/>
              <a:ext cx="1170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Picture 8" descr="zie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3556"/>
              <a:ext cx="1170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9" descr="zie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" y="3556"/>
              <a:ext cx="1170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97334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pl-PL" sz="2800" b="1" dirty="0" smtClean="0"/>
              <a:t>Elementy technologii IP ziemniaków</a:t>
            </a:r>
            <a:r>
              <a:rPr lang="pl-PL" dirty="0" smtClean="0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274320" indent="-274320" fontAlgn="auto">
              <a:lnSpc>
                <a:spcPct val="110000"/>
              </a:lnSpc>
              <a:spcBef>
                <a:spcPts val="580"/>
              </a:spcBef>
              <a:spcAft>
                <a:spcPts val="0"/>
              </a:spcAft>
              <a:buSzPct val="110000"/>
              <a:buFont typeface="Wingdings" pitchFamily="2" charset="2"/>
              <a:buChar char="ü"/>
              <a:defRPr/>
            </a:pPr>
            <a:r>
              <a:rPr lang="pl-PL" sz="1800" b="1" dirty="0"/>
              <a:t>zmianowanie</a:t>
            </a:r>
          </a:p>
          <a:p>
            <a:pPr marL="274320" indent="-274320" fontAlgn="auto">
              <a:lnSpc>
                <a:spcPct val="110000"/>
              </a:lnSpc>
              <a:spcBef>
                <a:spcPts val="580"/>
              </a:spcBef>
              <a:spcAft>
                <a:spcPts val="0"/>
              </a:spcAft>
              <a:buSzPct val="110000"/>
              <a:buFont typeface="Wingdings" pitchFamily="2" charset="2"/>
              <a:buChar char="ü"/>
              <a:defRPr/>
            </a:pPr>
            <a:r>
              <a:rPr lang="pl-PL" sz="1800" b="1" dirty="0"/>
              <a:t>staranna uprawa gleby przed sadzeniem (jesień – wiosna)</a:t>
            </a:r>
          </a:p>
          <a:p>
            <a:pPr marL="274320" indent="-274320" fontAlgn="auto">
              <a:lnSpc>
                <a:spcPct val="110000"/>
              </a:lnSpc>
              <a:spcBef>
                <a:spcPts val="580"/>
              </a:spcBef>
              <a:spcAft>
                <a:spcPts val="0"/>
              </a:spcAft>
              <a:buSzPct val="110000"/>
              <a:buFont typeface="Wingdings" pitchFamily="2" charset="2"/>
              <a:buChar char="ü"/>
              <a:defRPr/>
            </a:pPr>
            <a:r>
              <a:rPr lang="pl-PL" sz="1800" b="1" dirty="0"/>
              <a:t>nawozy organiczne podstawą nawożenia uzupełnianego nawozami mineralnymi stosowanymi wg monitoringu potrzeb i zasobności gleb</a:t>
            </a:r>
          </a:p>
          <a:p>
            <a:pPr marL="274320" indent="-274320" fontAlgn="auto">
              <a:lnSpc>
                <a:spcPct val="110000"/>
              </a:lnSpc>
              <a:spcBef>
                <a:spcPts val="580"/>
              </a:spcBef>
              <a:spcAft>
                <a:spcPts val="0"/>
              </a:spcAft>
              <a:buSzPct val="110000"/>
              <a:buFont typeface="Wingdings" pitchFamily="2" charset="2"/>
              <a:buChar char="ü"/>
              <a:defRPr/>
            </a:pPr>
            <a:r>
              <a:rPr lang="pl-PL" sz="1800" b="1" dirty="0"/>
              <a:t>dobór odmian o najlepszej wartości agrotechnicznej</a:t>
            </a:r>
          </a:p>
          <a:p>
            <a:pPr marL="274320" indent="-274320" fontAlgn="auto">
              <a:lnSpc>
                <a:spcPct val="110000"/>
              </a:lnSpc>
              <a:spcBef>
                <a:spcPts val="580"/>
              </a:spcBef>
              <a:spcAft>
                <a:spcPts val="0"/>
              </a:spcAft>
              <a:buSzPct val="110000"/>
              <a:buFont typeface="Wingdings" pitchFamily="2" charset="2"/>
              <a:buChar char="ü"/>
              <a:defRPr/>
            </a:pPr>
            <a:r>
              <a:rPr lang="pl-PL" sz="1800" b="1" dirty="0"/>
              <a:t>najwyższa jakość sadzeniaków</a:t>
            </a:r>
          </a:p>
          <a:p>
            <a:pPr marL="274320" indent="-274320" fontAlgn="auto">
              <a:lnSpc>
                <a:spcPct val="110000"/>
              </a:lnSpc>
              <a:spcBef>
                <a:spcPts val="580"/>
              </a:spcBef>
              <a:spcAft>
                <a:spcPts val="0"/>
              </a:spcAft>
              <a:buSzPct val="110000"/>
              <a:buFont typeface="Wingdings" pitchFamily="2" charset="2"/>
              <a:buChar char="ü"/>
              <a:defRPr/>
            </a:pPr>
            <a:r>
              <a:rPr lang="pl-PL" sz="1800" b="1" dirty="0"/>
              <a:t>mechaniczno-chemiczna pielęgnacja plantacji</a:t>
            </a:r>
          </a:p>
          <a:p>
            <a:pPr marL="274320" indent="-274320" fontAlgn="auto">
              <a:lnSpc>
                <a:spcPct val="110000"/>
              </a:lnSpc>
              <a:spcBef>
                <a:spcPts val="580"/>
              </a:spcBef>
              <a:spcAft>
                <a:spcPts val="0"/>
              </a:spcAft>
              <a:buSzPct val="110000"/>
              <a:buFont typeface="Wingdings" pitchFamily="2" charset="2"/>
              <a:buChar char="ü"/>
              <a:defRPr/>
            </a:pPr>
            <a:r>
              <a:rPr lang="pl-PL" sz="1800" b="1" dirty="0"/>
              <a:t>nawadnianie uzupełniające opady naturalne</a:t>
            </a:r>
          </a:p>
          <a:p>
            <a:pPr marL="274320" indent="-274320" fontAlgn="auto">
              <a:lnSpc>
                <a:spcPct val="110000"/>
              </a:lnSpc>
              <a:spcBef>
                <a:spcPts val="580"/>
              </a:spcBef>
              <a:spcAft>
                <a:spcPts val="0"/>
              </a:spcAft>
              <a:buSzPct val="110000"/>
              <a:buFont typeface="Wingdings" pitchFamily="2" charset="2"/>
              <a:buChar char="ü"/>
              <a:defRPr/>
            </a:pPr>
            <a:r>
              <a:rPr lang="pl-PL" sz="1800" b="1" dirty="0"/>
              <a:t>ochrona plantacji przed chorobami wg SWD</a:t>
            </a:r>
          </a:p>
          <a:p>
            <a:pPr marL="274320" indent="-274320" fontAlgn="auto">
              <a:lnSpc>
                <a:spcPct val="110000"/>
              </a:lnSpc>
              <a:spcBef>
                <a:spcPts val="580"/>
              </a:spcBef>
              <a:spcAft>
                <a:spcPts val="0"/>
              </a:spcAft>
              <a:buSzPct val="110000"/>
              <a:buFont typeface="Wingdings" pitchFamily="2" charset="2"/>
              <a:buChar char="ü"/>
              <a:defRPr/>
            </a:pPr>
            <a:r>
              <a:rPr lang="pl-PL" sz="1800" b="1" dirty="0"/>
              <a:t>ochrona plantacji przed szkodnikami wg progów ich ekonomicznej szkodliwości</a:t>
            </a:r>
          </a:p>
          <a:p>
            <a:pPr marL="274320" indent="-274320" fontAlgn="auto">
              <a:lnSpc>
                <a:spcPct val="110000"/>
              </a:lnSpc>
              <a:spcBef>
                <a:spcPts val="580"/>
              </a:spcBef>
              <a:spcAft>
                <a:spcPts val="0"/>
              </a:spcAft>
              <a:buSzPct val="110000"/>
              <a:buFont typeface="Wingdings" pitchFamily="2" charset="2"/>
              <a:buChar char="ü"/>
              <a:defRPr/>
            </a:pPr>
            <a:r>
              <a:rPr lang="pl-PL" sz="1800" b="1" dirty="0"/>
              <a:t>optymalne warunki zbioru i przechowywania.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val="222542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12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5400" b="1" dirty="0" smtClean="0"/>
              <a:t>Zmianowanie a uprawa ziemniaka</a:t>
            </a:r>
            <a:endParaRPr lang="pl-PL" sz="5400" b="1" dirty="0"/>
          </a:p>
        </p:txBody>
      </p:sp>
    </p:spTree>
    <p:extLst>
      <p:ext uri="{BB962C8B-B14F-4D97-AF65-F5344CB8AC3E}">
        <p14:creationId xmlns:p14="http://schemas.microsoft.com/office/powerpoint/2010/main" val="4058397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8229600" cy="1038523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pl-PL" sz="3600" b="1" smtClean="0">
                <a:solidFill>
                  <a:srgbClr val="3366FF"/>
                </a:solidFill>
              </a:rPr>
              <a:t>Ziemniak w zmianowaniu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3366FF"/>
              </a:buClr>
              <a:buSzPct val="115000"/>
              <a:buFont typeface="Wingdings" pitchFamily="2" charset="2"/>
              <a:buChar char="Ø"/>
              <a:defRPr/>
            </a:pPr>
            <a:r>
              <a:rPr lang="pl-PL" sz="1800" dirty="0" smtClean="0">
                <a:latin typeface="Arial Black" pitchFamily="34" charset="0"/>
              </a:rPr>
              <a:t>optymalne stanowisko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1600" b="1" dirty="0" smtClean="0"/>
              <a:t>głęboka miąższość warstwy ornej &gt; 25 cm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1600" b="1" dirty="0" smtClean="0"/>
              <a:t>duża zawartość próchnicy &gt; 2%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1600" b="1" dirty="0" err="1" smtClean="0"/>
              <a:t>pH</a:t>
            </a:r>
            <a:r>
              <a:rPr lang="pl-PL" sz="1600" b="1" dirty="0" smtClean="0"/>
              <a:t> (5,5 – 6,5)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1600" b="1" dirty="0" smtClean="0"/>
              <a:t>wysoka zawartość podstawowych składników pokarmowych (P, K i Mg)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1600" b="1" dirty="0" smtClean="0"/>
              <a:t>pole odchwaszczone z uciążliwych chwastów rozłogowych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1600" b="1" dirty="0" smtClean="0"/>
              <a:t>pole </a:t>
            </a:r>
            <a:r>
              <a:rPr lang="pl-PL" sz="1600" b="1" dirty="0" err="1" smtClean="0"/>
              <a:t>odkamienione</a:t>
            </a:r>
            <a:endParaRPr lang="pl-PL" sz="1600" b="1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1600" b="1" dirty="0" smtClean="0"/>
              <a:t>właściwy układ stosunków wodno-powietrznych</a:t>
            </a:r>
            <a:r>
              <a:rPr lang="pl-PL" sz="1800" dirty="0" smtClean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3366FF"/>
              </a:buClr>
              <a:buSzPct val="115000"/>
              <a:buFont typeface="Wingdings" pitchFamily="2" charset="2"/>
              <a:buChar char="Ø"/>
              <a:defRPr/>
            </a:pPr>
            <a:r>
              <a:rPr lang="pl-PL" sz="1800" dirty="0" smtClean="0">
                <a:latin typeface="Arial Black" pitchFamily="34" charset="0"/>
              </a:rPr>
              <a:t>Wskazane przedplony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1600" b="1" dirty="0" smtClean="0"/>
              <a:t>rośliny strączkowe, </a:t>
            </a:r>
            <a:r>
              <a:rPr lang="pl-PL" sz="1600" b="1" dirty="0" err="1" smtClean="0"/>
              <a:t>bobowate</a:t>
            </a:r>
            <a:r>
              <a:rPr lang="pl-PL" sz="1600" b="1" dirty="0" smtClean="0"/>
              <a:t>, mieszanki  </a:t>
            </a:r>
            <a:r>
              <a:rPr lang="pl-PL" sz="1600" b="1" dirty="0" err="1" smtClean="0"/>
              <a:t>bobowatych</a:t>
            </a:r>
            <a:r>
              <a:rPr lang="pl-PL" sz="1600" b="1" dirty="0" smtClean="0"/>
              <a:t> z trawami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1600" b="1" dirty="0" smtClean="0"/>
              <a:t>zboża + międzyplony roślin strączkowych lub innych roślin (gorczyca)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1600" b="1" dirty="0" smtClean="0"/>
              <a:t>zboża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3366FF"/>
              </a:buClr>
              <a:buSzPct val="115000"/>
              <a:buFont typeface="Wingdings" pitchFamily="2" charset="2"/>
              <a:buChar char="Ø"/>
              <a:defRPr/>
            </a:pPr>
            <a:r>
              <a:rPr lang="pl-PL" sz="1800" dirty="0" smtClean="0">
                <a:latin typeface="Arial Black" pitchFamily="34" charset="0"/>
              </a:rPr>
              <a:t>Niepolecane przedplony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3366FF"/>
              </a:buClr>
              <a:buSzPct val="115000"/>
              <a:buFont typeface="Wingdings" pitchFamily="2" charset="2"/>
              <a:buChar char="§"/>
              <a:defRPr/>
            </a:pPr>
            <a:r>
              <a:rPr lang="pl-PL" sz="1400" b="1" dirty="0" smtClean="0"/>
              <a:t>    </a:t>
            </a:r>
            <a:r>
              <a:rPr lang="pl-PL" sz="1700" b="1" dirty="0" smtClean="0"/>
              <a:t>wieloletnie ugory i pastwiska, łubin, warzywa szczególnie z rodziny psiankowatych (pomidor)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3366FF"/>
              </a:buClr>
              <a:buSzPct val="115000"/>
              <a:buFont typeface="Wingdings" pitchFamily="2" charset="2"/>
              <a:buChar char="Ø"/>
              <a:defRPr/>
            </a:pPr>
            <a:r>
              <a:rPr lang="pl-PL" sz="1800" dirty="0" smtClean="0">
                <a:latin typeface="Arial Black" pitchFamily="34" charset="0"/>
              </a:rPr>
              <a:t>co najmniej 4-letnia rotacja w zmianowaniu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3366FF"/>
              </a:buClr>
              <a:buSzPct val="115000"/>
              <a:buFont typeface="Wingdings" pitchFamily="2" charset="2"/>
              <a:buChar char="Ø"/>
              <a:defRPr/>
            </a:pPr>
            <a:r>
              <a:rPr lang="pl-PL" sz="1800" dirty="0" smtClean="0">
                <a:latin typeface="Arial Black" pitchFamily="34" charset="0"/>
              </a:rPr>
              <a:t>uprawa na nawozach naturalnych  (międzyplony) lub nawozach organicznych (rolniczych)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rgbClr val="3366FF"/>
              </a:buClr>
              <a:buSzPct val="115000"/>
              <a:buFont typeface="Wingdings" pitchFamily="2" charset="2"/>
              <a:buChar char="Ø"/>
              <a:defRPr/>
            </a:pPr>
            <a:r>
              <a:rPr lang="pl-PL" sz="1800" dirty="0" smtClean="0">
                <a:latin typeface="Arial Black" pitchFamily="34" charset="0"/>
              </a:rPr>
              <a:t>po zbiorze przedplonu stosowanie rośliny wychwytującej (okrywowej) </a:t>
            </a:r>
          </a:p>
        </p:txBody>
      </p:sp>
    </p:spTree>
    <p:extLst>
      <p:ext uri="{BB962C8B-B14F-4D97-AF65-F5344CB8AC3E}">
        <p14:creationId xmlns:p14="http://schemas.microsoft.com/office/powerpoint/2010/main" val="266493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57188"/>
            <a:ext cx="9144000" cy="1571625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/>
              <a:t>Zagrożenia i rozwiązania dla stosowania zmianowania z udziałem ziemniaka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928813"/>
            <a:ext cx="9144000" cy="4929187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b="1" dirty="0" smtClean="0"/>
              <a:t>Polaryzacja produkcji ziemniaka w kraju na 2 bieguny: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 smtClean="0"/>
              <a:t>a.) profesjonalna specjalizacja o wysokiej koncentracji skali uprawy </a:t>
            </a:r>
            <a:r>
              <a:rPr lang="pl-PL" sz="2800" b="1" i="1" dirty="0" smtClean="0">
                <a:solidFill>
                  <a:srgbClr val="FF0000"/>
                </a:solidFill>
              </a:rPr>
              <a:t>(propozycja: wymiana pól pomiędzy rolnikami specjalizującymi się w uprawie różnych gatunków).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dirty="0" smtClean="0"/>
              <a:t>b.) socjalna niskonakładowa małoobszarowa </a:t>
            </a:r>
            <a:r>
              <a:rPr lang="pl-PL" sz="2800" b="1" i="1" dirty="0" smtClean="0">
                <a:solidFill>
                  <a:srgbClr val="FF0000"/>
                </a:solidFill>
              </a:rPr>
              <a:t>(propozycja: produkcja ekologiczna).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19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O nawożeniu plantacji ziemniaka</a:t>
            </a:r>
            <a:endParaRPr lang="pl-PL" sz="6000" b="1" dirty="0"/>
          </a:p>
        </p:txBody>
      </p:sp>
    </p:spTree>
    <p:extLst>
      <p:ext uri="{BB962C8B-B14F-4D97-AF65-F5344CB8AC3E}">
        <p14:creationId xmlns:p14="http://schemas.microsoft.com/office/powerpoint/2010/main" val="1920619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>
          <a:xfrm>
            <a:off x="467544" y="3473"/>
            <a:ext cx="8229600" cy="777875"/>
          </a:xfrm>
        </p:spPr>
        <p:txBody>
          <a:bodyPr/>
          <a:lstStyle/>
          <a:p>
            <a:r>
              <a:rPr lang="pl-PL" sz="2400" b="1" dirty="0" smtClean="0"/>
              <a:t>Specyfika wymagań określająca nawożenie ziemniaka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3816425"/>
          </a:xfrm>
        </p:spPr>
        <p:txBody>
          <a:bodyPr/>
          <a:lstStyle/>
          <a:p>
            <a:pPr>
              <a:defRPr/>
            </a:pPr>
            <a:r>
              <a:rPr lang="pl-PL" sz="2000" b="1" dirty="0" smtClean="0"/>
              <a:t>Płytkie zaleganie systemu korzeniowego </a:t>
            </a:r>
          </a:p>
          <a:p>
            <a:pPr marL="0" indent="0">
              <a:buFontTx/>
              <a:buNone/>
              <a:defRPr/>
            </a:pPr>
            <a:r>
              <a:rPr lang="pl-PL" sz="2000" dirty="0"/>
              <a:t> </a:t>
            </a:r>
            <a:r>
              <a:rPr lang="pl-PL" sz="2000" dirty="0" smtClean="0"/>
              <a:t>    </a:t>
            </a:r>
            <a:r>
              <a:rPr lang="pl-PL" sz="1800" dirty="0" smtClean="0"/>
              <a:t>(głównie w warstwie do 40 cm)</a:t>
            </a:r>
          </a:p>
          <a:p>
            <a:pPr>
              <a:defRPr/>
            </a:pPr>
            <a:r>
              <a:rPr lang="pl-PL" sz="2000" b="1" dirty="0" smtClean="0"/>
              <a:t>Uprawa w szerokich rzędach </a:t>
            </a:r>
          </a:p>
          <a:p>
            <a:pPr marL="0" indent="0">
              <a:buFontTx/>
              <a:buNone/>
              <a:defRPr/>
            </a:pPr>
            <a:r>
              <a:rPr lang="pl-PL" sz="2000" dirty="0"/>
              <a:t> </a:t>
            </a:r>
            <a:r>
              <a:rPr lang="pl-PL" sz="2000" dirty="0" smtClean="0"/>
              <a:t>   </a:t>
            </a:r>
            <a:r>
              <a:rPr lang="pl-PL" sz="1800" dirty="0" smtClean="0"/>
              <a:t>(duża podatność na zachwaszczenie)</a:t>
            </a:r>
          </a:p>
          <a:p>
            <a:pPr>
              <a:defRPr/>
            </a:pPr>
            <a:r>
              <a:rPr lang="pl-PL" sz="2000" b="1" dirty="0" smtClean="0"/>
              <a:t>Mechaniczna pielęgnacja międzyrzędzi </a:t>
            </a:r>
          </a:p>
          <a:p>
            <a:pPr marL="0" indent="0">
              <a:buFontTx/>
              <a:buNone/>
              <a:defRPr/>
            </a:pPr>
            <a:r>
              <a:rPr lang="pl-PL" sz="2000" dirty="0"/>
              <a:t> </a:t>
            </a:r>
            <a:r>
              <a:rPr lang="pl-PL" sz="2000" dirty="0" smtClean="0"/>
              <a:t>    </a:t>
            </a:r>
            <a:r>
              <a:rPr lang="pl-PL" sz="1800" dirty="0" smtClean="0"/>
              <a:t>(wzmożona mineralizacja i zubażanie gleby w próchnicę)</a:t>
            </a:r>
          </a:p>
          <a:p>
            <a:pPr>
              <a:defRPr/>
            </a:pPr>
            <a:r>
              <a:rPr lang="pl-PL" sz="2000" b="1" dirty="0" smtClean="0"/>
              <a:t>Wysoka masa towarowa plonu</a:t>
            </a:r>
            <a:r>
              <a:rPr lang="pl-PL" sz="2000" dirty="0" smtClean="0"/>
              <a:t> </a:t>
            </a:r>
            <a:r>
              <a:rPr lang="pl-PL" sz="1800" dirty="0" smtClean="0"/>
              <a:t>(do 40 – 60 t/ha)</a:t>
            </a:r>
          </a:p>
          <a:p>
            <a:pPr>
              <a:defRPr/>
            </a:pPr>
            <a:r>
              <a:rPr lang="pl-PL" sz="2000" b="1" dirty="0" smtClean="0"/>
              <a:t>Wysokie wymagania pokarmowe </a:t>
            </a:r>
          </a:p>
          <a:p>
            <a:pPr marL="0" indent="0">
              <a:buFontTx/>
              <a:buNone/>
              <a:defRPr/>
            </a:pPr>
            <a:r>
              <a:rPr lang="pl-PL" sz="2000" dirty="0"/>
              <a:t> </a:t>
            </a:r>
            <a:r>
              <a:rPr lang="pl-PL" sz="2000" dirty="0" smtClean="0"/>
              <a:t>    </a:t>
            </a:r>
            <a:r>
              <a:rPr lang="pl-PL" sz="1800" dirty="0" smtClean="0"/>
              <a:t>(na 1 t bulw ok. 5 kg azotu, 1,0 kg fosforu, </a:t>
            </a:r>
            <a:r>
              <a:rPr lang="pl-PL" sz="1800" dirty="0"/>
              <a:t>7</a:t>
            </a:r>
            <a:r>
              <a:rPr lang="pl-PL" sz="1800" dirty="0" smtClean="0"/>
              <a:t> kg potasu)</a:t>
            </a:r>
          </a:p>
          <a:p>
            <a:pPr>
              <a:defRPr/>
            </a:pPr>
            <a:r>
              <a:rPr lang="pl-PL" sz="2000" b="1" dirty="0" smtClean="0"/>
              <a:t>Duże wymagania wodne</a:t>
            </a:r>
            <a:r>
              <a:rPr lang="pl-PL" sz="2000" dirty="0" smtClean="0"/>
              <a:t> </a:t>
            </a:r>
            <a:r>
              <a:rPr lang="pl-PL" sz="1800" dirty="0" smtClean="0"/>
              <a:t>(300 – 450 mm)</a:t>
            </a:r>
          </a:p>
        </p:txBody>
      </p:sp>
      <p:pic>
        <p:nvPicPr>
          <p:cNvPr id="4" name="Picture 5" descr="łan poziom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3"/>
            <a:ext cx="9144000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6906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rgbClr val="C00000"/>
                </a:solidFill>
              </a:rPr>
              <a:t>Zasobność krajowych gleb i nawożenie</a:t>
            </a:r>
            <a:endParaRPr lang="pl-PL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575857"/>
              </p:ext>
            </p:extLst>
          </p:nvPr>
        </p:nvGraphicFramePr>
        <p:xfrm>
          <a:off x="457200" y="1774880"/>
          <a:ext cx="8229600" cy="4025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84"/>
                <a:gridCol w="1285884"/>
                <a:gridCol w="1285884"/>
                <a:gridCol w="1214446"/>
                <a:gridCol w="1357322"/>
                <a:gridCol w="1257280"/>
              </a:tblGrid>
              <a:tr h="71251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Kwasowość </a:t>
                      </a:r>
                    </a:p>
                    <a:p>
                      <a:pPr algn="ctr"/>
                      <a:r>
                        <a:rPr lang="pl-PL" sz="2000" b="1" dirty="0" err="1" smtClean="0"/>
                        <a:t>pH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b. kwaśne</a:t>
                      </a:r>
                    </a:p>
                    <a:p>
                      <a:pPr algn="ctr"/>
                      <a:r>
                        <a:rPr lang="pl-PL" sz="2000" b="1" dirty="0" err="1" smtClean="0"/>
                        <a:t>pH</a:t>
                      </a:r>
                      <a:r>
                        <a:rPr lang="pl-PL" sz="2000" b="1" dirty="0" smtClean="0"/>
                        <a:t>  4,5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kwaśne</a:t>
                      </a:r>
                    </a:p>
                    <a:p>
                      <a:pPr algn="ctr"/>
                      <a:r>
                        <a:rPr lang="pl-PL" sz="2000" b="1" dirty="0" smtClean="0"/>
                        <a:t>4,6-5,5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l. kwaśne</a:t>
                      </a:r>
                    </a:p>
                    <a:p>
                      <a:pPr algn="ctr"/>
                      <a:r>
                        <a:rPr lang="pl-PL" sz="2000" b="1" dirty="0" smtClean="0"/>
                        <a:t>5,6-6,5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obojętne</a:t>
                      </a:r>
                    </a:p>
                    <a:p>
                      <a:pPr algn="ctr"/>
                      <a:r>
                        <a:rPr lang="pl-PL" sz="2000" b="1" dirty="0" smtClean="0"/>
                        <a:t>6,6-7,2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zasadowe</a:t>
                      </a:r>
                    </a:p>
                    <a:p>
                      <a:pPr algn="ctr"/>
                      <a:r>
                        <a:rPr lang="pl-PL" sz="2000" b="1" dirty="0" smtClean="0"/>
                        <a:t>pow. 7,2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07148"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%</a:t>
                      </a:r>
                      <a:r>
                        <a:rPr lang="pl-PL" sz="2000" b="1" baseline="0" dirty="0" smtClean="0"/>
                        <a:t> udział 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17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29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31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15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8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26884"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Wapnowanie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konieczne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potrzebne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wskazane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l-PL" sz="2000" b="1" spc="-150" baseline="0" dirty="0" smtClean="0"/>
                        <a:t>ograniczone</a:t>
                      </a:r>
                      <a:endParaRPr lang="pl-PL" sz="2000" b="1" spc="-15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zbędne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7148"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% udział 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23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16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17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16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28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7148"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Zasobność</a:t>
                      </a:r>
                      <a:r>
                        <a:rPr lang="pl-PL" sz="2000" b="1" baseline="0" dirty="0" smtClean="0"/>
                        <a:t> K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b. niska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niska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średnia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wysoka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b. wysoka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13177"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% udział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31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13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13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0052"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Zużycie nawozów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NPK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P</a:t>
                      </a:r>
                      <a:r>
                        <a:rPr lang="pl-PL" sz="2000" b="1" baseline="-25000" dirty="0" smtClean="0"/>
                        <a:t>2</a:t>
                      </a:r>
                      <a:r>
                        <a:rPr lang="pl-PL" sz="2000" b="1" dirty="0" smtClean="0"/>
                        <a:t>O</a:t>
                      </a:r>
                      <a:r>
                        <a:rPr lang="pl-PL" sz="2000" b="1" baseline="-25000" dirty="0" smtClean="0"/>
                        <a:t>5</a:t>
                      </a:r>
                      <a:endParaRPr lang="pl-PL" sz="2000" b="1" baseline="-25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K</a:t>
                      </a:r>
                      <a:r>
                        <a:rPr lang="pl-PL" sz="2000" b="1" baseline="-25000" dirty="0" smtClean="0"/>
                        <a:t>2</a:t>
                      </a:r>
                      <a:r>
                        <a:rPr lang="pl-PL" sz="2000" b="1" dirty="0" smtClean="0"/>
                        <a:t>O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CaO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50052"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Dawka (kg)</a:t>
                      </a:r>
                      <a:endParaRPr lang="pl-PL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129,6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75,3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25,5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28,8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35,0</a:t>
                      </a:r>
                      <a:endParaRPr lang="pl-PL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5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1"/>
          <p:cNvSpPr>
            <a:spLocks noGrp="1"/>
          </p:cNvSpPr>
          <p:nvPr>
            <p:ph type="title"/>
          </p:nvPr>
        </p:nvSpPr>
        <p:spPr>
          <a:xfrm>
            <a:off x="107504" y="115888"/>
            <a:ext cx="9036496" cy="129688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pl-PL" sz="2800" b="1" dirty="0" smtClean="0"/>
              <a:t>Niekorzystne zmiany zewnętrznych i wewnętrznych cech jakości bulw wynikające z nieracjonalnego nawożenia mineralnego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7045852"/>
              </p:ext>
            </p:extLst>
          </p:nvPr>
        </p:nvGraphicFramePr>
        <p:xfrm>
          <a:off x="0" y="1700811"/>
          <a:ext cx="9144000" cy="4968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574589"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Cechy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 jakości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Wysoka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</a:rPr>
                        <a:t> dawka N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Niska dawka P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Niska dawka K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08262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Plon bulw dużych</a:t>
                      </a:r>
                      <a:endParaRPr lang="pl-PL" sz="1800" b="1" dirty="0"/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Wzrasta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Brak</a:t>
                      </a:r>
                      <a:r>
                        <a:rPr lang="pl-PL" sz="1800" b="1" baseline="0" dirty="0" smtClean="0"/>
                        <a:t> wpływu</a:t>
                      </a:r>
                      <a:endParaRPr lang="pl-PL" sz="1800" b="1" dirty="0" smtClean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08262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Deformacje</a:t>
                      </a:r>
                      <a:endParaRPr lang="pl-PL" sz="1800" b="1" dirty="0"/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Wzrasta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Brak</a:t>
                      </a:r>
                      <a:r>
                        <a:rPr lang="pl-PL" sz="1800" b="1" baseline="0" dirty="0" smtClean="0"/>
                        <a:t> wpływu</a:t>
                      </a:r>
                      <a:endParaRPr lang="pl-PL" sz="1800" b="1" dirty="0" smtClean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71961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Mechaniczne</a:t>
                      </a:r>
                      <a:r>
                        <a:rPr lang="pl-PL" sz="1800" b="1" baseline="0" dirty="0" smtClean="0"/>
                        <a:t> </a:t>
                      </a:r>
                      <a:r>
                        <a:rPr lang="pl-PL" sz="1800" b="1" baseline="0" dirty="0" err="1" smtClean="0"/>
                        <a:t>uszk</a:t>
                      </a:r>
                      <a:r>
                        <a:rPr lang="pl-PL" sz="1800" b="1" baseline="0" dirty="0" smtClean="0"/>
                        <a:t>.</a:t>
                      </a:r>
                      <a:endParaRPr lang="pl-PL" sz="1800" b="1" dirty="0"/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Wzrasta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Wzrasta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Brak</a:t>
                      </a:r>
                      <a:r>
                        <a:rPr lang="pl-PL" sz="1800" b="1" baseline="0" dirty="0" smtClean="0"/>
                        <a:t> wpływu</a:t>
                      </a:r>
                      <a:endParaRPr lang="pl-PL" sz="1800" b="1" dirty="0" smtClean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74389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Trwałość </a:t>
                      </a:r>
                      <a:r>
                        <a:rPr lang="pl-PL" sz="1800" b="1" dirty="0" err="1" smtClean="0"/>
                        <a:t>przechowal</a:t>
                      </a:r>
                      <a:r>
                        <a:rPr lang="pl-PL" sz="1800" b="1" dirty="0" smtClean="0"/>
                        <a:t>.</a:t>
                      </a:r>
                      <a:endParaRPr lang="pl-PL" sz="1800" b="1" dirty="0"/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Maleje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Maleje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Maleje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1513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Ciemnienie miąższu</a:t>
                      </a:r>
                      <a:endParaRPr lang="pl-PL" sz="1800" b="1" dirty="0"/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Wzrasta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Wzrasta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08262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Sucha</a:t>
                      </a:r>
                      <a:r>
                        <a:rPr lang="pl-PL" sz="1800" b="1" baseline="0" dirty="0" smtClean="0"/>
                        <a:t> masa</a:t>
                      </a:r>
                      <a:endParaRPr lang="pl-PL" sz="1800" b="1" dirty="0"/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Maleje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Maleje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08262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Skrobia</a:t>
                      </a:r>
                      <a:endParaRPr lang="pl-PL" sz="1800" b="1" dirty="0"/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Maleje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Maleje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08262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Cukry red.</a:t>
                      </a:r>
                      <a:endParaRPr lang="pl-PL" sz="1800" b="1" dirty="0"/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Wzrasta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Wzrasta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08262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Azotany</a:t>
                      </a:r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Wzrasta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08262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Witamina C</a:t>
                      </a:r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Maleje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</a:rPr>
                        <a:t>Maleje</a:t>
                      </a:r>
                      <a:endParaRPr lang="pl-PL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08262">
                <a:tc>
                  <a:txBody>
                    <a:bodyPr/>
                    <a:lstStyle/>
                    <a:p>
                      <a:r>
                        <a:rPr lang="pl-PL" sz="1800" b="1" dirty="0" err="1" smtClean="0"/>
                        <a:t>Glikoalkaloidy</a:t>
                      </a:r>
                      <a:endParaRPr lang="pl-PL" sz="1800" b="1" dirty="0" smtClean="0"/>
                    </a:p>
                  </a:txBody>
                  <a:tcPr marT="45730" marB="4573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</a:t>
                      </a:r>
                      <a:r>
                        <a:rPr lang="pl-PL" sz="1800" b="1" baseline="0" dirty="0" smtClean="0"/>
                        <a:t>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Brak wpływu</a:t>
                      </a:r>
                      <a:endParaRPr lang="pl-PL" sz="1800" b="1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390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l-PL" sz="3200" b="1" dirty="0">
                <a:latin typeface="Times"/>
                <a:ea typeface="Times New Roman"/>
                <a:cs typeface="Times New Roman"/>
              </a:rPr>
              <a:t>Skala głównych kierunków produkcji ziemniaków w Polsce w </a:t>
            </a:r>
            <a:r>
              <a:rPr lang="pl-PL" sz="3200" b="1" dirty="0" smtClean="0">
                <a:latin typeface="Times"/>
                <a:ea typeface="Times New Roman"/>
                <a:cs typeface="Times New Roman"/>
              </a:rPr>
              <a:t>2017 roku</a:t>
            </a:r>
            <a:endParaRPr lang="pl-PL" sz="32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934633"/>
              </p:ext>
            </p:extLst>
          </p:nvPr>
        </p:nvGraphicFramePr>
        <p:xfrm>
          <a:off x="457200" y="2852936"/>
          <a:ext cx="8229600" cy="3526198"/>
        </p:xfrm>
        <a:graphic>
          <a:graphicData uri="http://schemas.openxmlformats.org/drawingml/2006/table">
            <a:tbl>
              <a:tblPr firstRow="1" firstCol="1" bandRow="1"/>
              <a:tblGrid>
                <a:gridCol w="3024336"/>
                <a:gridCol w="1728192"/>
                <a:gridCol w="1676076"/>
                <a:gridCol w="1800996"/>
              </a:tblGrid>
              <a:tr h="10735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Kierunek produkcji ziemniaka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Powierzchnia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uprawy (tys. ha)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Plon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(t/ha)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Zbiory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(tys. ton)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0948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Jadalne wczesne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Przetwórstwo spożywcze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Jadalne konfekcjonowane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Krochmalnictwo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Nasiennictwo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Wielokierunkowy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163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13,5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38163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42,0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38163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40,0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38163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29,0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38163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5,9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38163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199,6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29,0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44,0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41,0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39,0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24,0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22,0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178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392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31178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1848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31178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1640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31178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solidFill>
                            <a:srgbClr val="FF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1131</a:t>
                      </a:r>
                      <a:endParaRPr lang="pl-PL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31178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142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31178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4391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7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20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Razem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163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330,0 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28,9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1785" algn="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2000" b="1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9537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05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422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pl-PL" sz="2800" b="1" dirty="0" smtClean="0"/>
              <a:t>Potrzeby pokarmowe roślin ziemniaka</a:t>
            </a:r>
            <a:endParaRPr lang="pl-PL" sz="2200" b="1" dirty="0" smtClean="0"/>
          </a:p>
        </p:txBody>
      </p:sp>
      <p:graphicFrame>
        <p:nvGraphicFramePr>
          <p:cNvPr id="3130" name="Group 5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947816"/>
              </p:ext>
            </p:extLst>
          </p:nvPr>
        </p:nvGraphicFramePr>
        <p:xfrm>
          <a:off x="457200" y="987425"/>
          <a:ext cx="8229600" cy="5707066"/>
        </p:xfrm>
        <a:graphic>
          <a:graphicData uri="http://schemas.openxmlformats.org/drawingml/2006/table">
            <a:tbl>
              <a:tblPr/>
              <a:tblGrid>
                <a:gridCol w="3754438"/>
                <a:gridCol w="4475162"/>
              </a:tblGrid>
              <a:tr h="8610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Składnik</a:t>
                      </a:r>
                    </a:p>
                  </a:txBody>
                  <a:tcPr marL="90000" marR="90000" marT="46662" marB="4666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Potrzeby na wyprodukowanie 1 t bulw</a:t>
                      </a:r>
                    </a:p>
                  </a:txBody>
                  <a:tcPr marT="45585" marB="4558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46047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potas (K)</a:t>
                      </a: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azot (N)</a:t>
                      </a: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wapń (Ca)</a:t>
                      </a: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fosfor (P)</a:t>
                      </a: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magnez (Mg)</a:t>
                      </a: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żelazo (Fe)</a:t>
                      </a: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mangan (Mn)</a:t>
                      </a: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cynk (Zn)</a:t>
                      </a: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bor (B)</a:t>
                      </a: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miedź (Cu)</a:t>
                      </a:r>
                    </a:p>
                    <a:p>
                      <a:pPr marL="176213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molibden (Mo)</a:t>
                      </a:r>
                    </a:p>
                  </a:txBody>
                  <a:tcPr marT="45585" marB="455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6,0 kg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5,0 kg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 kg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 kg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 kg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43,0 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7,7 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7,5 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2,7 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2,2 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 g</a:t>
                      </a:r>
                    </a:p>
                  </a:txBody>
                  <a:tcPr marT="45585" marB="455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1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pl-PL" sz="2400" b="1" dirty="0"/>
              <a:t>Pobranie składników pokarmowych w okresie wegetacji przez rośliny </a:t>
            </a:r>
            <a:r>
              <a:rPr lang="pl-PL" sz="2400" b="1" dirty="0" smtClean="0"/>
              <a:t>ziemniaka</a:t>
            </a:r>
            <a:r>
              <a:rPr lang="pl-PL" sz="2400" dirty="0" smtClean="0"/>
              <a:t> </a:t>
            </a:r>
            <a:r>
              <a:rPr lang="pl-PL" sz="2400" b="1" dirty="0" smtClean="0"/>
              <a:t>(w </a:t>
            </a:r>
            <a:r>
              <a:rPr lang="pl-PL" sz="2400" b="1" dirty="0"/>
              <a:t>kg z ha).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85003"/>
              </p:ext>
            </p:extLst>
          </p:nvPr>
        </p:nvGraphicFramePr>
        <p:xfrm>
          <a:off x="-1" y="836714"/>
          <a:ext cx="9144000" cy="60212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6286"/>
                <a:gridCol w="1306286"/>
                <a:gridCol w="1153422"/>
                <a:gridCol w="1266581"/>
                <a:gridCol w="1265588"/>
                <a:gridCol w="1539551"/>
                <a:gridCol w="1306286"/>
              </a:tblGrid>
              <a:tr h="1204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Miesiąc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Faza </a:t>
                      </a:r>
                      <a:r>
                        <a:rPr lang="pl-PL" sz="2000" b="1" dirty="0" smtClean="0">
                          <a:effectLst/>
                        </a:rPr>
                        <a:t>BBCH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cz. nadziemna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Azot (N)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Fosfor (P)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Potas (K)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Magnez (Mg)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Sód (Na)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04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Czerwiec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51 – 65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39 – 54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4 – 5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24 – 33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12 – 15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2 – 6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04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Lipiec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65 – 80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81 – 96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16 – 19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111 – 117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12 – 21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2 – 12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04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Sierpień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80 – 90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54 – 72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10 – 12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60 – 84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12 – 15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2 – 9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04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Wrzesień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90 - 99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30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6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54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effectLst/>
                        </a:rPr>
                        <a:t>9</a:t>
                      </a:r>
                      <a:endParaRPr lang="pl-PL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3</a:t>
                      </a:r>
                      <a:endParaRPr lang="pl-PL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7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ytuł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8643937" cy="939800"/>
          </a:xfrm>
        </p:spPr>
        <p:txBody>
          <a:bodyPr/>
          <a:lstStyle/>
          <a:p>
            <a:r>
              <a:rPr lang="pl-PL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Możliwość obniżenia poziomu nawożenia mineralnego</a:t>
            </a:r>
            <a:br>
              <a:rPr lang="pl-PL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 IP ziemniaka</a:t>
            </a:r>
            <a:endParaRPr lang="pl-PL" sz="24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14313" y="1285875"/>
          <a:ext cx="8643998" cy="5286412"/>
        </p:xfrm>
        <a:graphic>
          <a:graphicData uri="http://schemas.openxmlformats.org/drawingml/2006/table">
            <a:tbl>
              <a:tblPr/>
              <a:tblGrid>
                <a:gridCol w="1797958"/>
                <a:gridCol w="6846040"/>
              </a:tblGrid>
              <a:tr h="752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Potrzeby pokarmowe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ziemniaka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Możliwości redukcji zużycia nawozów mineralnych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w uprawie ziemniaka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34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Do wyprodukowania </a:t>
                      </a:r>
                      <a:endParaRPr lang="pl-PL" sz="15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1 tony bulw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ziemniaka potrzeba 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ok.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 lvl="0"/>
                      <a:r>
                        <a:rPr kumimoji="0" lang="pl-PL" sz="15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- 5 kg N </a:t>
                      </a:r>
                    </a:p>
                    <a:p>
                      <a:pPr lvl="0"/>
                      <a:r>
                        <a:rPr kumimoji="0" lang="pl-PL" sz="15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- 1,5 kg P</a:t>
                      </a:r>
                      <a:r>
                        <a:rPr kumimoji="0" lang="pl-PL" sz="1500" b="1" kern="120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l-PL" sz="15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l-PL" sz="1500" b="1" kern="120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</a:t>
                      </a:r>
                      <a:endParaRPr kumimoji="0" lang="pl-PL" sz="15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pl-PL" sz="15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- 7 kg K</a:t>
                      </a:r>
                      <a:r>
                        <a:rPr kumimoji="0" lang="pl-PL" sz="1500" b="1" kern="120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l-PL" sz="15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pPr lvl="0"/>
                      <a:r>
                        <a:rPr kumimoji="0" lang="pl-PL" sz="15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- 2 kg </a:t>
                      </a:r>
                      <a:r>
                        <a:rPr kumimoji="0" lang="pl-PL" sz="1500" b="1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CaO</a:t>
                      </a:r>
                      <a:endParaRPr kumimoji="0" lang="pl-PL" sz="15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pl-PL" sz="15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- 0,5 kg </a:t>
                      </a:r>
                      <a:r>
                        <a:rPr kumimoji="0" lang="pl-PL" sz="1500" b="1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MgO</a:t>
                      </a:r>
                      <a:endParaRPr kumimoji="0" lang="pl-PL" sz="15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pl-PL" sz="15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- mikroelementy</a:t>
                      </a:r>
                      <a:endParaRPr lang="pl-PL" sz="15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5113" lvl="0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stosowanie dobrze rozłożonych nawozów </a:t>
                      </a:r>
                      <a:r>
                        <a:rPr lang="pl-PL" sz="15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rolniczych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(obornik, kompost, gnojowica, gnojówka)</a:t>
                      </a:r>
                    </a:p>
                    <a:p>
                      <a:pPr marL="265113" lvl="0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uprawa w płodozmianach roślin międzyplonowych 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 a szczególnie motylkowatych  na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przyoranie</a:t>
                      </a:r>
                    </a:p>
                    <a:p>
                      <a:pPr marL="265113" lvl="0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przyorywanie słomy jako źródła substancji organicznej</a:t>
                      </a:r>
                    </a:p>
                    <a:p>
                      <a:pPr marL="265113" lvl="0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utrzymywanie optymalnego </a:t>
                      </a:r>
                      <a:r>
                        <a:rPr lang="pl-PL" sz="1500" b="1" dirty="0" err="1">
                          <a:latin typeface="Calibri"/>
                          <a:ea typeface="Calibri"/>
                          <a:cs typeface="Times New Roman"/>
                        </a:rPr>
                        <a:t>pH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 gleby (5-6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pl-PL" sz="15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65113" lvl="0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stosowanie preparatów aktywujących życie biologiczne gleby</a:t>
                      </a:r>
                    </a:p>
                    <a:p>
                      <a:pPr marL="265113" lvl="0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umiejętne stosowanie systemów nawadniających (niskie jednorazowe 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dawki)</a:t>
                      </a:r>
                      <a:endParaRPr lang="pl-PL" sz="15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65113" lvl="0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dostosowanie poziomu 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nawożenia mineralnego do:</a:t>
                      </a:r>
                    </a:p>
                    <a:p>
                      <a:pPr marL="265113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    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  a) aktualnej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zasobności gleby</a:t>
                      </a:r>
                    </a:p>
                    <a:p>
                      <a:pPr marL="265113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    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  b</a:t>
                      </a:r>
                      <a:r>
                        <a:rPr lang="pl-PL" sz="1500" b="1" baseline="0" dirty="0" smtClean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 indywidualnych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wymagań 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odmiany</a:t>
                      </a:r>
                    </a:p>
                    <a:p>
                      <a:pPr marL="265113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   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) terminu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zbioru bulw</a:t>
                      </a:r>
                    </a:p>
                    <a:p>
                      <a:pPr marL="265113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    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d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) kierunku 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użytkowania plonu</a:t>
                      </a:r>
                    </a:p>
                    <a:p>
                      <a:pPr marL="265113" lvl="0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stosowanie dolistnego dokarmiania w oparciu o aktualny  stan odżywienia roślin </a:t>
                      </a:r>
                    </a:p>
                    <a:p>
                      <a:pPr marL="265113" lvl="0" indent="-26511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-"/>
                        <a:tabLst>
                          <a:tab pos="176213" algn="l"/>
                        </a:tabLst>
                      </a:pP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w miarę możliwości </a:t>
                      </a:r>
                      <a:r>
                        <a:rPr lang="pl-PL" sz="1500" b="1" dirty="0" smtClean="0">
                          <a:latin typeface="Calibri"/>
                          <a:ea typeface="Calibri"/>
                          <a:cs typeface="Times New Roman"/>
                        </a:rPr>
                        <a:t>stosowanie </a:t>
                      </a:r>
                      <a:r>
                        <a:rPr lang="pl-PL" sz="1500" b="1" dirty="0" err="1">
                          <a:latin typeface="Calibri"/>
                          <a:ea typeface="Calibri"/>
                          <a:cs typeface="Times New Roman"/>
                        </a:rPr>
                        <a:t>fertygacji</a:t>
                      </a:r>
                      <a:r>
                        <a:rPr lang="pl-PL" sz="15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39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075240" cy="692695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Źródła substancji organicznej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144127"/>
              </p:ext>
            </p:extLst>
          </p:nvPr>
        </p:nvGraphicFramePr>
        <p:xfrm>
          <a:off x="0" y="1052736"/>
          <a:ext cx="9180512" cy="53640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37143"/>
                <a:gridCol w="2156363"/>
                <a:gridCol w="3987006"/>
              </a:tblGrid>
              <a:tr h="130923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Substancja organiczna</a:t>
                      </a:r>
                      <a:endParaRPr lang="pl-PL" sz="1800" dirty="0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Masa na 1 ha</a:t>
                      </a:r>
                      <a:endParaRPr lang="pl-PL" sz="1800" dirty="0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Zalecenia</a:t>
                      </a:r>
                      <a:endParaRPr lang="pl-PL" sz="1800" dirty="0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/>
                </a:tc>
              </a:tr>
              <a:tr h="868968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Obornik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30 t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pl-PL" sz="1800" b="0" dirty="0" smtClean="0"/>
                        <a:t>Stosować dobrze przefermentowany wcześnie wiosną</a:t>
                      </a:r>
                      <a:r>
                        <a:rPr lang="pl-PL" sz="1800" b="0" baseline="0" dirty="0" smtClean="0"/>
                        <a:t> lub</a:t>
                      </a:r>
                      <a:r>
                        <a:rPr lang="pl-PL" sz="1800" b="0" dirty="0" smtClean="0"/>
                        <a:t> w okresie jesiennym</a:t>
                      </a:r>
                      <a:endParaRPr lang="pl-PL" sz="1800" b="0" dirty="0"/>
                    </a:p>
                  </a:txBody>
                  <a:tcPr marT="45725" marB="45725"/>
                </a:tc>
              </a:tr>
              <a:tr h="650179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Gnojowica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/>
                        <a:t>45 </a:t>
                      </a: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pl-PL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lang="pl-PL" sz="1800" b="1" dirty="0" smtClean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pl-PL" sz="1800" b="0" dirty="0" smtClean="0"/>
                        <a:t>Stosować wcześnie wiosną </a:t>
                      </a:r>
                      <a:r>
                        <a:rPr lang="pl-PL" sz="1800" b="0" baseline="0" dirty="0" smtClean="0"/>
                        <a:t>pod ziemniaki przemysłowe</a:t>
                      </a:r>
                      <a:endParaRPr lang="pl-PL" sz="1800" b="0" dirty="0"/>
                    </a:p>
                  </a:txBody>
                  <a:tcPr marT="45725" marB="45725"/>
                </a:tc>
              </a:tr>
              <a:tr h="686327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Gnojówka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20 </a:t>
                      </a: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pl-PL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pl-PL" sz="1800" b="0" dirty="0" smtClean="0"/>
                        <a:t>Stosować wiosną i natychmiast wymieszać z glebą</a:t>
                      </a:r>
                      <a:endParaRPr lang="pl-PL" sz="1800" b="0" dirty="0"/>
                    </a:p>
                  </a:txBody>
                  <a:tcPr marT="45725" marB="45725"/>
                </a:tc>
              </a:tr>
              <a:tr h="608280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Pomiot kurzy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5 t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pl-PL" sz="1800" b="0" dirty="0" smtClean="0"/>
                        <a:t>Stosować w okresie jesiennym lub wiosennym</a:t>
                      </a:r>
                      <a:endParaRPr lang="pl-PL" sz="1800" b="0" dirty="0"/>
                    </a:p>
                  </a:txBody>
                  <a:tcPr marT="45725" marB="45725"/>
                </a:tc>
              </a:tr>
              <a:tr h="397633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Kompost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40 t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dirty="0" smtClean="0"/>
                        <a:t>Stosować jak</a:t>
                      </a:r>
                      <a:r>
                        <a:rPr lang="pl-PL" sz="1800" b="0" baseline="0" dirty="0" smtClean="0"/>
                        <a:t> wyżej</a:t>
                      </a:r>
                      <a:endParaRPr lang="pl-PL" sz="1800" b="0" dirty="0" smtClean="0"/>
                    </a:p>
                  </a:txBody>
                  <a:tcPr marT="45725" marB="45725"/>
                </a:tc>
              </a:tr>
              <a:tr h="868968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Słoma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5 t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pl-PL" sz="1800" b="0" dirty="0" smtClean="0"/>
                        <a:t>Rozdrobnić, wysiać</a:t>
                      </a:r>
                      <a:r>
                        <a:rPr lang="pl-PL" sz="1800" b="0" baseline="0" dirty="0" smtClean="0"/>
                        <a:t> 0,8-1,0 kg N/100 kg słomy i przyorać bezpośrednio po żniwach</a:t>
                      </a:r>
                      <a:endParaRPr lang="pl-PL" sz="1800" b="0" dirty="0"/>
                    </a:p>
                  </a:txBody>
                  <a:tcPr marT="45725" marB="45725"/>
                </a:tc>
              </a:tr>
              <a:tr h="397633">
                <a:tc>
                  <a:txBody>
                    <a:bodyPr/>
                    <a:lstStyle/>
                    <a:p>
                      <a:r>
                        <a:rPr lang="pl-PL" sz="1800" b="1" dirty="0" smtClean="0"/>
                        <a:t>Międzyplony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30 t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pl-PL" sz="1800" b="0" dirty="0" smtClean="0"/>
                        <a:t>Przyorać jesienią</a:t>
                      </a:r>
                      <a:endParaRPr lang="pl-PL" sz="1800" b="0" dirty="0"/>
                    </a:p>
                  </a:txBody>
                  <a:tcPr marT="45725" marB="45725"/>
                </a:tc>
              </a:tr>
              <a:tr h="397633">
                <a:tc>
                  <a:txBody>
                    <a:bodyPr/>
                    <a:lstStyle/>
                    <a:p>
                      <a:r>
                        <a:rPr lang="pl-PL" sz="1800" b="1" dirty="0" err="1" smtClean="0"/>
                        <a:t>Słoma+Międzyplony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5 t + 30 t</a:t>
                      </a:r>
                      <a:endParaRPr lang="pl-PL" sz="1800" b="1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pl-PL" sz="1800" b="0" dirty="0" smtClean="0"/>
                        <a:t>Stosować jak wyżej</a:t>
                      </a:r>
                      <a:endParaRPr lang="pl-PL" sz="1800" b="0" dirty="0"/>
                    </a:p>
                  </a:txBody>
                  <a:tcPr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2395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pl-PL" b="1" dirty="0" smtClean="0"/>
              <a:t>Wartość nawozów rolniczych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14116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algn="just"/>
            <a:r>
              <a:rPr lang="pl-PL" b="1" dirty="0" smtClean="0"/>
              <a:t>Wraz z dawką 30 t/ha obornika wprowadza się do gleby między innymi 150 kg azotu (N), 80 kg fosforu (P</a:t>
            </a:r>
            <a:r>
              <a:rPr lang="pl-PL" b="1" baseline="-25000" dirty="0" smtClean="0"/>
              <a:t>2</a:t>
            </a:r>
            <a:r>
              <a:rPr lang="pl-PL" b="1" dirty="0" smtClean="0"/>
              <a:t>O</a:t>
            </a:r>
            <a:r>
              <a:rPr lang="pl-PL" b="1" baseline="-25000" dirty="0" smtClean="0"/>
              <a:t>5</a:t>
            </a:r>
            <a:r>
              <a:rPr lang="pl-PL" b="1" dirty="0" smtClean="0"/>
              <a:t>), 180 kg potasu (K</a:t>
            </a:r>
            <a:r>
              <a:rPr lang="pl-PL" b="1" baseline="-25000" dirty="0" smtClean="0"/>
              <a:t>2</a:t>
            </a:r>
            <a:r>
              <a:rPr lang="pl-PL" b="1" dirty="0" smtClean="0"/>
              <a:t>O), 150 kg wapnia (</a:t>
            </a:r>
            <a:r>
              <a:rPr lang="pl-PL" b="1" dirty="0" err="1" smtClean="0"/>
              <a:t>CaO</a:t>
            </a:r>
            <a:r>
              <a:rPr lang="pl-PL" b="1" dirty="0" smtClean="0"/>
              <a:t>) i 60 kg magnezu (</a:t>
            </a:r>
            <a:r>
              <a:rPr lang="pl-PL" b="1" dirty="0" err="1" smtClean="0"/>
              <a:t>MgO</a:t>
            </a:r>
            <a:r>
              <a:rPr lang="pl-PL" b="1" dirty="0" smtClean="0"/>
              <a:t>). – do 50% w I </a:t>
            </a:r>
            <a:r>
              <a:rPr lang="pl-PL" b="1" dirty="0" smtClean="0"/>
              <a:t>roku</a:t>
            </a:r>
          </a:p>
          <a:p>
            <a:pPr marL="0" indent="0" algn="just">
              <a:buNone/>
            </a:pPr>
            <a:endParaRPr lang="pl-PL" b="1" dirty="0" smtClean="0"/>
          </a:p>
          <a:p>
            <a:pPr algn="just"/>
            <a:r>
              <a:rPr lang="pl-PL" b="1" dirty="0" smtClean="0">
                <a:solidFill>
                  <a:srgbClr val="FF0000"/>
                </a:solidFill>
              </a:rPr>
              <a:t>W 1 m</a:t>
            </a:r>
            <a:r>
              <a:rPr lang="pl-PL" b="1" baseline="30000" dirty="0" smtClean="0">
                <a:solidFill>
                  <a:srgbClr val="FF0000"/>
                </a:solidFill>
              </a:rPr>
              <a:t>3</a:t>
            </a:r>
            <a:r>
              <a:rPr lang="pl-PL" b="1" dirty="0" smtClean="0">
                <a:solidFill>
                  <a:srgbClr val="FF0000"/>
                </a:solidFill>
              </a:rPr>
              <a:t> gnojowicy znajduje się przeciętnie 3 - 4 kg azotu, 2 - 3 kg fosforu (P</a:t>
            </a:r>
            <a:r>
              <a:rPr lang="pl-PL" b="1" baseline="-25000" dirty="0" smtClean="0">
                <a:solidFill>
                  <a:srgbClr val="FF0000"/>
                </a:solidFill>
              </a:rPr>
              <a:t>2</a:t>
            </a:r>
            <a:r>
              <a:rPr lang="pl-PL" b="1" dirty="0" smtClean="0">
                <a:solidFill>
                  <a:srgbClr val="FF0000"/>
                </a:solidFill>
              </a:rPr>
              <a:t>O</a:t>
            </a:r>
            <a:r>
              <a:rPr lang="pl-PL" b="1" baseline="-25000" dirty="0" smtClean="0">
                <a:solidFill>
                  <a:srgbClr val="FF0000"/>
                </a:solidFill>
              </a:rPr>
              <a:t>5</a:t>
            </a:r>
            <a:r>
              <a:rPr lang="pl-PL" b="1" dirty="0" smtClean="0">
                <a:solidFill>
                  <a:srgbClr val="FF0000"/>
                </a:solidFill>
              </a:rPr>
              <a:t>), 3 - 4 kg potasu (K</a:t>
            </a:r>
            <a:r>
              <a:rPr lang="pl-PL" b="1" baseline="-25000" dirty="0" smtClean="0">
                <a:solidFill>
                  <a:srgbClr val="FF0000"/>
                </a:solidFill>
              </a:rPr>
              <a:t>2</a:t>
            </a:r>
            <a:r>
              <a:rPr lang="pl-PL" b="1" dirty="0" smtClean="0">
                <a:solidFill>
                  <a:srgbClr val="FF0000"/>
                </a:solidFill>
              </a:rPr>
              <a:t>O), około 2 kg wapnia (</a:t>
            </a:r>
            <a:r>
              <a:rPr lang="pl-PL" b="1" dirty="0" err="1" smtClean="0">
                <a:solidFill>
                  <a:srgbClr val="FF0000"/>
                </a:solidFill>
              </a:rPr>
              <a:t>CaO</a:t>
            </a:r>
            <a:r>
              <a:rPr lang="pl-PL" b="1" dirty="0" smtClean="0">
                <a:solidFill>
                  <a:srgbClr val="FF0000"/>
                </a:solidFill>
              </a:rPr>
              <a:t>) i około 1 kg magnezu (</a:t>
            </a:r>
            <a:r>
              <a:rPr lang="pl-PL" b="1" dirty="0" err="1" smtClean="0">
                <a:solidFill>
                  <a:srgbClr val="FF0000"/>
                </a:solidFill>
              </a:rPr>
              <a:t>MgO</a:t>
            </a:r>
            <a:r>
              <a:rPr lang="pl-PL" b="1" dirty="0" smtClean="0">
                <a:solidFill>
                  <a:srgbClr val="FF0000"/>
                </a:solidFill>
              </a:rPr>
              <a:t>).  Zaleca dawka  50-60 tys. </a:t>
            </a:r>
            <a:r>
              <a:rPr lang="pl-PL" b="1" dirty="0" smtClean="0">
                <a:solidFill>
                  <a:srgbClr val="FF0000"/>
                </a:solidFill>
              </a:rPr>
              <a:t>l/ha</a:t>
            </a:r>
          </a:p>
          <a:p>
            <a:pPr marL="0" indent="0" algn="just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 algn="just"/>
            <a:r>
              <a:rPr lang="pl-PL" b="1" dirty="0" smtClean="0"/>
              <a:t>W 1m</a:t>
            </a:r>
            <a:r>
              <a:rPr lang="pl-PL" b="1" baseline="30000" dirty="0" smtClean="0"/>
              <a:t>3</a:t>
            </a:r>
            <a:r>
              <a:rPr lang="pl-PL" b="1" dirty="0" smtClean="0"/>
              <a:t> gnojówki znajduje się przeciętnie 3 kg azotu (N) i 7 kg potasu (K</a:t>
            </a:r>
            <a:r>
              <a:rPr lang="pl-PL" b="1" baseline="-25000" dirty="0" smtClean="0"/>
              <a:t>2</a:t>
            </a:r>
            <a:r>
              <a:rPr lang="pl-PL" b="1" dirty="0" smtClean="0"/>
              <a:t>O) oraz mikroelementy. Gnojówkę pod ziemniaki najlepiej jest zastosować wiosną w dawce 15 - 20 tys. l/ha (20 - 30 m</a:t>
            </a:r>
            <a:r>
              <a:rPr lang="pl-PL" b="1" baseline="30000" dirty="0" smtClean="0"/>
              <a:t>3</a:t>
            </a:r>
            <a:r>
              <a:rPr lang="pl-PL" b="1" dirty="0" smtClean="0"/>
              <a:t>).</a:t>
            </a:r>
          </a:p>
          <a:p>
            <a:pPr marL="0" indent="0" algn="just">
              <a:buNone/>
            </a:pPr>
            <a:endParaRPr lang="pl-PL" b="1" dirty="0" smtClean="0"/>
          </a:p>
          <a:p>
            <a:pPr algn="just"/>
            <a:r>
              <a:rPr lang="pl-PL" b="1" dirty="0" smtClean="0">
                <a:solidFill>
                  <a:srgbClr val="FF0000"/>
                </a:solidFill>
              </a:rPr>
              <a:t>Z dawką 5 t/ha słomy wprowadza się do gleby przeciętnie około 30 kg/ha N, 6 kg/ha P, 65 kg/ha K i 5 kg/ha Mg, z czego wynika, że jest to głównie nawóz potasowy.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pl-PL" sz="2800" b="1" dirty="0" smtClean="0"/>
              <a:t>Wnoszenie składników makroelementowych w nawozach naturalnych i organicznych </a:t>
            </a:r>
          </a:p>
        </p:txBody>
      </p:sp>
      <p:graphicFrame>
        <p:nvGraphicFramePr>
          <p:cNvPr id="176163" name="Group 3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771328"/>
              </p:ext>
            </p:extLst>
          </p:nvPr>
        </p:nvGraphicFramePr>
        <p:xfrm>
          <a:off x="457200" y="1610889"/>
          <a:ext cx="8291263" cy="4610524"/>
        </p:xfrm>
        <a:graphic>
          <a:graphicData uri="http://schemas.openxmlformats.org/drawingml/2006/table">
            <a:tbl>
              <a:tblPr/>
              <a:tblGrid>
                <a:gridCol w="3721364"/>
                <a:gridCol w="797207"/>
                <a:gridCol w="943173"/>
                <a:gridCol w="943173"/>
                <a:gridCol w="943173"/>
                <a:gridCol w="943173"/>
              </a:tblGrid>
              <a:tr h="8842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Rodzaj nawozu</a:t>
                      </a:r>
                    </a:p>
                  </a:txBody>
                  <a:tcPr marT="45598" marB="455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Ilość składników w kg</a:t>
                      </a:r>
                    </a:p>
                  </a:txBody>
                  <a:tcPr marT="45598" marB="455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78516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598" marB="455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pl-PL" sz="2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l-PL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pl-PL" sz="2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598" marB="455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pl-PL" sz="2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l-PL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T="45598" marB="455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CaO</a:t>
                      </a:r>
                    </a:p>
                  </a:txBody>
                  <a:tcPr marT="45598" marB="455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MgO</a:t>
                      </a:r>
                      <a:endParaRPr kumimoji="0" lang="pl-PL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598" marB="455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23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obornik (30 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gnojówka (20 m</a:t>
                      </a:r>
                      <a:r>
                        <a:rPr kumimoji="0" lang="pl-PL" sz="2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gnojowica (45 m</a:t>
                      </a:r>
                      <a:r>
                        <a:rPr kumimoji="0" lang="pl-PL" sz="2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słoma (5 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międzyplon (łubin) - 30 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międzyplon(gorczyca)-30t</a:t>
                      </a:r>
                    </a:p>
                  </a:txBody>
                  <a:tcPr marT="45598" marB="455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marT="45598" marB="455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T="45598" marB="455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195</a:t>
                      </a:r>
                    </a:p>
                  </a:txBody>
                  <a:tcPr marT="45598" marB="455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105</a:t>
                      </a:r>
                    </a:p>
                  </a:txBody>
                  <a:tcPr marT="45598" marB="455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marT="45598" marB="455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339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tabeli 3"/>
          <p:cNvPicPr>
            <a:picLocks noGrp="1" noChangeAspect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1187624" y="620688"/>
            <a:ext cx="7694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Międzyplony jako nawozy organiczne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23206285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pl-PL" sz="2400" b="1" dirty="0" smtClean="0"/>
              <a:t>Zalecane rośliny międzyplonowe pod </a:t>
            </a:r>
            <a:r>
              <a:rPr lang="pl-PL" sz="2400" b="1" dirty="0" smtClean="0"/>
              <a:t>ziemniaki</a:t>
            </a:r>
            <a:endParaRPr lang="pl-PL" sz="2400" b="1" dirty="0" smtClean="0"/>
          </a:p>
        </p:txBody>
      </p:sp>
      <p:graphicFrame>
        <p:nvGraphicFramePr>
          <p:cNvPr id="351611" name="Group 37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92588332"/>
              </p:ext>
            </p:extLst>
          </p:nvPr>
        </p:nvGraphicFramePr>
        <p:xfrm>
          <a:off x="457200" y="981075"/>
          <a:ext cx="7859713" cy="5287962"/>
        </p:xfrm>
        <a:graphic>
          <a:graphicData uri="http://schemas.openxmlformats.org/drawingml/2006/table">
            <a:tbl>
              <a:tblPr/>
              <a:tblGrid>
                <a:gridCol w="1522413"/>
                <a:gridCol w="2736850"/>
                <a:gridCol w="1079500"/>
                <a:gridCol w="2520950"/>
              </a:tblGrid>
              <a:tr h="1050988">
                <a:tc>
                  <a:txBody>
                    <a:bodyPr/>
                    <a:lstStyle/>
                    <a:p>
                      <a:pPr marL="0" marR="0" lvl="0" indent="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Forma 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między-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plonu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Roślina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Termin siewu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Norma 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wysiewu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kg/ha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44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Wsiewki strączkowych i motylkowych z trawami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Seradela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Koniczyna + trawy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IV-V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IV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50-60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 + 10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032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Międzyplony ścierniskowe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z roślin strączkowych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Peluszka + łubin żółty + seradela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Wyka j. + peluszka. + łubin żółty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Łubin żółty + seradela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Wyka ozima + łubin żółty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Łubin żółty + peluszka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Łubin żółty + peluszka + wyka oz.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Łubin wąskolistny + peluszka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Peluszka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Łubin żółty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Seradela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Bobik + peluszka + wyka oz.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do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końca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lipca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 + 80 + 20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 + 120 + 60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130 + 30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 + 100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 + 100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120 + 60 + 40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140 + 100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90 + 60 + 50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88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Międzyplony ścierniskowe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z innych roślin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Gorczyca biała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Facelia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Rzepak 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Słonecznik 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Gorczyca biała + facelia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Gorczyca biała + rzepak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do 15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sierpnia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35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 + 5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 + 5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430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pl-PL" sz="2400" b="1" dirty="0" smtClean="0"/>
              <a:t>c. d. Zalecane rośliny międzyplonowe pod ziemniaki</a:t>
            </a:r>
          </a:p>
        </p:txBody>
      </p:sp>
      <p:graphicFrame>
        <p:nvGraphicFramePr>
          <p:cNvPr id="353435" name="Group 15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47487522"/>
              </p:ext>
            </p:extLst>
          </p:nvPr>
        </p:nvGraphicFramePr>
        <p:xfrm>
          <a:off x="468313" y="836613"/>
          <a:ext cx="7786688" cy="3773488"/>
        </p:xfrm>
        <a:graphic>
          <a:graphicData uri="http://schemas.openxmlformats.org/drawingml/2006/table">
            <a:tbl>
              <a:tblPr/>
              <a:tblGrid>
                <a:gridCol w="1593850"/>
                <a:gridCol w="2449513"/>
                <a:gridCol w="935037"/>
                <a:gridCol w="2808288"/>
              </a:tblGrid>
              <a:tr h="10792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Forma 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między-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plonu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Roślina 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Termin siewu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Norma 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wysiewu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kg/ha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71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Międzyplony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ścierniskowe 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z roślin strączkowych</a:t>
                      </a: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i innych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Peluszka + słonecznik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Łubin żółty + facelia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Facelia + seradela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Seradela + gryka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Facelia + wyka ozima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Bobik + groch past. +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słonecz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Bobik + wyka j. +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słonecz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.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Peluszka + wyka j. + rzepak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do 5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sierpnia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150 + 15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 + 4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+ 30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 + 40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 + 40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 + 100 + 15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 + 100 + 15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 + 20 + 4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22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Międzyplony ozime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Żyto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Żyto + wyka ozima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Rzepak ozimy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Rzepik ozimy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do 5</a:t>
                      </a:r>
                      <a:endParaRPr kumimoji="0" lang="pl-PL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września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180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 + 50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91440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8180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pl-PL" sz="2400" b="1" smtClean="0"/>
              <a:t>Stosowanie do gleby środków polepszających jej właściwości</a:t>
            </a:r>
          </a:p>
        </p:txBody>
      </p:sp>
      <p:pic>
        <p:nvPicPr>
          <p:cNvPr id="33795" name="Picture 6" descr="foto_slo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9144000" cy="5516562"/>
          </a:xfrm>
        </p:spPr>
      </p:pic>
    </p:spTree>
    <p:extLst>
      <p:ext uri="{BB962C8B-B14F-4D97-AF65-F5344CB8AC3E}">
        <p14:creationId xmlns:p14="http://schemas.microsoft.com/office/powerpoint/2010/main" val="27727448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2800" b="1" dirty="0" smtClean="0"/>
              <a:t>Wymagania jakościowe przemysłu skrobiowego</a:t>
            </a:r>
            <a:endParaRPr lang="pl-PL" sz="2800" b="1" dirty="0"/>
          </a:p>
        </p:txBody>
      </p:sp>
      <p:pic>
        <p:nvPicPr>
          <p:cNvPr id="66563" name="Symbol zastępczy zawartości 3" descr="Chiny 17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30363" y="1554163"/>
            <a:ext cx="6035675" cy="4525962"/>
          </a:xfrm>
        </p:spPr>
      </p:pic>
    </p:spTree>
    <p:extLst>
      <p:ext uri="{BB962C8B-B14F-4D97-AF65-F5344CB8AC3E}">
        <p14:creationId xmlns:p14="http://schemas.microsoft.com/office/powerpoint/2010/main" val="24727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pl-PL" sz="3200" b="1" smtClean="0"/>
              <a:t>Nawożenie mineralne fosforem i potasem</a:t>
            </a:r>
          </a:p>
        </p:txBody>
      </p:sp>
      <p:pic>
        <p:nvPicPr>
          <p:cNvPr id="36867" name="Picture 3" descr="fot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1196975"/>
            <a:ext cx="9139237" cy="5661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462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1143000"/>
          </a:xfrm>
        </p:spPr>
        <p:txBody>
          <a:bodyPr/>
          <a:lstStyle/>
          <a:p>
            <a:r>
              <a:rPr lang="pl-PL" sz="2000" b="1" dirty="0" smtClean="0"/>
              <a:t>Wpływ formy nawozu potasowego na zawartość skrobi w bulwach. IHAR Oddział Jadwisin</a:t>
            </a:r>
          </a:p>
        </p:txBody>
      </p:sp>
      <p:graphicFrame>
        <p:nvGraphicFramePr>
          <p:cNvPr id="4" name="Symbol zastępczy wykresu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1947643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74425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pl-PL" sz="2000" b="1" dirty="0" smtClean="0"/>
              <a:t>Wpływ terminu stosowania soli potasowej (60% </a:t>
            </a:r>
            <a:r>
              <a:rPr lang="pl-PL" sz="2000" b="1" dirty="0" err="1" smtClean="0"/>
              <a:t>KCl</a:t>
            </a:r>
            <a:r>
              <a:rPr lang="pl-PL" sz="2000" b="1" dirty="0" smtClean="0"/>
              <a:t>) na zawartość skrobi w bulwach. IHAR Oddział Jadwisin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166664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8" name="pole tekstowe 4"/>
          <p:cNvSpPr txBox="1">
            <a:spLocks noChangeArrowheads="1"/>
          </p:cNvSpPr>
          <p:nvPr/>
        </p:nvSpPr>
        <p:spPr bwMode="auto">
          <a:xfrm>
            <a:off x="3132138" y="1692275"/>
            <a:ext cx="633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solidFill>
                  <a:srgbClr val="000000"/>
                </a:solidFill>
              </a:rPr>
              <a:t>14,6</a:t>
            </a:r>
          </a:p>
        </p:txBody>
      </p:sp>
    </p:spTree>
    <p:extLst>
      <p:ext uri="{BB962C8B-B14F-4D97-AF65-F5344CB8AC3E}">
        <p14:creationId xmlns:p14="http://schemas.microsoft.com/office/powerpoint/2010/main" val="18470993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2400" b="1" dirty="0" smtClean="0"/>
              <a:t>Zalecane dawki nawożenia potasem (K</a:t>
            </a:r>
            <a:r>
              <a:rPr lang="pl-PL" sz="2400" b="1" baseline="-25000" dirty="0" smtClean="0"/>
              <a:t>2</a:t>
            </a:r>
            <a:r>
              <a:rPr lang="pl-PL" sz="2400" b="1" dirty="0" smtClean="0"/>
              <a:t>O kg/ha) wynikające z zasobności gleby przy przewidywanym plonie ziemniaków – </a:t>
            </a:r>
            <a:r>
              <a:rPr lang="pl-PL" sz="2400" b="1" dirty="0" smtClean="0"/>
              <a:t>30-40 </a:t>
            </a:r>
            <a:r>
              <a:rPr lang="pl-PL" sz="2400" b="1" dirty="0" smtClean="0"/>
              <a:t>t z ha</a:t>
            </a:r>
          </a:p>
        </p:txBody>
      </p:sp>
      <p:pic>
        <p:nvPicPr>
          <p:cNvPr id="39939" name="Picture 4" descr="łan poziom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91440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0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903567"/>
              </p:ext>
            </p:extLst>
          </p:nvPr>
        </p:nvGraphicFramePr>
        <p:xfrm>
          <a:off x="986631" y="1844824"/>
          <a:ext cx="7170737" cy="404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Dokument" r:id="rId4" imgW="7170698" imgH="4054350" progId="Word.Document.8">
                  <p:embed/>
                </p:oleObj>
              </mc:Choice>
              <mc:Fallback>
                <p:oleObj name="Dokument" r:id="rId4" imgW="7170698" imgH="405435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631" y="1844824"/>
                        <a:ext cx="7170737" cy="4043363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0852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8352159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2400" b="1" dirty="0" smtClean="0"/>
              <a:t>Zalecane dawki nawożenia fosforem (P</a:t>
            </a:r>
            <a:r>
              <a:rPr lang="pl-PL" sz="2400" b="1" baseline="-25000" dirty="0" smtClean="0"/>
              <a:t>2</a:t>
            </a:r>
            <a:r>
              <a:rPr lang="pl-PL" sz="2400" b="1" dirty="0" smtClean="0"/>
              <a:t>O</a:t>
            </a:r>
            <a:r>
              <a:rPr lang="pl-PL" sz="2400" b="1" baseline="-25000" dirty="0" smtClean="0"/>
              <a:t>5</a:t>
            </a:r>
            <a:r>
              <a:rPr lang="pl-PL" sz="2400" b="1" dirty="0" smtClean="0"/>
              <a:t> kg/ha) wynikające z zasobności gleby przy przewidywanym plonie ziemniaków </a:t>
            </a:r>
            <a:r>
              <a:rPr lang="pl-PL" sz="2400" b="1" dirty="0" smtClean="0"/>
              <a:t>– 30 -40 </a:t>
            </a:r>
            <a:r>
              <a:rPr lang="pl-PL" sz="2400" b="1" dirty="0" smtClean="0"/>
              <a:t>t z ha.</a:t>
            </a:r>
          </a:p>
        </p:txBody>
      </p:sp>
      <p:graphicFrame>
        <p:nvGraphicFramePr>
          <p:cNvPr id="389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974281"/>
              </p:ext>
            </p:extLst>
          </p:nvPr>
        </p:nvGraphicFramePr>
        <p:xfrm>
          <a:off x="909637" y="1844824"/>
          <a:ext cx="7324725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Dokument" r:id="rId3" imgW="7304389" imgH="4054350" progId="Word.Document.8">
                  <p:embed/>
                </p:oleObj>
              </mc:Choice>
              <mc:Fallback>
                <p:oleObj name="Dokument" r:id="rId3" imgW="7304389" imgH="405435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7" y="1844824"/>
                        <a:ext cx="7324725" cy="405447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6" name="Picture 5" descr="łan poziom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91440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6271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1"/>
            <a:ext cx="9144000" cy="134076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pl-PL" sz="3200" b="1" dirty="0" smtClean="0"/>
              <a:t>TECHNOLOGIA SADZENIA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031432" y="1628800"/>
            <a:ext cx="5112568" cy="5112568"/>
          </a:xfrm>
          <a:solidFill>
            <a:srgbClr val="FFFFCC"/>
          </a:solidFill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  <a:spcAft>
                <a:spcPct val="30000"/>
              </a:spcAft>
              <a:buClr>
                <a:srgbClr val="008000"/>
              </a:buClr>
              <a:buSzPct val="115000"/>
              <a:buFont typeface="Wingdings" pitchFamily="2" charset="2"/>
              <a:buChar char="ü"/>
            </a:pPr>
            <a:r>
              <a:rPr lang="pl-PL" sz="2300" b="1" dirty="0" smtClean="0"/>
              <a:t>Wprowadzić jednostkę nasienną (liczba bulw na 1ha)</a:t>
            </a:r>
          </a:p>
          <a:p>
            <a:pPr eaLnBrk="1" hangingPunct="1">
              <a:lnSpc>
                <a:spcPct val="120000"/>
              </a:lnSpc>
              <a:spcAft>
                <a:spcPct val="30000"/>
              </a:spcAft>
              <a:buClr>
                <a:srgbClr val="008000"/>
              </a:buClr>
              <a:buSzPct val="115000"/>
              <a:buFont typeface="Wingdings" pitchFamily="2" charset="2"/>
              <a:buChar char="ü"/>
            </a:pPr>
            <a:r>
              <a:rPr lang="pl-PL" sz="2300" b="1" dirty="0" smtClean="0"/>
              <a:t>zalecany kwalifikowany materiał sadzeniakowy lub własny o stwierdzonej wysokiej zdrowotności wolny od org. kwarantannowych</a:t>
            </a:r>
          </a:p>
          <a:p>
            <a:pPr eaLnBrk="1" hangingPunct="1">
              <a:lnSpc>
                <a:spcPct val="120000"/>
              </a:lnSpc>
              <a:spcAft>
                <a:spcPct val="30000"/>
              </a:spcAft>
              <a:buClr>
                <a:srgbClr val="008000"/>
              </a:buClr>
              <a:buSzPct val="115000"/>
              <a:buFont typeface="Wingdings" pitchFamily="2" charset="2"/>
              <a:buChar char="ü"/>
            </a:pPr>
            <a:r>
              <a:rPr lang="pl-PL" sz="2300" b="1" dirty="0" smtClean="0"/>
              <a:t>bulwy pobudzone lub podkiełkowane </a:t>
            </a:r>
          </a:p>
          <a:p>
            <a:pPr eaLnBrk="1" hangingPunct="1">
              <a:lnSpc>
                <a:spcPct val="120000"/>
              </a:lnSpc>
              <a:spcAft>
                <a:spcPct val="30000"/>
              </a:spcAft>
              <a:buClr>
                <a:srgbClr val="008000"/>
              </a:buClr>
              <a:buSzPct val="115000"/>
              <a:buFont typeface="Wingdings" pitchFamily="2" charset="2"/>
              <a:buChar char="ü"/>
            </a:pPr>
            <a:r>
              <a:rPr lang="pl-PL" sz="2300" b="1" dirty="0"/>
              <a:t>b</a:t>
            </a:r>
            <a:r>
              <a:rPr lang="pl-PL" sz="2300" b="1" dirty="0" smtClean="0"/>
              <a:t>ulwy zaprawione przeciw niektórym </a:t>
            </a:r>
            <a:r>
              <a:rPr lang="pl-PL" sz="2300" b="1" dirty="0" err="1" smtClean="0"/>
              <a:t>agrofagom</a:t>
            </a:r>
            <a:endParaRPr lang="pl-PL" sz="2300" b="1" dirty="0" smtClean="0"/>
          </a:p>
          <a:p>
            <a:pPr marL="347472" indent="-347472">
              <a:lnSpc>
                <a:spcPct val="120000"/>
              </a:lnSpc>
              <a:spcBef>
                <a:spcPts val="432"/>
              </a:spcBef>
              <a:spcAft>
                <a:spcPts val="648"/>
              </a:spcAft>
              <a:buClr>
                <a:srgbClr val="008000"/>
              </a:buClr>
              <a:buSzPct val="115000"/>
              <a:buFont typeface="Wingdings"/>
              <a:buChar char="ü"/>
            </a:pPr>
            <a:r>
              <a:rPr lang="pl-PL" sz="2300" b="1" dirty="0" smtClean="0"/>
              <a:t>Rozstawa redlin 75 cm + i płytkie sadzenie</a:t>
            </a:r>
          </a:p>
          <a:p>
            <a:pPr marL="347472" indent="-347472">
              <a:lnSpc>
                <a:spcPct val="120000"/>
              </a:lnSpc>
              <a:spcBef>
                <a:spcPts val="432"/>
              </a:spcBef>
              <a:spcAft>
                <a:spcPts val="648"/>
              </a:spcAft>
              <a:buClr>
                <a:srgbClr val="008000"/>
              </a:buClr>
              <a:buSzPct val="115000"/>
              <a:buFont typeface="Wingdings"/>
              <a:buChar char="ü"/>
            </a:pPr>
            <a:r>
              <a:rPr lang="pl-PL" sz="2300" b="1" dirty="0" smtClean="0"/>
              <a:t>optymalna gęstość sadzenia i architektura łanu uzależniona od </a:t>
            </a:r>
            <a:r>
              <a:rPr lang="pl-PL" sz="2300" b="1" dirty="0" smtClean="0">
                <a:solidFill>
                  <a:srgbClr val="000000"/>
                </a:solidFill>
              </a:rPr>
              <a:t>wielkości bulw</a:t>
            </a:r>
            <a:r>
              <a:rPr lang="pl-PL" sz="2300" dirty="0" smtClean="0"/>
              <a:t> i k</a:t>
            </a:r>
            <a:r>
              <a:rPr lang="pl-PL" sz="2300" b="1" dirty="0" smtClean="0"/>
              <a:t>ierunku użytkowania zbioru </a:t>
            </a:r>
          </a:p>
          <a:p>
            <a:pPr eaLnBrk="1" hangingPunct="1">
              <a:lnSpc>
                <a:spcPct val="120000"/>
              </a:lnSpc>
              <a:spcAft>
                <a:spcPct val="30000"/>
              </a:spcAft>
              <a:buClr>
                <a:srgbClr val="008000"/>
              </a:buClr>
              <a:buSzPct val="115000"/>
              <a:buFont typeface="Wingdings" pitchFamily="2" charset="2"/>
              <a:buChar char="ü"/>
            </a:pPr>
            <a:r>
              <a:rPr lang="pl-PL" sz="2300" b="1" dirty="0"/>
              <a:t>o</a:t>
            </a:r>
            <a:r>
              <a:rPr lang="pl-PL" sz="2300" b="1" dirty="0" smtClean="0"/>
              <a:t>ptymalny termin sadzenia wyznaczony przez temp. gleby (6-8 st. C)</a:t>
            </a:r>
          </a:p>
          <a:p>
            <a:pPr eaLnBrk="1" hangingPunct="1">
              <a:buFont typeface="Wingdings" pitchFamily="2" charset="2"/>
              <a:buChar char="ü"/>
            </a:pPr>
            <a:endParaRPr lang="pl-PL" sz="1800" b="1" dirty="0" smtClean="0"/>
          </a:p>
        </p:txBody>
      </p:sp>
      <p:pic>
        <p:nvPicPr>
          <p:cNvPr id="34821" name="Picture 10" descr="fot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9609" y="1844824"/>
            <a:ext cx="3702312" cy="2165452"/>
          </a:xfr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221088"/>
            <a:ext cx="367240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9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13787" cy="99377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pl-PL" sz="2400" b="1" dirty="0" smtClean="0"/>
              <a:t>Zalecana gęstość sadzenia dla podstawowych kierunków użytkowania w zależności od wielkości wysadzanych bulw</a:t>
            </a:r>
          </a:p>
        </p:txBody>
      </p:sp>
      <p:graphicFrame>
        <p:nvGraphicFramePr>
          <p:cNvPr id="196056" name="Group 4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125491"/>
              </p:ext>
            </p:extLst>
          </p:nvPr>
        </p:nvGraphicFramePr>
        <p:xfrm>
          <a:off x="250825" y="1557338"/>
          <a:ext cx="8642350" cy="5123499"/>
        </p:xfrm>
        <a:graphic>
          <a:graphicData uri="http://schemas.openxmlformats.org/drawingml/2006/table">
            <a:tbl>
              <a:tblPr/>
              <a:tblGrid>
                <a:gridCol w="1195388"/>
                <a:gridCol w="1036637"/>
                <a:gridCol w="1152525"/>
                <a:gridCol w="1230313"/>
                <a:gridCol w="862012"/>
                <a:gridCol w="860425"/>
                <a:gridCol w="862013"/>
                <a:gridCol w="1443037"/>
              </a:tblGrid>
              <a:tr h="8747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Wielkość sadzeniaka 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Liczba oczek 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szt.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Liczba roślin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 1 ha tys. szt.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Pow.  pod 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roślinę 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cm</a:t>
                      </a:r>
                      <a:r>
                        <a:rPr kumimoji="0" lang="pl-PL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Gęstość sadzenia przy rozstawie międzyrzędzi 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 cm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Masa 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sadzeniaków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dt</a:t>
                      </a: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/ha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651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62,5*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67,5*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75,0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65125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tys. pędów – ziemniak dla przetwórstwa spożywczego – frytki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małe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3-4 cm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3205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114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średnie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14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4-5 cm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4098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</a:tr>
              <a:tr h="365125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tys. pędów – ziemniak jadalny i dla przetwórstwa spożywczego – chipsy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małe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62,5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średnie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48,8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2049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34,2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</a:tr>
              <a:tr h="366713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tys. pędów – ziemniak skrobiowy i sadzeniaki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małe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93,8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średnie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73,2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1366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51,2</a:t>
                      </a: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7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pl-PL" sz="3600" b="1" dirty="0" smtClean="0"/>
              <a:t>Mechaniczna pielęgnacja do wschodów</a:t>
            </a:r>
          </a:p>
        </p:txBody>
      </p:sp>
      <p:pic>
        <p:nvPicPr>
          <p:cNvPr id="56323" name="Symbol zastępczy zawartości 3" descr="43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1275" y="1988840"/>
            <a:ext cx="9185275" cy="4869160"/>
          </a:xfrm>
        </p:spPr>
      </p:pic>
    </p:spTree>
    <p:extLst>
      <p:ext uri="{BB962C8B-B14F-4D97-AF65-F5344CB8AC3E}">
        <p14:creationId xmlns:p14="http://schemas.microsoft.com/office/powerpoint/2010/main" val="27346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Symbol zastępczy zawartości 2" descr="5.jpg"/>
          <p:cNvPicPr>
            <a:picLocks noGrp="1" noChangeAspect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052736"/>
            <a:ext cx="9144000" cy="5805264"/>
          </a:xfrm>
        </p:spPr>
      </p:pic>
      <p:sp>
        <p:nvSpPr>
          <p:cNvPr id="2" name="Prostokąt 1"/>
          <p:cNvSpPr/>
          <p:nvPr/>
        </p:nvSpPr>
        <p:spPr>
          <a:xfrm>
            <a:off x="0" y="116633"/>
            <a:ext cx="9144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prstClr val="black"/>
                </a:solidFill>
              </a:rPr>
              <a:t>Dzięki płytkim redlinom wschody są szybkie</a:t>
            </a:r>
          </a:p>
        </p:txBody>
      </p:sp>
    </p:spTree>
    <p:extLst>
      <p:ext uri="{BB962C8B-B14F-4D97-AF65-F5344CB8AC3E}">
        <p14:creationId xmlns:p14="http://schemas.microsoft.com/office/powerpoint/2010/main" val="166296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raz 1" descr="Hanover 2010 04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02" y="1700808"/>
            <a:ext cx="9144000" cy="529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35202" y="378242"/>
            <a:ext cx="900129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prstClr val="black"/>
                </a:solidFill>
              </a:rPr>
              <a:t>Profilowanie redlin zastosować dopiero przed wschodami roślin</a:t>
            </a:r>
          </a:p>
        </p:txBody>
      </p:sp>
    </p:spTree>
    <p:extLst>
      <p:ext uri="{BB962C8B-B14F-4D97-AF65-F5344CB8AC3E}">
        <p14:creationId xmlns:p14="http://schemas.microsoft.com/office/powerpoint/2010/main" val="3019380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sz="3200" b="1" dirty="0" smtClean="0"/>
              <a:t>Czego od producentów ziemniaka oczekuje zakład skrobiowy?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Producentów dużej skali produkcji ziemniaka zlokalizowanej jak najbliżej zakładu skrobiowego zawierających umowy na dostawę właściwie zdeklarowanej ilości surowca w odpowiednim terminie i o właściwej jakości (wysokiej zawartości w bulwach skrobi)</a:t>
            </a:r>
          </a:p>
          <a:p>
            <a:r>
              <a:rPr lang="pl-PL" dirty="0" smtClean="0"/>
              <a:t>Korzystających z postępu biologicznego (odmiana skrobiowa, kwalifikowany materiał sadzeniakowy)</a:t>
            </a:r>
          </a:p>
          <a:p>
            <a:r>
              <a:rPr lang="pl-PL" dirty="0" smtClean="0"/>
              <a:t>Stosujący nowoczesną agrotechnikę ziemniaka skrobiowego ukierunkowaną na wysoki plon skrobi z ha.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047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Jak można przesadzić z nowoczesną technologią  pielęgnacji?</a:t>
            </a:r>
            <a:endParaRPr lang="pl-PL" b="1" dirty="0"/>
          </a:p>
        </p:txBody>
      </p:sp>
      <p:pic>
        <p:nvPicPr>
          <p:cNvPr id="4098" name="Picture 2" descr="C:\Users\ihar\Desktop\A.,Dominik\Działka 2 Lord -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00200"/>
            <a:ext cx="8929717" cy="4972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925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Symbol zastępczy zawartości 2" descr="132.jpg"/>
          <p:cNvPicPr>
            <a:picLocks noGrp="1" noChangeAspect="1"/>
          </p:cNvPicPr>
          <p:nvPr>
            <p:ph/>
          </p:nvPr>
        </p:nvPicPr>
        <p:blipFill>
          <a:blip r:embed="rId2"/>
          <a:srcRect b="1777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9694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0" y="260649"/>
            <a:ext cx="9144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prstClr val="black"/>
                </a:solidFill>
              </a:rPr>
              <a:t>Ziemniak do wydania plonu potrzebuje wody</a:t>
            </a:r>
          </a:p>
        </p:txBody>
      </p:sp>
    </p:spTree>
    <p:extLst>
      <p:ext uri="{BB962C8B-B14F-4D97-AF65-F5344CB8AC3E}">
        <p14:creationId xmlns:p14="http://schemas.microsoft.com/office/powerpoint/2010/main" val="37943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8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919" y="274638"/>
            <a:ext cx="9075081" cy="77787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sz="2800" b="1" dirty="0" smtClean="0"/>
              <a:t>Porównanie deszczowania do nawadniania kropelkowego</a:t>
            </a:r>
            <a:endParaRPr lang="pl-PL" sz="2800" b="1" dirty="0"/>
          </a:p>
        </p:txBody>
      </p:sp>
      <p:graphicFrame>
        <p:nvGraphicFramePr>
          <p:cNvPr id="112712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728159"/>
              </p:ext>
            </p:extLst>
          </p:nvPr>
        </p:nvGraphicFramePr>
        <p:xfrm>
          <a:off x="49283" y="1219200"/>
          <a:ext cx="8915205" cy="5400601"/>
        </p:xfrm>
        <a:graphic>
          <a:graphicData uri="http://schemas.openxmlformats.org/drawingml/2006/table">
            <a:tbl>
              <a:tblPr/>
              <a:tblGrid>
                <a:gridCol w="1624497"/>
                <a:gridCol w="3598274"/>
                <a:gridCol w="3692434"/>
              </a:tblGrid>
              <a:tr h="4582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System nawadniania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Zalety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Wady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>
                        <a:alpha val="50000"/>
                      </a:srgbClr>
                    </a:solidFill>
                  </a:tcPr>
                </a:tc>
              </a:tr>
              <a:tr h="16158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Deszczownia szpulowa</a:t>
                      </a:r>
                      <a:b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 działkiem wodnym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dowolność i szybkość ustalania</a:t>
                      </a:r>
                      <a:b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 wysokości dawki </a:t>
                      </a:r>
                      <a:r>
                        <a:rPr kumimoji="0" lang="pl-P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polewowej</a:t>
                      </a: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b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 (przekładnia wielostopniowa)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łatwość rozstawienia deszczowni </a:t>
                      </a:r>
                      <a:b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do pracy i zakończenia pracy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względnie duża szerokość jedno- razowego pasa nawodnieniowego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wymagane wysokie ciśnienie wody </a:t>
                      </a:r>
                      <a:b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(7-10 bar)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znoszenie strumienia przez wiatr </a:t>
                      </a:r>
                      <a:b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(zmiana szerokości pasa </a:t>
                      </a:r>
                      <a:b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 nawodnieniowego)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rozmywanie redlin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konieczna zwiększona ochrona roślin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zagęszczenie gleby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>
                        <a:alpha val="50000"/>
                      </a:srgbClr>
                    </a:solidFill>
                  </a:tcPr>
                </a:tc>
              </a:tr>
              <a:tr h="2779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Nawadnianie kropelkowe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600"/>
                        <a:buFont typeface="Wingdings" pitchFamily="2" charset="2"/>
                        <a:buChar char="Ø"/>
                      </a:pPr>
                      <a:r>
                        <a:rPr lang="pl-PL" sz="1600" b="1" i="0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małe zużycie wody</a:t>
                      </a:r>
                    </a:p>
                    <a:p>
                      <a:pPr marL="285750" marR="0" indent="-285750" algn="l" rtl="0" eaLnBrk="0" fontAlgn="base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pl-PL" sz="1600" b="1" i="0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możliwość uzyskania optymalnego</a:t>
                      </a:r>
                      <a:br>
                        <a:rPr lang="pl-PL" sz="1600" b="1" i="0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</a:br>
                      <a:r>
                        <a:rPr lang="pl-PL" sz="1600" b="1" i="0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  uwilgotnienia gleby </a:t>
                      </a:r>
                    </a:p>
                    <a:p>
                      <a:pPr marL="285750" marR="0" indent="-285750" algn="l" rtl="0" eaLnBrk="0" fontAlgn="base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pl-PL" sz="1600" b="1" i="0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możliwość stosowania dokarmiania  roślin do ich aktualnych potrzeb</a:t>
                      </a:r>
                      <a:endParaRPr lang="pl-PL" sz="1600" dirty="0" smtClean="0">
                        <a:effectLst/>
                        <a:latin typeface="+mn-lt"/>
                      </a:endParaRPr>
                    </a:p>
                    <a:p>
                      <a:pPr marL="285750" marR="0" indent="-285750" algn="l" rtl="0" eaLnBrk="0" fontAlgn="base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pl-PL" sz="1600" b="1" i="0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niskie nakłady pracy podczas sezonu  nawodnieniowego </a:t>
                      </a:r>
                      <a:endParaRPr lang="pl-PL" sz="1600" dirty="0" smtClean="0">
                        <a:effectLst/>
                        <a:latin typeface="+mn-lt"/>
                      </a:endParaRPr>
                    </a:p>
                    <a:p>
                      <a:pPr marL="285750" marR="0" indent="-285750" algn="l" rtl="0" eaLnBrk="0" fontAlgn="base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pl-PL" sz="1600" b="1" i="0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brak konieczności zwiększenia </a:t>
                      </a:r>
                      <a:br>
                        <a:rPr lang="pl-PL" sz="1600" b="1" i="0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</a:br>
                      <a:r>
                        <a:rPr lang="pl-PL" sz="1600" b="1" i="0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  intensywności ochrony roślin</a:t>
                      </a:r>
                      <a:endParaRPr lang="pl-PL" sz="1600" dirty="0" smtClean="0">
                        <a:effectLst/>
                        <a:latin typeface="+mn-lt"/>
                      </a:endParaRPr>
                    </a:p>
                    <a:p>
                      <a:pPr marL="285750" marR="0" indent="-285750" algn="l" rtl="0" eaLnBrk="0" fontAlgn="base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pl-PL" sz="1600" b="1" i="0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oszczędności w stosowaniu nawozów</a:t>
                      </a:r>
                      <a:endParaRPr lang="pl-PL" sz="1600" dirty="0" smtClean="0"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>
                          <a:tab pos="228600" algn="l"/>
                        </a:tabLst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konsola droższa od działka wodnego w zakupie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>
                          <a:tab pos="228600" algn="l"/>
                        </a:tabLst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trudności w prowadzeniu konsoli na nierównościach terenu i przy bardzo silnym wietrze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>
                          <a:tab pos="228600" algn="l"/>
                        </a:tabLst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możliwość spływu powierzchniowego</a:t>
                      </a:r>
                      <a:b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przy nierównościach powierzchni</a:t>
                      </a:r>
                      <a:b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pola 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"/>
                        <a:tabLst>
                          <a:tab pos="228600" algn="l"/>
                        </a:tabLst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konieczna zwiększona ochrona roślin</a:t>
                      </a: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12707" name="Picture 67" descr="deszczow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82" y="2924944"/>
            <a:ext cx="1575545" cy="84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2" descr="DRI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19" y="5661248"/>
            <a:ext cx="1575545" cy="84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40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eaLnBrk="1" hangingPunct="1"/>
            <a:r>
              <a:rPr lang="pl-PL" sz="3200" b="1" dirty="0" err="1" smtClean="0"/>
              <a:t>Dolistne</a:t>
            </a:r>
            <a:r>
              <a:rPr lang="pl-PL" sz="3200" b="1" dirty="0" smtClean="0"/>
              <a:t> dokarmianie roślin</a:t>
            </a:r>
          </a:p>
        </p:txBody>
      </p:sp>
      <p:pic>
        <p:nvPicPr>
          <p:cNvPr id="82947" name="Picture 6" descr="2dolistne dokarmianie ziemniaków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5538"/>
            <a:ext cx="9144000" cy="5732462"/>
          </a:xfr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41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pl-PL" sz="2800" b="1" smtClean="0"/>
              <a:t>Czynniki decydujące o potrzebie dolistnego dokarmiania roślin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125538"/>
            <a:ext cx="8229600" cy="3671887"/>
          </a:xfrm>
        </p:spPr>
        <p:txBody>
          <a:bodyPr/>
          <a:lstStyle/>
          <a:p>
            <a:pPr marL="0" indent="442913">
              <a:lnSpc>
                <a:spcPct val="115000"/>
              </a:lnSpc>
              <a:buFont typeface="Wingdings" pitchFamily="2" charset="2"/>
              <a:buChar char="Ø"/>
            </a:pPr>
            <a:endParaRPr lang="pl-PL" sz="2400" b="1" smtClean="0"/>
          </a:p>
          <a:p>
            <a:pPr marL="0" indent="442913">
              <a:lnSpc>
                <a:spcPct val="115000"/>
              </a:lnSpc>
              <a:buFont typeface="Wingdings" pitchFamily="2" charset="2"/>
              <a:buChar char="Ø"/>
            </a:pPr>
            <a:r>
              <a:rPr lang="pl-PL" sz="2400" b="1" smtClean="0"/>
              <a:t>wygląd roślin (barwa, pokrój)</a:t>
            </a:r>
          </a:p>
          <a:p>
            <a:pPr marL="0" indent="442913">
              <a:lnSpc>
                <a:spcPct val="115000"/>
              </a:lnSpc>
              <a:buFont typeface="Wingdings" pitchFamily="2" charset="2"/>
              <a:buChar char="Ø"/>
            </a:pPr>
            <a:r>
              <a:rPr lang="pl-PL" sz="2400" b="1" smtClean="0"/>
              <a:t>niekorzystny przebieg warunków pogodowych,</a:t>
            </a:r>
          </a:p>
          <a:p>
            <a:pPr marL="0" indent="442913">
              <a:lnSpc>
                <a:spcPct val="115000"/>
              </a:lnSpc>
              <a:buFont typeface="Wingdings" pitchFamily="2" charset="2"/>
              <a:buChar char="Ø"/>
            </a:pPr>
            <a:r>
              <a:rPr lang="pl-PL" sz="2400" b="1" smtClean="0"/>
              <a:t>obniżone dawki nawozów doglebowych,</a:t>
            </a:r>
          </a:p>
          <a:p>
            <a:pPr marL="0" indent="442913">
              <a:lnSpc>
                <a:spcPct val="115000"/>
              </a:lnSpc>
              <a:buFont typeface="Wingdings" pitchFamily="2" charset="2"/>
              <a:buChar char="Ø"/>
            </a:pPr>
            <a:r>
              <a:rPr lang="pl-PL" sz="2400" b="1" smtClean="0"/>
              <a:t>intensywna technologia uprawy,</a:t>
            </a:r>
          </a:p>
          <a:p>
            <a:pPr marL="0" indent="442913">
              <a:lnSpc>
                <a:spcPct val="115000"/>
              </a:lnSpc>
              <a:buFont typeface="Wingdings" pitchFamily="2" charset="2"/>
              <a:buChar char="Ø"/>
            </a:pPr>
            <a:endParaRPr lang="pl-PL" sz="2400" b="1" smtClean="0"/>
          </a:p>
        </p:txBody>
      </p:sp>
      <p:pic>
        <p:nvPicPr>
          <p:cNvPr id="83972" name="Picture 4" descr="potato field 032pas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91440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0995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964488" cy="121014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sz="3200" b="1" dirty="0" smtClean="0"/>
              <a:t>Metody precyzyjnej oceny stanu odżywienia roślin w okresie wegetacji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06" y="1772816"/>
            <a:ext cx="9144000" cy="3201322"/>
          </a:xfrm>
          <a:solidFill>
            <a:srgbClr val="FFFFCC"/>
          </a:solidFill>
        </p:spPr>
        <p:txBody>
          <a:bodyPr>
            <a:normAutofit lnSpcReduction="10000"/>
          </a:bodyPr>
          <a:lstStyle/>
          <a:p>
            <a:pPr marL="0" indent="442913">
              <a:lnSpc>
                <a:spcPct val="115000"/>
              </a:lnSpc>
              <a:buFont typeface="Wingdings" pitchFamily="2" charset="2"/>
              <a:buNone/>
              <a:defRPr/>
            </a:pPr>
            <a:r>
              <a:rPr lang="pl-PL" sz="2800" b="1" dirty="0" smtClean="0">
                <a:solidFill>
                  <a:srgbClr val="FF0000"/>
                </a:solidFill>
              </a:rPr>
              <a:t>Ocena analityczna (laboratoryjna)</a:t>
            </a:r>
          </a:p>
          <a:p>
            <a:pPr marL="0" indent="442913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pl-PL" sz="2800" b="1" dirty="0" smtClean="0"/>
              <a:t>analiza składu chemicznego rośliny</a:t>
            </a:r>
          </a:p>
          <a:p>
            <a:pPr marL="0" indent="0">
              <a:lnSpc>
                <a:spcPct val="115000"/>
              </a:lnSpc>
              <a:buNone/>
              <a:defRPr/>
            </a:pPr>
            <a:endParaRPr lang="pl-PL" sz="2800" b="1" dirty="0" smtClean="0"/>
          </a:p>
          <a:p>
            <a:pPr marL="0" indent="0">
              <a:lnSpc>
                <a:spcPct val="115000"/>
              </a:lnSpc>
              <a:buFontTx/>
              <a:buNone/>
              <a:defRPr/>
            </a:pPr>
            <a:r>
              <a:rPr lang="pl-PL" sz="2800" b="1" dirty="0"/>
              <a:t> </a:t>
            </a:r>
            <a:r>
              <a:rPr lang="pl-PL" sz="2800" b="1" dirty="0" smtClean="0"/>
              <a:t>     </a:t>
            </a:r>
            <a:r>
              <a:rPr lang="pl-PL" sz="2800" b="1" dirty="0" smtClean="0">
                <a:solidFill>
                  <a:srgbClr val="FF0000"/>
                </a:solidFill>
              </a:rPr>
              <a:t>Ocena instrumentalna (fotooptyczna)</a:t>
            </a:r>
          </a:p>
          <a:p>
            <a:pPr marL="0" indent="442913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pl-PL" sz="2800" b="1" dirty="0" smtClean="0"/>
              <a:t>przyrządy typu </a:t>
            </a:r>
            <a:r>
              <a:rPr lang="pl-PL" sz="2800" b="1" dirty="0" err="1" smtClean="0"/>
              <a:t>chlorofilomierze</a:t>
            </a:r>
            <a:r>
              <a:rPr lang="pl-PL" sz="2800" b="1" dirty="0" smtClean="0"/>
              <a:t>, </a:t>
            </a:r>
            <a:r>
              <a:rPr lang="pl-PL" sz="2800" b="1" dirty="0" err="1" smtClean="0"/>
              <a:t>fluorymetry</a:t>
            </a:r>
            <a:r>
              <a:rPr lang="pl-PL" sz="2800" b="1" dirty="0" smtClean="0"/>
              <a:t>,    czujniki optyczne</a:t>
            </a:r>
          </a:p>
        </p:txBody>
      </p:sp>
      <p:pic>
        <p:nvPicPr>
          <p:cNvPr id="84996" name="Picture 4" descr="potato field 032pas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144000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8130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01_Niedobory_N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187450" y="5732463"/>
            <a:ext cx="6985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Objawy niedoboru azotu</a:t>
            </a:r>
          </a:p>
        </p:txBody>
      </p:sp>
    </p:spTree>
    <p:extLst>
      <p:ext uri="{BB962C8B-B14F-4D97-AF65-F5344CB8AC3E}">
        <p14:creationId xmlns:p14="http://schemas.microsoft.com/office/powerpoint/2010/main" val="17887699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04_Niedobory_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68313" y="5883275"/>
            <a:ext cx="73771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Objawy niedoboru fosforu</a:t>
            </a:r>
          </a:p>
        </p:txBody>
      </p:sp>
    </p:spTree>
    <p:extLst>
      <p:ext uri="{BB962C8B-B14F-4D97-AF65-F5344CB8AC3E}">
        <p14:creationId xmlns:p14="http://schemas.microsoft.com/office/powerpoint/2010/main" val="42104810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450989"/>
              </p:ext>
            </p:extLst>
          </p:nvPr>
        </p:nvGraphicFramePr>
        <p:xfrm>
          <a:off x="1" y="1412776"/>
          <a:ext cx="9036495" cy="5317131"/>
        </p:xfrm>
        <a:graphic>
          <a:graphicData uri="http://schemas.openxmlformats.org/drawingml/2006/table">
            <a:tbl>
              <a:tblPr/>
              <a:tblGrid>
                <a:gridCol w="114300"/>
                <a:gridCol w="5298800"/>
                <a:gridCol w="3623395"/>
              </a:tblGrid>
              <a:tr h="51906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Wymagania jakościowe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Wg zakładów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6659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pl-PL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5255" indent="-13525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Wielkość bulw</a:t>
                      </a:r>
                      <a:b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mini.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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bulw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&gt;28 mm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11624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pl-PL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Max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udział bulw z wadami (%)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25425" algn="l"/>
                        </a:tabLs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bulwy drobne – średnica &lt;28 mm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756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 – 30%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756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 – 40%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756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 – 50%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6756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&gt;50%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25425" algn="l"/>
                        </a:tabLs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bulwy nadgniłe, zgniłe, nadmarznięte i zmarznięte oraz porażone chorobami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25425" algn="l"/>
                        </a:tabLs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silnie uszkodzone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25425" algn="l"/>
                        </a:tabLs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pozostałości środków ochrony, obce zapachy, zaparzenia,  kawałki  szkła, metalu, koksu, węgla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800" b="1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zmniejszenie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ciężaru netto o 10%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zmniejszenie ciężaru netto o 15%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zmniejszenie ciężaru netto o 20%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partie nie przyjmowane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800" b="1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dyskwalifikacja partii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6659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pl-PL" sz="18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/>
                          <a:ea typeface="Calibri"/>
                          <a:cs typeface="Times New Roman"/>
                        </a:rPr>
                        <a:t>Parametry technologiczne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28600" algn="l"/>
                        </a:tabLst>
                      </a:pPr>
                      <a:r>
                        <a:rPr lang="pl-PL" sz="1800" b="1" dirty="0">
                          <a:latin typeface="Times New Roman"/>
                          <a:ea typeface="Calibri"/>
                          <a:cs typeface="Times New Roman"/>
                        </a:rPr>
                        <a:t>zawartość skrobi (%)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405765" indent="-36068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/>
                          <a:ea typeface="Calibri"/>
                          <a:cs typeface="Times New Roman"/>
                        </a:rPr>
                        <a:t>jak najwyższa mini. </a:t>
                      </a:r>
                      <a:r>
                        <a:rPr lang="pl-PL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13 - 15%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8092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endParaRPr lang="pl-PL" sz="18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/>
                          <a:ea typeface="Calibri"/>
                          <a:cs typeface="Times New Roman"/>
                        </a:rPr>
                        <a:t>Preferowane odmiany: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/>
                          <a:ea typeface="Calibri"/>
                          <a:cs typeface="Times New Roman"/>
                        </a:rPr>
                        <a:t>skrobiowe z różnych grup wczesności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136791" y="140822"/>
            <a:ext cx="9007209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pl-P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Przykładowe wymagania surowcowe przemysłu skrobiowego</a:t>
            </a:r>
            <a:endParaRPr kumimoji="0" lang="pl-PL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06_Niedobory_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19138" y="5818188"/>
            <a:ext cx="7705725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Objawy niedoboru potasu</a:t>
            </a:r>
          </a:p>
        </p:txBody>
      </p:sp>
    </p:spTree>
    <p:extLst>
      <p:ext uri="{BB962C8B-B14F-4D97-AF65-F5344CB8AC3E}">
        <p14:creationId xmlns:p14="http://schemas.microsoft.com/office/powerpoint/2010/main" val="30195031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38138"/>
          </a:xfrm>
        </p:spPr>
        <p:txBody>
          <a:bodyPr/>
          <a:lstStyle/>
          <a:p>
            <a:r>
              <a:rPr lang="pl-PL" sz="2400" b="1" dirty="0" smtClean="0"/>
              <a:t>Technologie produkcji nawozów </a:t>
            </a:r>
            <a:r>
              <a:rPr lang="pl-PL" sz="2400" b="1" dirty="0" err="1" smtClean="0"/>
              <a:t>dolistnych</a:t>
            </a:r>
            <a:endParaRPr lang="pl-PL" sz="2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związki soli (siarczany, chlorki)</a:t>
            </a:r>
          </a:p>
          <a:p>
            <a:r>
              <a:rPr lang="pl-PL" sz="2400" b="1" dirty="0" smtClean="0">
                <a:solidFill>
                  <a:srgbClr val="FF0000"/>
                </a:solidFill>
              </a:rPr>
              <a:t>formy </a:t>
            </a:r>
            <a:r>
              <a:rPr lang="pl-PL" sz="2400" b="1" dirty="0" err="1" smtClean="0">
                <a:solidFill>
                  <a:srgbClr val="FF0000"/>
                </a:solidFill>
              </a:rPr>
              <a:t>chelatowe</a:t>
            </a:r>
            <a:r>
              <a:rPr lang="pl-PL" sz="2400" b="1" dirty="0" smtClean="0">
                <a:solidFill>
                  <a:srgbClr val="FF0000"/>
                </a:solidFill>
              </a:rPr>
              <a:t> (EDTA)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n</a:t>
            </a:r>
            <a:r>
              <a:rPr lang="pl-PL" sz="2400" b="1" dirty="0" smtClean="0">
                <a:solidFill>
                  <a:srgbClr val="FF0000"/>
                </a:solidFill>
              </a:rPr>
              <a:t>aturalne nośniki składników (aminokwasy)</a:t>
            </a:r>
          </a:p>
          <a:p>
            <a:r>
              <a:rPr lang="pl-PL" sz="2400" b="1" dirty="0" smtClean="0"/>
              <a:t>na bazie aminokwasów z alg morskich</a:t>
            </a:r>
          </a:p>
          <a:p>
            <a:r>
              <a:rPr lang="pl-PL" sz="2400" b="1" dirty="0"/>
              <a:t>n</a:t>
            </a:r>
            <a:r>
              <a:rPr lang="pl-PL" sz="2400" b="1" dirty="0" smtClean="0"/>
              <a:t>a bazie aminokwasów roślinnych (kiełki, zarodki, nasiona)</a:t>
            </a:r>
          </a:p>
          <a:p>
            <a:r>
              <a:rPr lang="pl-PL" sz="2400" b="1" dirty="0"/>
              <a:t>n</a:t>
            </a:r>
            <a:r>
              <a:rPr lang="pl-PL" sz="2400" b="1" dirty="0" smtClean="0"/>
              <a:t>a bazie aminokwasów zwierzęcych (kolagen)</a:t>
            </a:r>
          </a:p>
          <a:p>
            <a:r>
              <a:rPr lang="pl-PL" sz="2400" b="1" dirty="0" err="1">
                <a:solidFill>
                  <a:srgbClr val="FF0000"/>
                </a:solidFill>
              </a:rPr>
              <a:t>n</a:t>
            </a:r>
            <a:r>
              <a:rPr lang="pl-PL" sz="2400" b="1" dirty="0" err="1" smtClean="0">
                <a:solidFill>
                  <a:srgbClr val="FF0000"/>
                </a:solidFill>
              </a:rPr>
              <a:t>anonawozy</a:t>
            </a:r>
            <a:endParaRPr lang="pl-PL" sz="2400" b="1" dirty="0" smtClean="0">
              <a:solidFill>
                <a:srgbClr val="FF0000"/>
              </a:solidFill>
            </a:endParaRPr>
          </a:p>
          <a:p>
            <a:r>
              <a:rPr lang="pl-PL" sz="2400" b="1" dirty="0" smtClean="0"/>
              <a:t>z wykorzystaniem zmielonych skał morskich (kalcyt)</a:t>
            </a:r>
            <a:endParaRPr lang="pl-PL" sz="2400" b="1" dirty="0"/>
          </a:p>
        </p:txBody>
      </p:sp>
      <p:pic>
        <p:nvPicPr>
          <p:cNvPr id="4" name="Picture 4" descr="potato field 032pas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9144000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2" descr="C:\Documents and Settings\ihar26\Moje dokumenty\Moje obrazy\6432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13176"/>
            <a:ext cx="5004048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0894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00B050"/>
                </a:solidFill>
              </a:rPr>
              <a:t>Ocena instrumentalna (fotooptyczna)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5"/>
            <a:ext cx="8578850" cy="4933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l-PL" sz="2400" dirty="0" smtClean="0"/>
              <a:t>Indeks zieloności liścia SPAD </a:t>
            </a:r>
            <a:r>
              <a:rPr lang="pl-PL" sz="1400" dirty="0" smtClean="0"/>
              <a:t>(</a:t>
            </a:r>
            <a:r>
              <a:rPr lang="pl-PL" sz="1400" dirty="0" err="1" smtClean="0"/>
              <a:t>Soil</a:t>
            </a:r>
            <a:r>
              <a:rPr lang="pl-PL" sz="1400" dirty="0" smtClean="0"/>
              <a:t> Plant Analysis Development)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pl-PL" sz="2400" dirty="0" smtClean="0"/>
              <a:t>(pomiar absorpcji światła w zakresie dalekiej     podczerwieni odpowiadającej barwie chlorofilu) – przyrząd pomiarowy N Tester (</a:t>
            </a:r>
            <a:r>
              <a:rPr lang="pl-PL" sz="2400" dirty="0" err="1"/>
              <a:t>C</a:t>
            </a:r>
            <a:r>
              <a:rPr lang="pl-PL" sz="2400" dirty="0" err="1" smtClean="0"/>
              <a:t>hlorofilomierz</a:t>
            </a:r>
            <a:r>
              <a:rPr lang="pl-PL" sz="2400" dirty="0" smtClean="0"/>
              <a:t>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pl-PL" sz="2000" dirty="0" smtClean="0">
                <a:solidFill>
                  <a:srgbClr val="0000CC"/>
                </a:solidFill>
              </a:rPr>
              <a:t> </a:t>
            </a:r>
            <a:r>
              <a:rPr lang="pl-PL" sz="2400" dirty="0" smtClean="0">
                <a:solidFill>
                  <a:srgbClr val="0000CC"/>
                </a:solidFill>
              </a:rPr>
              <a:t>SPAD </a:t>
            </a:r>
            <a:r>
              <a:rPr lang="pl-PL" sz="2400" dirty="0">
                <a:solidFill>
                  <a:srgbClr val="0000CC"/>
                </a:solidFill>
              </a:rPr>
              <a:t>= 26,9 + 16,1 x </a:t>
            </a:r>
            <a:r>
              <a:rPr lang="pl-PL" sz="2400" dirty="0" smtClean="0">
                <a:solidFill>
                  <a:srgbClr val="0000CC"/>
                </a:solidFill>
              </a:rPr>
              <a:t>NNI; SPAD </a:t>
            </a:r>
            <a:r>
              <a:rPr lang="pl-PL" sz="2400" dirty="0" err="1" smtClean="0">
                <a:solidFill>
                  <a:srgbClr val="0000CC"/>
                </a:solidFill>
              </a:rPr>
              <a:t>opt</a:t>
            </a:r>
            <a:r>
              <a:rPr lang="pl-PL" sz="2400" dirty="0" smtClean="0">
                <a:solidFill>
                  <a:srgbClr val="0000CC"/>
                </a:solidFill>
              </a:rPr>
              <a:t> </a:t>
            </a:r>
            <a:r>
              <a:rPr lang="pl-PL" sz="2400" dirty="0">
                <a:solidFill>
                  <a:srgbClr val="0000CC"/>
                </a:solidFill>
              </a:rPr>
              <a:t>= 43,0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l-PL" sz="20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l-PL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l-PL" sz="2400" dirty="0" smtClean="0"/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9144000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4954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pl-PL" sz="3200" b="1" dirty="0" smtClean="0"/>
              <a:t>Nowoczesny zbiór wymaga specjalistycznych maszyn</a:t>
            </a:r>
          </a:p>
        </p:txBody>
      </p:sp>
      <p:pic>
        <p:nvPicPr>
          <p:cNvPr id="90115" name="Symbol zastępczy zawartości 3" descr="100_1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8555"/>
          <a:stretch>
            <a:fillRect/>
          </a:stretch>
        </p:blipFill>
        <p:spPr>
          <a:xfrm>
            <a:off x="0" y="1484784"/>
            <a:ext cx="9144000" cy="5373216"/>
          </a:xfrm>
          <a:solidFill>
            <a:srgbClr val="FFFFCC"/>
          </a:solidFill>
        </p:spPr>
      </p:pic>
    </p:spTree>
    <p:extLst>
      <p:ext uri="{BB962C8B-B14F-4D97-AF65-F5344CB8AC3E}">
        <p14:creationId xmlns:p14="http://schemas.microsoft.com/office/powerpoint/2010/main" val="31191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/>
              <a:t>Przygotowanie plantacji do </a:t>
            </a:r>
            <a:r>
              <a:rPr lang="pl-PL" sz="4000" b="1" dirty="0" smtClean="0"/>
              <a:t>zbioru</a:t>
            </a: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1000" b="1" dirty="0"/>
              <a:t/>
            </a:r>
            <a:br>
              <a:rPr lang="pl-PL" sz="1000" b="1" dirty="0"/>
            </a:br>
            <a:r>
              <a:rPr lang="pl-PL" sz="2000" b="1" dirty="0"/>
              <a:t>Orientacyjne terminy niszczenia łęcin w zależności </a:t>
            </a:r>
            <a:br>
              <a:rPr lang="pl-PL" sz="2000" b="1" dirty="0"/>
            </a:br>
            <a:r>
              <a:rPr lang="pl-PL" sz="2000" b="1" dirty="0"/>
              <a:t>od dojrzałości roślin ziemniaka</a:t>
            </a:r>
          </a:p>
        </p:txBody>
      </p:sp>
      <p:graphicFrame>
        <p:nvGraphicFramePr>
          <p:cNvPr id="12290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6544936"/>
              </p:ext>
            </p:extLst>
          </p:nvPr>
        </p:nvGraphicFramePr>
        <p:xfrm>
          <a:off x="107504" y="1911350"/>
          <a:ext cx="8928992" cy="346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kument" r:id="rId3" imgW="7243850" imgH="2973933" progId="Word.Document.8">
                  <p:embed/>
                </p:oleObj>
              </mc:Choice>
              <mc:Fallback>
                <p:oleObj name="Dokument" r:id="rId3" imgW="7243850" imgH="297393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911350"/>
                        <a:ext cx="8928992" cy="34639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6" descr="łan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00700"/>
            <a:ext cx="91440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628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32987871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17785265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29865035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15818273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Symbol zastępczy zawartości 2" descr="Hanover 2010 066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457200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82861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pl-PL" b="1" dirty="0" smtClean="0"/>
              <a:t>Surowiec dla krochmalnictwa</a:t>
            </a:r>
          </a:p>
        </p:txBody>
      </p:sp>
      <p:sp>
        <p:nvSpPr>
          <p:cNvPr id="55299" name="Symbol zastępczy zawartości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pl-PL" sz="3000" i="1" dirty="0" smtClean="0">
                <a:solidFill>
                  <a:srgbClr val="FF0000"/>
                </a:solidFill>
              </a:rPr>
              <a:t>Cel – wysoki plon skrobi z ha</a:t>
            </a:r>
          </a:p>
          <a:p>
            <a:pPr>
              <a:lnSpc>
                <a:spcPct val="80000"/>
              </a:lnSpc>
            </a:pPr>
            <a:r>
              <a:rPr lang="pl-PL" sz="3000" i="1" dirty="0" smtClean="0">
                <a:solidFill>
                  <a:srgbClr val="00B050"/>
                </a:solidFill>
              </a:rPr>
              <a:t>Specyfika agrotechniki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l-PL" sz="3000" dirty="0" smtClean="0"/>
              <a:t>Odmiany skrobiowe ziemniaka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l-PL" sz="3000" dirty="0" smtClean="0"/>
              <a:t>Zaprawione </a:t>
            </a:r>
            <a:r>
              <a:rPr lang="pl-PL" sz="3000" dirty="0" smtClean="0"/>
              <a:t>kwalif</a:t>
            </a:r>
            <a:r>
              <a:rPr lang="pl-PL" sz="3000" dirty="0" smtClean="0"/>
              <a:t>ikowane</a:t>
            </a:r>
            <a:r>
              <a:rPr lang="pl-PL" sz="3000" dirty="0" smtClean="0"/>
              <a:t> </a:t>
            </a:r>
            <a:r>
              <a:rPr lang="pl-PL" sz="3000" dirty="0" smtClean="0"/>
              <a:t>sadzeniaki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l-PL" sz="3000" dirty="0" smtClean="0"/>
              <a:t>Zrównoważony stosunek </a:t>
            </a:r>
            <a:r>
              <a:rPr lang="pl-PL" sz="3000" dirty="0" smtClean="0"/>
              <a:t>N:P:K w glebie </a:t>
            </a:r>
            <a:r>
              <a:rPr lang="pl-PL" sz="3000" dirty="0" smtClean="0"/>
              <a:t>zbliżony do proporcji:</a:t>
            </a:r>
            <a:r>
              <a:rPr lang="pl-PL" sz="3000" dirty="0" smtClean="0"/>
              <a:t> </a:t>
            </a:r>
            <a:r>
              <a:rPr lang="pl-PL" sz="3000" dirty="0" smtClean="0"/>
              <a:t>1:1:1,2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l-PL" sz="3000" dirty="0" smtClean="0"/>
              <a:t>Nawozy mineralne o spowolnionym </a:t>
            </a:r>
            <a:r>
              <a:rPr lang="pl-PL" sz="3000" dirty="0" smtClean="0"/>
              <a:t>działaniu.</a:t>
            </a:r>
            <a:endParaRPr lang="pl-PL" sz="3000" dirty="0" smtClean="0"/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l-PL" sz="3000" dirty="0" smtClean="0"/>
              <a:t>Zagęszczenie łodyg -300 tys. szt./</a:t>
            </a:r>
            <a:r>
              <a:rPr lang="pl-PL" sz="3000" dirty="0" smtClean="0"/>
              <a:t>ha (liczba roślin  - 60-70 tys./ha)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l-PL" sz="3000" dirty="0" smtClean="0"/>
              <a:t>W czasie okresu suszy stosowanie nawadniania</a:t>
            </a:r>
            <a:endParaRPr lang="pl-PL" sz="3000" dirty="0" smtClean="0"/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pl-PL" sz="3000" dirty="0" smtClean="0"/>
              <a:t>Precyzyjna</a:t>
            </a:r>
            <a:r>
              <a:rPr lang="pl-PL" sz="3000" dirty="0" smtClean="0"/>
              <a:t> </a:t>
            </a:r>
            <a:r>
              <a:rPr lang="pl-PL" sz="3000" dirty="0" smtClean="0"/>
              <a:t>ochrona uwzględniająca genetyczną odporność odmian na </a:t>
            </a:r>
            <a:r>
              <a:rPr lang="pl-PL" sz="3000" dirty="0" smtClean="0"/>
              <a:t>choroby grzybowe</a:t>
            </a:r>
            <a:endParaRPr lang="pl-PL" sz="3000" dirty="0" smtClean="0"/>
          </a:p>
          <a:p>
            <a:pPr>
              <a:lnSpc>
                <a:spcPct val="80000"/>
              </a:lnSpc>
              <a:buFontTx/>
              <a:buAutoNum type="arabicPeriod"/>
            </a:pPr>
            <a:endParaRPr lang="pl-PL" sz="3000" dirty="0" smtClean="0"/>
          </a:p>
          <a:p>
            <a:pPr>
              <a:lnSpc>
                <a:spcPct val="80000"/>
              </a:lnSpc>
              <a:buFontTx/>
              <a:buAutoNum type="arabicPeriod"/>
            </a:pPr>
            <a:endParaRPr lang="pl-PL" sz="3000" dirty="0" smtClean="0"/>
          </a:p>
        </p:txBody>
      </p:sp>
    </p:spTree>
    <p:extLst>
      <p:ext uri="{BB962C8B-B14F-4D97-AF65-F5344CB8AC3E}">
        <p14:creationId xmlns:p14="http://schemas.microsoft.com/office/powerpoint/2010/main" val="97122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Symbol zastępczy zawartości 2" descr="Hanover 2010 011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457200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2784046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/>
              <a:t>ZBIÓR</a:t>
            </a:r>
            <a:br>
              <a:rPr lang="pl-PL" sz="3200" b="1" dirty="0"/>
            </a:br>
            <a:r>
              <a:rPr lang="pl-PL" sz="1600" b="1" dirty="0"/>
              <a:t/>
            </a:r>
            <a:br>
              <a:rPr lang="pl-PL" sz="1600" b="1" dirty="0"/>
            </a:br>
            <a:r>
              <a:rPr lang="pl-PL" sz="2400" b="1" dirty="0"/>
              <a:t>Czynniki ograniczające uszkodzenia mechaniczne bulw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824"/>
            <a:ext cx="9144000" cy="4824685"/>
          </a:xfrm>
          <a:solidFill>
            <a:srgbClr val="FFFFCC"/>
          </a:solidFill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pl-PL" sz="2400" b="1" dirty="0" smtClean="0"/>
              <a:t>zakamienienie pola (masa kamieni &lt; 20% masy bulw)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pl-PL" sz="2400" b="1" dirty="0" smtClean="0"/>
              <a:t>temperatura bulw (powyżej 10</a:t>
            </a:r>
            <a:r>
              <a:rPr lang="pl-PL" sz="2400" b="1" baseline="30000" dirty="0" smtClean="0"/>
              <a:t>o</a:t>
            </a:r>
            <a:r>
              <a:rPr lang="pl-PL" sz="2400" b="1" dirty="0" smtClean="0"/>
              <a:t>C)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pl-PL" sz="2400" b="1" dirty="0" smtClean="0"/>
              <a:t>masa porostu (poniżej 2-4 t/ha)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pl-PL" sz="2400" b="1" dirty="0" smtClean="0"/>
              <a:t>pełna dojrzałość bulw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pl-PL" sz="2400" b="1" dirty="0" smtClean="0"/>
              <a:t>prędkość robocza zestawu zbierającego - 3-5 km/h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pl-PL" sz="2400" b="1" dirty="0" smtClean="0"/>
              <a:t>prawidłowa głębokość pracy zespołu kopiącego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pl-PL" sz="2400" b="1" dirty="0" smtClean="0"/>
              <a:t>wysokość spadania bulw (poniżej 30 cm)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pl-PL" sz="2400" b="1" dirty="0" smtClean="0"/>
              <a:t>stosowanie otulin i wykładzin na elementach roboczych przenośników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pl-PL" sz="2400" b="1" dirty="0" smtClean="0"/>
              <a:t>niskie prędkości obwodowe zespołów roboczych maszyn</a:t>
            </a:r>
          </a:p>
        </p:txBody>
      </p:sp>
    </p:spTree>
    <p:extLst>
      <p:ext uri="{BB962C8B-B14F-4D97-AF65-F5344CB8AC3E}">
        <p14:creationId xmlns:p14="http://schemas.microsoft.com/office/powerpoint/2010/main" val="16273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0" y="476672"/>
            <a:ext cx="9036496" cy="617855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pl-PL" sz="6000" b="1" dirty="0" smtClean="0"/>
              <a:t>Przechowalnictwo ziemniaków/krótkotrwałe składowanie surowca</a:t>
            </a:r>
          </a:p>
        </p:txBody>
      </p:sp>
    </p:spTree>
    <p:extLst>
      <p:ext uri="{BB962C8B-B14F-4D97-AF65-F5344CB8AC3E}">
        <p14:creationId xmlns:p14="http://schemas.microsoft.com/office/powerpoint/2010/main" val="1097446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8229600" cy="59055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altLang="pl-PL" sz="3600" b="1" dirty="0" smtClean="0">
                <a:latin typeface="Times New Roman" pitchFamily="18" charset="0"/>
                <a:cs typeface="Times New Roman" pitchFamily="18" charset="0"/>
              </a:rPr>
              <a:t>Bulwy ziemniaka podczas przechowywania są organizmami żywymi, a więc przebiegają w nich procesy życiowe: </a:t>
            </a:r>
            <a:br>
              <a:rPr lang="pl-PL" altLang="pl-PL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transpiracja, oddychanie, inicjacja kiełkowania, rozwijają się choroby grzybowe i bakteryjne. </a:t>
            </a:r>
            <a:br>
              <a:rPr lang="pl-PL" altLang="pl-P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Dlatego potrzebne są określone warunki termiczno-wilgotnościowe</a:t>
            </a:r>
            <a:r>
              <a:rPr lang="pl-PL" altLang="pl-P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altLang="pl-PL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 miejscach przechowywania</a:t>
            </a:r>
            <a:r>
              <a:rPr lang="pl-PL" altLang="pl-PL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altLang="pl-PL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pl-PL" altLang="pl-PL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06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ole tekstowe 1"/>
          <p:cNvSpPr txBox="1">
            <a:spLocks noChangeArrowheads="1"/>
          </p:cNvSpPr>
          <p:nvPr/>
        </p:nvSpPr>
        <p:spPr bwMode="auto">
          <a:xfrm>
            <a:off x="1643063" y="928688"/>
            <a:ext cx="6584950" cy="617537"/>
          </a:xfrm>
          <a:prstGeom prst="rect">
            <a:avLst/>
          </a:prstGeom>
          <a:solidFill>
            <a:srgbClr val="FF0000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3200" dirty="0">
                <a:solidFill>
                  <a:prstClr val="black"/>
                </a:solidFill>
                <a:latin typeface="Calibri" pitchFamily="34" charset="0"/>
              </a:rPr>
              <a:t>Straty ilościowe – ubytki masy bulw</a:t>
            </a:r>
          </a:p>
        </p:txBody>
      </p:sp>
      <p:sp>
        <p:nvSpPr>
          <p:cNvPr id="8195" name="pole tekstowe 2"/>
          <p:cNvSpPr txBox="1">
            <a:spLocks noChangeArrowheads="1"/>
          </p:cNvSpPr>
          <p:nvPr/>
        </p:nvSpPr>
        <p:spPr bwMode="auto">
          <a:xfrm>
            <a:off x="1357313" y="2786063"/>
            <a:ext cx="1768475" cy="557212"/>
          </a:xfrm>
          <a:prstGeom prst="rect">
            <a:avLst/>
          </a:prstGeom>
          <a:solidFill>
            <a:srgbClr val="8DCD47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>
                <a:solidFill>
                  <a:prstClr val="black"/>
                </a:solidFill>
                <a:latin typeface="Calibri" pitchFamily="34" charset="0"/>
              </a:rPr>
              <a:t>Naturalne</a:t>
            </a:r>
          </a:p>
        </p:txBody>
      </p:sp>
      <p:sp>
        <p:nvSpPr>
          <p:cNvPr id="8196" name="pole tekstowe 3"/>
          <p:cNvSpPr txBox="1">
            <a:spLocks noChangeArrowheads="1"/>
          </p:cNvSpPr>
          <p:nvPr/>
        </p:nvSpPr>
        <p:spPr bwMode="auto">
          <a:xfrm>
            <a:off x="3492500" y="2781300"/>
            <a:ext cx="2222500" cy="557213"/>
          </a:xfrm>
          <a:prstGeom prst="rect">
            <a:avLst/>
          </a:prstGeom>
          <a:solidFill>
            <a:srgbClr val="00B0F0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>
                <a:solidFill>
                  <a:prstClr val="black"/>
                </a:solidFill>
                <a:latin typeface="Calibri" pitchFamily="34" charset="0"/>
              </a:rPr>
              <a:t>Kiełkowanie </a:t>
            </a:r>
          </a:p>
        </p:txBody>
      </p:sp>
      <p:sp>
        <p:nvSpPr>
          <p:cNvPr id="8197" name="pole tekstowe 4"/>
          <p:cNvSpPr txBox="1">
            <a:spLocks noChangeArrowheads="1"/>
          </p:cNvSpPr>
          <p:nvPr/>
        </p:nvSpPr>
        <p:spPr bwMode="auto">
          <a:xfrm>
            <a:off x="6072188" y="2786063"/>
            <a:ext cx="2579687" cy="557212"/>
          </a:xfrm>
          <a:prstGeom prst="rect">
            <a:avLst/>
          </a:prstGeom>
          <a:solidFill>
            <a:srgbClr val="FF9900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>
                <a:solidFill>
                  <a:prstClr val="black"/>
                </a:solidFill>
                <a:latin typeface="Calibri" pitchFamily="34" charset="0"/>
              </a:rPr>
              <a:t>Rozwój chorób</a:t>
            </a:r>
          </a:p>
        </p:txBody>
      </p:sp>
      <p:sp>
        <p:nvSpPr>
          <p:cNvPr id="8198" name="pole tekstowe 5"/>
          <p:cNvSpPr txBox="1">
            <a:spLocks noChangeArrowheads="1"/>
          </p:cNvSpPr>
          <p:nvPr/>
        </p:nvSpPr>
        <p:spPr bwMode="auto">
          <a:xfrm>
            <a:off x="3571875" y="5000625"/>
            <a:ext cx="2419350" cy="557213"/>
          </a:xfrm>
          <a:prstGeom prst="rect">
            <a:avLst/>
          </a:prstGeom>
          <a:solidFill>
            <a:srgbClr val="FF0000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>
                <a:solidFill>
                  <a:prstClr val="black"/>
                </a:solidFill>
                <a:latin typeface="Calibri" pitchFamily="34" charset="0"/>
              </a:rPr>
              <a:t>Straty ogółem</a:t>
            </a:r>
          </a:p>
        </p:txBody>
      </p:sp>
      <p:sp>
        <p:nvSpPr>
          <p:cNvPr id="10" name="Strzałka w dół 9"/>
          <p:cNvSpPr>
            <a:spLocks noChangeArrowheads="1"/>
          </p:cNvSpPr>
          <p:nvPr/>
        </p:nvSpPr>
        <p:spPr bwMode="auto">
          <a:xfrm>
            <a:off x="4643438" y="1643063"/>
            <a:ext cx="142875" cy="835025"/>
          </a:xfrm>
          <a:prstGeom prst="downArrow">
            <a:avLst>
              <a:gd name="adj1" fmla="val 50000"/>
              <a:gd name="adj2" fmla="val 49975"/>
            </a:avLst>
          </a:prstGeom>
          <a:solidFill>
            <a:schemeClr val="hlink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11" name="Strzałka w dół 10"/>
          <p:cNvSpPr>
            <a:spLocks noChangeArrowheads="1"/>
          </p:cNvSpPr>
          <p:nvPr/>
        </p:nvSpPr>
        <p:spPr bwMode="auto">
          <a:xfrm>
            <a:off x="2214563" y="1643063"/>
            <a:ext cx="142875" cy="785812"/>
          </a:xfrm>
          <a:prstGeom prst="downArrow">
            <a:avLst>
              <a:gd name="adj1" fmla="val 50000"/>
              <a:gd name="adj2" fmla="val 50009"/>
            </a:avLst>
          </a:prstGeom>
          <a:solidFill>
            <a:schemeClr val="hlink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12" name="Strzałka w dół 11"/>
          <p:cNvSpPr>
            <a:spLocks noChangeArrowheads="1"/>
          </p:cNvSpPr>
          <p:nvPr/>
        </p:nvSpPr>
        <p:spPr bwMode="auto">
          <a:xfrm>
            <a:off x="6929438" y="1643063"/>
            <a:ext cx="142875" cy="785812"/>
          </a:xfrm>
          <a:prstGeom prst="downArrow">
            <a:avLst>
              <a:gd name="adj1" fmla="val 50000"/>
              <a:gd name="adj2" fmla="val 50009"/>
            </a:avLst>
          </a:prstGeom>
          <a:solidFill>
            <a:schemeClr val="hlink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13" name="Nawias otwierający 12"/>
          <p:cNvSpPr>
            <a:spLocks/>
          </p:cNvSpPr>
          <p:nvPr/>
        </p:nvSpPr>
        <p:spPr bwMode="auto">
          <a:xfrm rot="-5400000">
            <a:off x="4786313" y="142875"/>
            <a:ext cx="214312" cy="7215188"/>
          </a:xfrm>
          <a:prstGeom prst="leftBracket">
            <a:avLst>
              <a:gd name="adj" fmla="val 0"/>
            </a:avLst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>
              <a:defRPr/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14" name="Strzałka w dół 13"/>
          <p:cNvSpPr>
            <a:spLocks noChangeArrowheads="1"/>
          </p:cNvSpPr>
          <p:nvPr/>
        </p:nvSpPr>
        <p:spPr bwMode="auto">
          <a:xfrm>
            <a:off x="4643438" y="3929063"/>
            <a:ext cx="142875" cy="8572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0" descr="bulwa"/>
          <p:cNvSpPr>
            <a:spLocks noChangeArrowheads="1"/>
          </p:cNvSpPr>
          <p:nvPr/>
        </p:nvSpPr>
        <p:spPr bwMode="auto">
          <a:xfrm>
            <a:off x="3203575" y="2852738"/>
            <a:ext cx="2449513" cy="180022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6629400" y="2590800"/>
            <a:ext cx="1676400" cy="2895600"/>
          </a:xfrm>
          <a:prstGeom prst="rect">
            <a:avLst/>
          </a:prstGeom>
          <a:solidFill>
            <a:srgbClr val="00CC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609600" y="2514600"/>
            <a:ext cx="1752600" cy="2971800"/>
          </a:xfrm>
          <a:prstGeom prst="rect">
            <a:avLst/>
          </a:prstGeom>
          <a:solidFill>
            <a:srgbClr val="FFFF66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pl-PL" sz="3200" b="1" dirty="0" smtClean="0"/>
              <a:t>Czynniki wpływające na jakość i trwałość przechowalniczą bulw</a:t>
            </a:r>
            <a:endParaRPr lang="pl-PL" sz="3200" dirty="0" smtClean="0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276600" y="3500438"/>
            <a:ext cx="2349500" cy="5810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>
                <a:solidFill>
                  <a:srgbClr val="008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40C040"/>
                    </a:outerShdw>
                  </a:cont>
                  <a:cont type="tree" name="">
                    <a:effect ref="fillLine"/>
                    <a:outerShdw dist="38100" dir="2700000" algn="tl">
                      <a:srgbClr val="004C00"/>
                    </a:outerShdw>
                  </a:cont>
                  <a:effect ref="fillLine"/>
                </a:effectDag>
              </a:rPr>
              <a:t>Jakość i trwałość </a:t>
            </a:r>
          </a:p>
          <a:p>
            <a:pPr algn="ctr">
              <a:defRPr/>
            </a:pPr>
            <a:r>
              <a:rPr lang="pl-PL" sz="1600" b="1">
                <a:solidFill>
                  <a:srgbClr val="008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40C040"/>
                    </a:outerShdw>
                  </a:cont>
                  <a:cont type="tree" name="">
                    <a:effect ref="fillLine"/>
                    <a:outerShdw dist="38100" dir="2700000" algn="tl">
                      <a:srgbClr val="004C00"/>
                    </a:outerShdw>
                  </a:cont>
                  <a:effect ref="fillLine"/>
                </a:effectDag>
              </a:rPr>
              <a:t>przechowalnicza bulw</a:t>
            </a:r>
            <a:endParaRPr lang="pl-PL" sz="1600">
              <a:solidFill>
                <a:srgbClr val="008000"/>
              </a:solidFill>
              <a:effectDag name="">
                <a:cont type="tree" name="">
                  <a:effect ref="fillLine"/>
                  <a:outerShdw dist="38100" dir="13500000" algn="br">
                    <a:srgbClr val="40C040"/>
                  </a:outerShdw>
                </a:cont>
                <a:cont type="tree" name="">
                  <a:effect ref="fillLine"/>
                  <a:outerShdw dist="38100" dir="2700000" algn="tl">
                    <a:srgbClr val="004C00"/>
                  </a:outerShdw>
                </a:cont>
                <a:effect ref="fillLine"/>
              </a:effectDag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84213" y="1905000"/>
            <a:ext cx="1963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b="1">
                <a:solidFill>
                  <a:srgbClr val="CC6600"/>
                </a:solidFill>
                <a:latin typeface="Arial Black" pitchFamily="34" charset="0"/>
              </a:rPr>
              <a:t>ODMIANA</a:t>
            </a:r>
            <a:endParaRPr lang="pl-PL">
              <a:solidFill>
                <a:srgbClr val="CC6600"/>
              </a:solidFill>
              <a:latin typeface="Arial Black" pitchFamily="34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762000" y="2590800"/>
            <a:ext cx="1247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ODPORNOŚĆ NA</a:t>
            </a:r>
          </a:p>
          <a:p>
            <a:pPr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      CHOROBY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71500" y="3286125"/>
            <a:ext cx="1655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SKŁAD CHEMICZNY</a:t>
            </a:r>
          </a:p>
          <a:p>
            <a:pPr algn="ctr"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BULW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762000" y="3886200"/>
            <a:ext cx="168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DŁUGOŚĆ OKRESU </a:t>
            </a:r>
          </a:p>
          <a:p>
            <a:pPr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WEGETACJI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762000" y="4572000"/>
            <a:ext cx="154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WRAŻLIWOŚĆ </a:t>
            </a:r>
          </a:p>
          <a:p>
            <a:pPr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NA USZKODZENIA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5795963" y="1828800"/>
            <a:ext cx="295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b="1">
                <a:solidFill>
                  <a:srgbClr val="CC6600"/>
                </a:solidFill>
                <a:latin typeface="Arial Black" pitchFamily="34" charset="0"/>
              </a:rPr>
              <a:t>CZYNNIKI</a:t>
            </a:r>
          </a:p>
          <a:p>
            <a:pPr algn="ctr" eaLnBrk="1" hangingPunct="1"/>
            <a:r>
              <a:rPr lang="pl-PL" b="1">
                <a:solidFill>
                  <a:srgbClr val="CC6600"/>
                </a:solidFill>
                <a:latin typeface="Arial Black" pitchFamily="34" charset="0"/>
              </a:rPr>
              <a:t>ŚRODOWISKA</a:t>
            </a:r>
            <a:endParaRPr lang="pl-PL">
              <a:solidFill>
                <a:srgbClr val="CC6600"/>
              </a:solidFill>
              <a:latin typeface="Arial Black" pitchFamily="34" charset="0"/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934200" y="2895600"/>
            <a:ext cx="7604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KLIMAT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934200" y="3505200"/>
            <a:ext cx="717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GLEBA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934200" y="4114800"/>
            <a:ext cx="868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UPRAWA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629400" y="4724400"/>
            <a:ext cx="1682750" cy="27463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1200" b="1">
                <a:solidFill>
                  <a:prstClr val="black"/>
                </a:solidFill>
                <a:latin typeface="Calibri" pitchFamily="34" charset="0"/>
              </a:rPr>
              <a:t>PRZECHOWYWANIE</a:t>
            </a:r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2362200" y="3529013"/>
            <a:ext cx="533400" cy="6731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7186" name="AutoShape 18"/>
          <p:cNvSpPr>
            <a:spLocks noChangeArrowheads="1"/>
          </p:cNvSpPr>
          <p:nvPr/>
        </p:nvSpPr>
        <p:spPr bwMode="auto">
          <a:xfrm>
            <a:off x="5943600" y="3455988"/>
            <a:ext cx="685800" cy="673100"/>
          </a:xfrm>
          <a:prstGeom prst="leftArrow">
            <a:avLst>
              <a:gd name="adj1" fmla="val 50000"/>
              <a:gd name="adj2" fmla="val 25472"/>
            </a:avLst>
          </a:prstGeom>
          <a:solidFill>
            <a:srgbClr val="00CC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1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4"/>
          <p:cNvGraphicFramePr>
            <a:graphicFrameLocks noChangeAspect="1"/>
          </p:cNvGraphicFramePr>
          <p:nvPr/>
        </p:nvGraphicFramePr>
        <p:xfrm>
          <a:off x="323850" y="1485900"/>
          <a:ext cx="7734300" cy="462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Wykres" r:id="rId3" imgW="7581874" imgH="4534017" progId="Excel.Chart.8">
                  <p:embed/>
                </p:oleObj>
              </mc:Choice>
              <mc:Fallback>
                <p:oleObj name="Wykres" r:id="rId3" imgW="7581874" imgH="453401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485900"/>
                        <a:ext cx="7734300" cy="462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1" name="Rectangle 6"/>
          <p:cNvSpPr>
            <a:spLocks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/>
              <a:t>Wpływ uszkodzeń mechanicznych bulw </a:t>
            </a:r>
            <a:br>
              <a:rPr lang="pl-PL" altLang="pl-PL" b="1" dirty="0"/>
            </a:br>
            <a:r>
              <a:rPr lang="pl-PL" altLang="pl-PL" b="1" dirty="0"/>
              <a:t>na straty przechowalnicze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/>
              <a:t>(</a:t>
            </a:r>
            <a:r>
              <a:rPr lang="pl-PL" altLang="pl-PL" sz="2000" b="1" dirty="0" err="1"/>
              <a:t>Gruczek</a:t>
            </a:r>
            <a:r>
              <a:rPr lang="pl-PL" altLang="pl-PL" sz="2000" b="1" dirty="0"/>
              <a:t> i in. 2004)</a:t>
            </a:r>
          </a:p>
        </p:txBody>
      </p:sp>
      <p:sp>
        <p:nvSpPr>
          <p:cNvPr id="89092" name="Oval 8" descr="uszkodzenia mechaniczne"/>
          <p:cNvSpPr>
            <a:spLocks noChangeArrowheads="1"/>
          </p:cNvSpPr>
          <p:nvPr/>
        </p:nvSpPr>
        <p:spPr bwMode="auto">
          <a:xfrm>
            <a:off x="6877050" y="4724400"/>
            <a:ext cx="2016125" cy="21336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4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/>
              <a:t>Zależność ubytków naturalnych od temperatury przechowywania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000" b="1" dirty="0" smtClean="0"/>
              <a:t>(IHAR, wilgotność 87-95%Rh)</a:t>
            </a:r>
            <a:endParaRPr lang="pl-PL" sz="2400" dirty="0" smtClean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81200"/>
            <a:ext cx="7327900" cy="4583113"/>
          </a:xfrm>
          <a:solidFill>
            <a:srgbClr val="EBEDA9"/>
          </a:solidFill>
        </p:spPr>
      </p:pic>
    </p:spTree>
    <p:extLst>
      <p:ext uri="{BB962C8B-B14F-4D97-AF65-F5344CB8AC3E}">
        <p14:creationId xmlns:p14="http://schemas.microsoft.com/office/powerpoint/2010/main" val="32288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pl-PL" altLang="pl-PL" sz="3200" b="1" dirty="0" smtClean="0"/>
              <a:t>Intensywność oddychania w zależności </a:t>
            </a:r>
            <a:br>
              <a:rPr lang="pl-PL" altLang="pl-PL" sz="3200" b="1" dirty="0" smtClean="0"/>
            </a:br>
            <a:r>
              <a:rPr lang="pl-PL" altLang="pl-PL" sz="3200" b="1" dirty="0" smtClean="0"/>
              <a:t>od temperatury </a:t>
            </a:r>
            <a:r>
              <a:rPr lang="pl-PL" altLang="pl-PL" sz="2000" b="1" dirty="0" smtClean="0"/>
              <a:t>(Burton 1966)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653107"/>
              </p:ext>
            </p:extLst>
          </p:nvPr>
        </p:nvGraphicFramePr>
        <p:xfrm>
          <a:off x="895350" y="1562100"/>
          <a:ext cx="7124700" cy="478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Wykres" r:id="rId3" imgW="7115054" imgH="4772043" progId="Excel.Chart.8">
                  <p:embed/>
                </p:oleObj>
              </mc:Choice>
              <mc:Fallback>
                <p:oleObj name="Wykres" r:id="rId3" imgW="7115054" imgH="477204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" y="1562100"/>
                        <a:ext cx="7124700" cy="4781550"/>
                      </a:xfrm>
                      <a:prstGeom prst="rect">
                        <a:avLst/>
                      </a:prstGeom>
                      <a:solidFill>
                        <a:srgbClr val="EBEDA9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1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 smtClean="0"/>
              <a:t>Zależność ubytków naturalnych od wilgotności względnej powietrza podczas przechowywania </a:t>
            </a:r>
            <a:r>
              <a:rPr lang="pl-PL" sz="2200" b="1" dirty="0" smtClean="0"/>
              <a:t>(</a:t>
            </a:r>
            <a:r>
              <a:rPr lang="pl-PL" sz="2200" b="1" dirty="0" err="1" smtClean="0"/>
              <a:t>Schippers</a:t>
            </a:r>
            <a:r>
              <a:rPr lang="pl-PL" sz="2200" b="1" dirty="0" smtClean="0"/>
              <a:t> 1976)</a:t>
            </a:r>
            <a:endParaRPr lang="pl-PL" sz="2200" dirty="0" smtClean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4563" y="1600200"/>
            <a:ext cx="7254875" cy="4525963"/>
          </a:xfrm>
          <a:solidFill>
            <a:srgbClr val="EBEDA9"/>
          </a:solidFill>
        </p:spPr>
      </p:pic>
    </p:spTree>
    <p:extLst>
      <p:ext uri="{BB962C8B-B14F-4D97-AF65-F5344CB8AC3E}">
        <p14:creationId xmlns:p14="http://schemas.microsoft.com/office/powerpoint/2010/main" val="37881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3985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pl-PL" sz="3200" b="1" dirty="0">
                <a:cs typeface="Times New Roman" pitchFamily="18" charset="0"/>
              </a:rPr>
              <a:t>Dodatkowe cechy jakości bulw ważne z punktu widzenia technologii przetwarzania ziemniaków skrobiowych:</a:t>
            </a:r>
          </a:p>
        </p:txBody>
      </p:sp>
      <p:graphicFrame>
        <p:nvGraphicFramePr>
          <p:cNvPr id="1945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84851"/>
              </p:ext>
            </p:extLst>
          </p:nvPr>
        </p:nvGraphicFramePr>
        <p:xfrm>
          <a:off x="708025" y="2138363"/>
          <a:ext cx="7046913" cy="386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Dokument" r:id="rId3" imgW="6118920" imgH="3354840" progId="Word.Document.8">
                  <p:embed/>
                </p:oleObj>
              </mc:Choice>
              <mc:Fallback>
                <p:oleObj name="Dokument" r:id="rId3" imgW="6118920" imgH="3354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2138363"/>
                        <a:ext cx="7046913" cy="386397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76898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l-PL" b="1" dirty="0" err="1" smtClean="0"/>
              <a:t>Przechowywalność</a:t>
            </a:r>
            <a:r>
              <a:rPr lang="pl-PL" b="1" dirty="0" smtClean="0"/>
              <a:t> odmian ziemniaka jadalnego</a:t>
            </a:r>
            <a:endParaRPr lang="pl-PL" b="1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847014"/>
              </p:ext>
            </p:extLst>
          </p:nvPr>
        </p:nvGraphicFramePr>
        <p:xfrm>
          <a:off x="457200" y="1988841"/>
          <a:ext cx="8229600" cy="4545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536"/>
                <a:gridCol w="6491064"/>
              </a:tblGrid>
              <a:tr h="102461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Skala trwałości </a:t>
                      </a:r>
                      <a:r>
                        <a:rPr lang="pl-PL" dirty="0" err="1" smtClean="0">
                          <a:solidFill>
                            <a:schemeClr val="tx1"/>
                          </a:solidFill>
                        </a:rPr>
                        <a:t>przechowal</a:t>
                      </a:r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pl-PL" baseline="0" dirty="0" smtClean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 (1-9)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Odmiany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15540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1-3</a:t>
                      </a:r>
                      <a:endParaRPr lang="pl-PL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Ametyst, Irga, Bryza, </a:t>
                      </a:r>
                      <a:r>
                        <a:rPr lang="pl-PL" b="1" dirty="0" err="1" smtClean="0"/>
                        <a:t>Jelly</a:t>
                      </a:r>
                      <a:r>
                        <a:rPr lang="pl-PL" b="1" i="1" dirty="0" smtClean="0"/>
                        <a:t>, </a:t>
                      </a:r>
                      <a:r>
                        <a:rPr lang="pl-PL" b="1" i="1" dirty="0" smtClean="0">
                          <a:solidFill>
                            <a:srgbClr val="FF0000"/>
                          </a:solidFill>
                        </a:rPr>
                        <a:t>Pasat, Rumpel, Ikar, Pasja P., Harpun, 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15540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4-5</a:t>
                      </a:r>
                      <a:endParaRPr lang="pl-PL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Justa, Syrena, </a:t>
                      </a:r>
                      <a:r>
                        <a:rPr lang="pl-PL" b="1" i="1" dirty="0" smtClean="0">
                          <a:solidFill>
                            <a:srgbClr val="FF0000"/>
                          </a:solidFill>
                        </a:rPr>
                        <a:t>Boryna, Kaszub, Gandawa, Hinga, Inwestor, Skawa</a:t>
                      </a:r>
                      <a:endParaRPr lang="pl-PL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15540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6-7</a:t>
                      </a:r>
                      <a:endParaRPr lang="pl-PL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Denar, Irys, Lady </a:t>
                      </a:r>
                      <a:r>
                        <a:rPr lang="pl-PL" b="1" dirty="0" err="1" smtClean="0"/>
                        <a:t>Rosetta</a:t>
                      </a:r>
                      <a:r>
                        <a:rPr lang="pl-PL" b="1" dirty="0" smtClean="0"/>
                        <a:t>, Michalina, Etiuda, </a:t>
                      </a:r>
                      <a:r>
                        <a:rPr lang="pl-PL" b="1" dirty="0" err="1" smtClean="0"/>
                        <a:t>Sagitta</a:t>
                      </a:r>
                      <a:r>
                        <a:rPr lang="pl-PL" b="1" dirty="0" smtClean="0"/>
                        <a:t>, </a:t>
                      </a:r>
                      <a:r>
                        <a:rPr lang="pl-PL" b="1" dirty="0" err="1" smtClean="0">
                          <a:solidFill>
                            <a:srgbClr val="FF0000"/>
                          </a:solidFill>
                        </a:rPr>
                        <a:t>Glada</a:t>
                      </a:r>
                      <a:r>
                        <a:rPr lang="pl-PL" b="1" dirty="0" smtClean="0">
                          <a:solidFill>
                            <a:srgbClr val="FF0000"/>
                          </a:solidFill>
                        </a:rPr>
                        <a:t>, Jubilat, Kuba, Zuzanna, Kuras, Rudawa</a:t>
                      </a:r>
                      <a:endParaRPr lang="pl-PL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024619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Lord, </a:t>
                      </a:r>
                      <a:r>
                        <a:rPr lang="pl-PL" b="1" dirty="0" err="1" smtClean="0"/>
                        <a:t>Riviera</a:t>
                      </a:r>
                      <a:r>
                        <a:rPr lang="pl-PL" b="1" dirty="0" smtClean="0"/>
                        <a:t>,</a:t>
                      </a:r>
                      <a:r>
                        <a:rPr lang="pl-PL" b="1" baseline="0" dirty="0" smtClean="0"/>
                        <a:t> </a:t>
                      </a:r>
                      <a:r>
                        <a:rPr lang="pl-PL" b="1" baseline="0" dirty="0" err="1" smtClean="0"/>
                        <a:t>Viviana</a:t>
                      </a:r>
                      <a:r>
                        <a:rPr lang="pl-PL" b="1" baseline="0" dirty="0" smtClean="0"/>
                        <a:t>, Aruba, Bila, Gwiazda, Ignacy, Lady </a:t>
                      </a:r>
                      <a:r>
                        <a:rPr lang="pl-PL" b="1" baseline="0" dirty="0" err="1" smtClean="0"/>
                        <a:t>Claire</a:t>
                      </a:r>
                      <a:r>
                        <a:rPr lang="pl-PL" b="1" baseline="0" dirty="0" smtClean="0"/>
                        <a:t>, </a:t>
                      </a:r>
                      <a:r>
                        <a:rPr lang="pl-PL" b="1" baseline="0" dirty="0" err="1" smtClean="0"/>
                        <a:t>Almera</a:t>
                      </a:r>
                      <a:r>
                        <a:rPr lang="pl-PL" b="1" baseline="0" dirty="0" smtClean="0"/>
                        <a:t>, </a:t>
                      </a:r>
                      <a:r>
                        <a:rPr lang="pl-PL" b="1" baseline="0" dirty="0" err="1" smtClean="0"/>
                        <a:t>Asterix</a:t>
                      </a:r>
                      <a:r>
                        <a:rPr lang="pl-PL" b="1" baseline="0" dirty="0" smtClean="0"/>
                        <a:t>, Finezja, Gawin, Jurek, Malaga, Manitou, Oberon, </a:t>
                      </a:r>
                      <a:r>
                        <a:rPr lang="pl-PL" b="1" baseline="0" dirty="0" err="1" smtClean="0"/>
                        <a:t>Satina</a:t>
                      </a:r>
                      <a:r>
                        <a:rPr lang="pl-PL" b="1" baseline="0" dirty="0" smtClean="0"/>
                        <a:t>, </a:t>
                      </a:r>
                      <a:r>
                        <a:rPr lang="pl-PL" b="1" baseline="0" dirty="0" err="1" smtClean="0"/>
                        <a:t>Sante</a:t>
                      </a:r>
                      <a:r>
                        <a:rPr lang="pl-PL" b="1" baseline="0" dirty="0" smtClean="0"/>
                        <a:t>, Tajfun, Victoria, </a:t>
                      </a:r>
                      <a:r>
                        <a:rPr lang="pl-PL" b="1" baseline="0" dirty="0" err="1" smtClean="0"/>
                        <a:t>Fianna</a:t>
                      </a:r>
                      <a:r>
                        <a:rPr lang="pl-PL" b="1" baseline="0" dirty="0" smtClean="0"/>
                        <a:t>, </a:t>
                      </a:r>
                      <a:r>
                        <a:rPr lang="pl-PL" b="1" i="1" baseline="0" dirty="0" smtClean="0">
                          <a:solidFill>
                            <a:srgbClr val="FF0000"/>
                          </a:solidFill>
                        </a:rPr>
                        <a:t>Jasia</a:t>
                      </a:r>
                      <a:endParaRPr lang="pl-PL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024619"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9</a:t>
                      </a:r>
                      <a:endParaRPr lang="pl-PL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Ingrid, Miłek, </a:t>
                      </a:r>
                      <a:r>
                        <a:rPr lang="pl-PL" b="1" dirty="0" err="1" smtClean="0"/>
                        <a:t>Altesse</a:t>
                      </a:r>
                      <a:r>
                        <a:rPr lang="pl-PL" b="1" dirty="0" smtClean="0"/>
                        <a:t>, Augusta, </a:t>
                      </a:r>
                      <a:r>
                        <a:rPr lang="pl-PL" b="1" dirty="0" err="1" smtClean="0"/>
                        <a:t>Ballarosa</a:t>
                      </a:r>
                      <a:r>
                        <a:rPr lang="pl-PL" b="1" dirty="0" smtClean="0"/>
                        <a:t>, </a:t>
                      </a:r>
                      <a:r>
                        <a:rPr lang="pl-PL" b="1" dirty="0" err="1" smtClean="0"/>
                        <a:t>Bohun</a:t>
                      </a:r>
                      <a:r>
                        <a:rPr lang="pl-PL" b="1" dirty="0" smtClean="0"/>
                        <a:t>, Carrera, Etola, </a:t>
                      </a:r>
                      <a:r>
                        <a:rPr lang="pl-PL" b="1" dirty="0" err="1" smtClean="0"/>
                        <a:t>Innovator</a:t>
                      </a:r>
                      <a:r>
                        <a:rPr lang="pl-PL" b="1" dirty="0" smtClean="0"/>
                        <a:t>, Magnolia, Owacja, </a:t>
                      </a:r>
                      <a:r>
                        <a:rPr lang="pl-PL" b="1" dirty="0" err="1" smtClean="0"/>
                        <a:t>Vineta</a:t>
                      </a:r>
                      <a:r>
                        <a:rPr lang="pl-PL" b="1" dirty="0" smtClean="0"/>
                        <a:t>, Cekin, </a:t>
                      </a:r>
                      <a:r>
                        <a:rPr lang="pl-PL" b="1" dirty="0" err="1" smtClean="0"/>
                        <a:t>Ditta</a:t>
                      </a:r>
                      <a:r>
                        <a:rPr lang="pl-PL" b="1" dirty="0" smtClean="0"/>
                        <a:t>, Honorata, Jurata, </a:t>
                      </a:r>
                      <a:r>
                        <a:rPr lang="pl-PL" b="1" dirty="0" err="1" smtClean="0"/>
                        <a:t>Laskara</a:t>
                      </a:r>
                      <a:r>
                        <a:rPr lang="pl-PL" b="1" dirty="0" smtClean="0"/>
                        <a:t>, VR 808, </a:t>
                      </a:r>
                      <a:r>
                        <a:rPr lang="pl-PL" b="1" dirty="0" err="1" smtClean="0"/>
                        <a:t>Eurostar</a:t>
                      </a:r>
                      <a:r>
                        <a:rPr lang="pl-PL" b="1" dirty="0" smtClean="0"/>
                        <a:t>, Mondeo.</a:t>
                      </a:r>
                      <a:endParaRPr lang="pl-P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4312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ytuł 1"/>
          <p:cNvSpPr>
            <a:spLocks noGrp="1"/>
          </p:cNvSpPr>
          <p:nvPr>
            <p:ph type="title"/>
          </p:nvPr>
        </p:nvSpPr>
        <p:spPr>
          <a:xfrm>
            <a:off x="428625" y="188913"/>
            <a:ext cx="8229600" cy="6264275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pl-PL" altLang="pl-PL" sz="4800" b="1" dirty="0" smtClean="0">
                <a:latin typeface="Times New Roman" pitchFamily="18" charset="0"/>
                <a:cs typeface="Times New Roman" pitchFamily="18" charset="0"/>
              </a:rPr>
              <a:t>Utrzymywanie warunków</a:t>
            </a:r>
            <a:br>
              <a:rPr lang="pl-PL" altLang="pl-PL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4800" b="1" dirty="0" smtClean="0">
                <a:latin typeface="Times New Roman" pitchFamily="18" charset="0"/>
                <a:cs typeface="Times New Roman" pitchFamily="18" charset="0"/>
              </a:rPr>
              <a:t>termiczno-wilgotnościowych</a:t>
            </a:r>
          </a:p>
        </p:txBody>
      </p:sp>
    </p:spTree>
    <p:extLst>
      <p:ext uri="{BB962C8B-B14F-4D97-AF65-F5344CB8AC3E}">
        <p14:creationId xmlns:p14="http://schemas.microsoft.com/office/powerpoint/2010/main" val="31568055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sz="3200" b="1" dirty="0" smtClean="0"/>
              <a:t>Wymagane warunki termiczno-wilgotnościowe w przechowalni ziemniaków</a:t>
            </a:r>
            <a:endParaRPr lang="pl-PL" altLang="pl-PL" sz="2000" b="1" dirty="0" smtClean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928688" y="1857375"/>
          <a:ext cx="7786687" cy="4359275"/>
        </p:xfrm>
        <a:graphic>
          <a:graphicData uri="http://schemas.openxmlformats.org/drawingml/2006/table">
            <a:tbl>
              <a:tblPr/>
              <a:tblGrid>
                <a:gridCol w="2252662"/>
                <a:gridCol w="2057400"/>
                <a:gridCol w="1803400"/>
                <a:gridCol w="1673225"/>
              </a:tblGrid>
              <a:tr h="798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Etap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przechowywania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Rodzaj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użytkowania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Temperatura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pl-PL" sz="16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pl-P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Wilgotność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powietrza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1. Osuszanie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     (3-5 dni)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wszystkie kierunki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użytkowania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12-18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75-95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2.Dojrzewanie          </a:t>
                      </a:r>
                      <a:b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</a:b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   (10-15 dni)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wszystkie kierunki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użytkowania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12-18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90-95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3. Schładzanie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    (20-25 dni)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wszystkie kierunki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użytkowania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obniżanie o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0,2-0,5</a:t>
                      </a:r>
                      <a:r>
                        <a:rPr kumimoji="0" lang="pl-PL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 na dzień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90-95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52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4. Długotrwałe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przechowywanie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   (do 7 miesięcy)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sadzeniaki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jadalne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6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przetwórstwo 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pasza przemysł.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2-6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4-6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84806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6-8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2-4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90-95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5. Przygotowanie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Do użytkowania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    (około 10 dni)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jadalne, przetwórstwo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sadzeniaki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10-12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Podkiełk. 12-15 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85-95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85-95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75-80</a:t>
                      </a: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6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14313"/>
            <a:ext cx="8229600" cy="828675"/>
          </a:xfrm>
        </p:spPr>
        <p:txBody>
          <a:bodyPr/>
          <a:lstStyle/>
          <a:p>
            <a:pPr eaLnBrk="1" hangingPunct="1"/>
            <a:r>
              <a:rPr lang="pl-PL" altLang="pl-PL" sz="2400" b="1" dirty="0" smtClean="0"/>
              <a:t>ZASADY  POSTĘPOWANIA  W  OKRESIE  OSUSZANIA</a:t>
            </a:r>
            <a:endParaRPr lang="pl-PL" altLang="pl-PL" sz="2800" dirty="0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071563"/>
            <a:ext cx="7772400" cy="4114800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SzPct val="150000"/>
              <a:buFontTx/>
              <a:buNone/>
              <a:defRPr/>
            </a:pPr>
            <a:r>
              <a:rPr lang="pl-PL" sz="2400" b="1" dirty="0" smtClean="0"/>
              <a:t>Osuszanie (3-7 dni)</a:t>
            </a:r>
            <a:endParaRPr lang="pl-PL" sz="2000" dirty="0" smtClean="0"/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0000FF"/>
                </a:solidFill>
              </a:rPr>
              <a:t>Wentylację prowadzić natychmiast po złożeniu ziemniaków do przechowalni</a:t>
            </a:r>
            <a:endParaRPr lang="pl-PL" sz="2000" b="1" dirty="0" smtClean="0"/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990033"/>
                </a:solidFill>
              </a:rPr>
              <a:t>Czas trwania 3-7 dni, im szybsze osuszanie tym mniejszy rozwój chorób grzybowych i bakteryjnych,</a:t>
            </a:r>
            <a:endParaRPr lang="pl-PL" sz="2000" b="1" dirty="0" smtClean="0"/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0000FF"/>
                </a:solidFill>
              </a:rPr>
              <a:t>Tempo osuszania zależy od natężenia przepływu powietrza (dawki) - zalecane jest skierowanie całego strumienia powietrza do kanałów pod zasypanymi ziemniakami,</a:t>
            </a:r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990033"/>
                </a:solidFill>
              </a:rPr>
              <a:t>Temperatura wentylowanego powietrza powinna być niższa o 2-3</a:t>
            </a:r>
            <a:r>
              <a:rPr lang="pl-PL" sz="2000" b="1" baseline="30000" dirty="0" smtClean="0">
                <a:solidFill>
                  <a:srgbClr val="990033"/>
                </a:solidFill>
              </a:rPr>
              <a:t>o</a:t>
            </a:r>
            <a:r>
              <a:rPr lang="pl-PL" sz="2000" b="1" dirty="0" smtClean="0">
                <a:solidFill>
                  <a:srgbClr val="990033"/>
                </a:solidFill>
              </a:rPr>
              <a:t>C od ziemniaków, przy jak najniższej wilgotności,</a:t>
            </a:r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0000FF"/>
                </a:solidFill>
              </a:rPr>
              <a:t>Wentylacja powietrzem o temperaturze wyższej od ziemniaków dopuszczalna jest tylko przy niskiej wilgotności powietrza (50-60%),</a:t>
            </a:r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990033"/>
                </a:solidFill>
              </a:rPr>
              <a:t>Osuszanie bulw nie może przejść w fazę „wysuszania”,</a:t>
            </a:r>
            <a:endParaRPr lang="pl-PL" sz="2000" b="1" dirty="0" smtClean="0"/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0000FF"/>
                </a:solidFill>
              </a:rPr>
              <a:t>Wskaźnikiem do zakończenia osuszania jest obsypująca się ziemia z bulw lub osiągnięcie oporu elektrycznego &gt;150 k</a:t>
            </a:r>
            <a:r>
              <a:rPr lang="pl-PL" sz="2000" b="1" dirty="0" smtClean="0">
                <a:solidFill>
                  <a:srgbClr val="0000FF"/>
                </a:solidFill>
                <a:sym typeface="Symbol" pitchFamily="18" charset="2"/>
              </a:rPr>
              <a:t>.</a:t>
            </a:r>
            <a:endParaRPr lang="pl-PL" sz="20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615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2400" b="1" dirty="0" smtClean="0"/>
              <a:t>ZASADY  POSTĘPOWANIA  W  ETAPIE DOJRZEWANIA  (etap - I)</a:t>
            </a:r>
            <a:r>
              <a:rPr lang="pl-PL" altLang="pl-PL" dirty="0" smtClean="0"/>
              <a:t>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358187" cy="4114800"/>
          </a:xfrm>
        </p:spPr>
        <p:txBody>
          <a:bodyPr/>
          <a:lstStyle/>
          <a:p>
            <a:pPr marL="0" indent="0" algn="ctr" eaLnBrk="1" hangingPunct="1">
              <a:buSzPct val="150000"/>
              <a:buFontTx/>
              <a:buNone/>
              <a:defRPr/>
            </a:pPr>
            <a:r>
              <a:rPr lang="pl-PL" sz="2400" b="1" dirty="0" smtClean="0"/>
              <a:t>Dojrzewanie (10-14 dni)</a:t>
            </a:r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400" dirty="0" smtClean="0">
                <a:solidFill>
                  <a:srgbClr val="FF3300"/>
                </a:solidFill>
              </a:rPr>
              <a:t>Cel</a:t>
            </a:r>
            <a:r>
              <a:rPr lang="pl-PL" sz="2400" dirty="0" smtClean="0">
                <a:solidFill>
                  <a:srgbClr val="0000FF"/>
                </a:solidFill>
              </a:rPr>
              <a:t> - szybkie korkowacenie skórki i gojenie uszkodzeń,</a:t>
            </a:r>
            <a:endParaRPr lang="pl-PL" sz="2400" dirty="0" smtClean="0"/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400" dirty="0" smtClean="0">
                <a:solidFill>
                  <a:srgbClr val="FF3300"/>
                </a:solidFill>
              </a:rPr>
              <a:t>Ziemniaki zdrowe</a:t>
            </a:r>
            <a:r>
              <a:rPr lang="pl-PL" sz="2400" dirty="0" smtClean="0">
                <a:solidFill>
                  <a:srgbClr val="990033"/>
                </a:solidFill>
              </a:rPr>
              <a:t>, zebrane w suchą pogodę z gleby lekkiej - dojrzewanie w  temperaturze 12</a:t>
            </a:r>
            <a:r>
              <a:rPr lang="pl-PL" sz="2400" baseline="30000" dirty="0" smtClean="0">
                <a:solidFill>
                  <a:srgbClr val="990033"/>
                </a:solidFill>
              </a:rPr>
              <a:t>o</a:t>
            </a:r>
            <a:r>
              <a:rPr lang="pl-PL" sz="2400" dirty="0" smtClean="0">
                <a:solidFill>
                  <a:srgbClr val="990033"/>
                </a:solidFill>
              </a:rPr>
              <a:t>C-14 dni i w 15</a:t>
            </a:r>
            <a:r>
              <a:rPr lang="pl-PL" sz="2400" baseline="30000" dirty="0" smtClean="0">
                <a:solidFill>
                  <a:srgbClr val="990033"/>
                </a:solidFill>
              </a:rPr>
              <a:t>o</a:t>
            </a:r>
            <a:r>
              <a:rPr lang="pl-PL" sz="2400" dirty="0" smtClean="0">
                <a:solidFill>
                  <a:srgbClr val="990033"/>
                </a:solidFill>
              </a:rPr>
              <a:t>C-10 dni z ograniczoną wentylacją i wysoką wilgotnością (95% Rh),</a:t>
            </a:r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400" dirty="0" smtClean="0">
                <a:solidFill>
                  <a:srgbClr val="FF3300"/>
                </a:solidFill>
              </a:rPr>
              <a:t>Ziemniaki zebrane w gorszych warunkach pogodowych i zagrożone rozwojem chorób</a:t>
            </a:r>
            <a:r>
              <a:rPr lang="pl-PL" sz="2400" dirty="0" smtClean="0">
                <a:solidFill>
                  <a:srgbClr val="0000FF"/>
                </a:solidFill>
              </a:rPr>
              <a:t> wymagają systematycznego obniżania temperatury przez intensywną wentylację powietrzem o wilgotności 80-90%.</a:t>
            </a:r>
            <a:r>
              <a:rPr lang="pl-PL" sz="2000" dirty="0" smtClean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55285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3200" b="1" dirty="0" smtClean="0"/>
              <a:t>Korkowacenie skórki i gojenie uszkodzeń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14563"/>
            <a:ext cx="8229600" cy="2643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l-PL" altLang="pl-PL" sz="2400" dirty="0" smtClean="0">
                <a:solidFill>
                  <a:srgbClr val="0000FF"/>
                </a:solidFill>
              </a:rPr>
              <a:t>     </a:t>
            </a:r>
            <a:r>
              <a:rPr lang="pl-PL" altLang="pl-PL" sz="2400" b="1" dirty="0" smtClean="0"/>
              <a:t>Czas gojenia zależy od temperatury i wilgotności</a:t>
            </a:r>
          </a:p>
          <a:p>
            <a:pPr eaLnBrk="1" hangingPunct="1"/>
            <a:r>
              <a:rPr lang="pl-PL" altLang="pl-PL" sz="2400" b="1" dirty="0" smtClean="0">
                <a:solidFill>
                  <a:srgbClr val="0000FF"/>
                </a:solidFill>
              </a:rPr>
              <a:t>10 dni w temperaturze </a:t>
            </a:r>
            <a:r>
              <a:rPr lang="pl-PL" altLang="pl-PL" sz="2400" b="1" i="1" dirty="0" smtClean="0">
                <a:solidFill>
                  <a:schemeClr val="hlink"/>
                </a:solidFill>
              </a:rPr>
              <a:t>15-18 </a:t>
            </a:r>
            <a:r>
              <a:rPr lang="pl-PL" altLang="pl-PL" sz="2400" b="1" i="1" baseline="30000" dirty="0" err="1" smtClean="0">
                <a:solidFill>
                  <a:schemeClr val="hlink"/>
                </a:solidFill>
              </a:rPr>
              <a:t>o</a:t>
            </a:r>
            <a:r>
              <a:rPr lang="pl-PL" altLang="pl-PL" sz="2400" b="1" i="1" dirty="0" err="1" smtClean="0">
                <a:solidFill>
                  <a:schemeClr val="hlink"/>
                </a:solidFill>
              </a:rPr>
              <a:t>C</a:t>
            </a:r>
            <a:r>
              <a:rPr lang="pl-PL" altLang="pl-PL" sz="2400" b="1" dirty="0" smtClean="0">
                <a:solidFill>
                  <a:srgbClr val="0000FF"/>
                </a:solidFill>
              </a:rPr>
              <a:t> i wilgotności 90-95 %</a:t>
            </a:r>
          </a:p>
          <a:p>
            <a:pPr eaLnBrk="1" hangingPunct="1"/>
            <a:r>
              <a:rPr lang="pl-PL" altLang="pl-PL" sz="2400" b="1" dirty="0" smtClean="0">
                <a:solidFill>
                  <a:srgbClr val="0000FF"/>
                </a:solidFill>
              </a:rPr>
              <a:t>14 dni w temperaturze </a:t>
            </a:r>
            <a:r>
              <a:rPr lang="pl-PL" altLang="pl-PL" sz="2400" b="1" i="1" dirty="0" smtClean="0">
                <a:solidFill>
                  <a:schemeClr val="hlink"/>
                </a:solidFill>
              </a:rPr>
              <a:t>12-15 </a:t>
            </a:r>
            <a:r>
              <a:rPr lang="pl-PL" altLang="pl-PL" sz="2400" b="1" i="1" baseline="30000" dirty="0" err="1" smtClean="0">
                <a:solidFill>
                  <a:schemeClr val="hlink"/>
                </a:solidFill>
              </a:rPr>
              <a:t>o</a:t>
            </a:r>
            <a:r>
              <a:rPr lang="pl-PL" altLang="pl-PL" sz="2400" b="1" i="1" dirty="0" err="1" smtClean="0">
                <a:solidFill>
                  <a:schemeClr val="hlink"/>
                </a:solidFill>
              </a:rPr>
              <a:t>C</a:t>
            </a:r>
            <a:r>
              <a:rPr lang="pl-PL" altLang="pl-PL" sz="2400" b="1" dirty="0" smtClean="0">
                <a:solidFill>
                  <a:srgbClr val="0000FF"/>
                </a:solidFill>
              </a:rPr>
              <a:t> i wilgotności 90-95 %</a:t>
            </a:r>
          </a:p>
          <a:p>
            <a:pPr eaLnBrk="1" hangingPunct="1"/>
            <a:r>
              <a:rPr lang="pl-PL" altLang="pl-PL" sz="2400" b="1" dirty="0" smtClean="0">
                <a:solidFill>
                  <a:srgbClr val="0000FF"/>
                </a:solidFill>
              </a:rPr>
              <a:t>30 dni w temperaturze </a:t>
            </a:r>
            <a:r>
              <a:rPr lang="pl-PL" altLang="pl-PL" sz="2400" b="1" i="1" dirty="0" smtClean="0">
                <a:solidFill>
                  <a:schemeClr val="hlink"/>
                </a:solidFill>
              </a:rPr>
              <a:t>10 </a:t>
            </a:r>
            <a:r>
              <a:rPr lang="pl-PL" altLang="pl-PL" sz="2400" b="1" i="1" baseline="30000" dirty="0" err="1" smtClean="0">
                <a:solidFill>
                  <a:schemeClr val="hlink"/>
                </a:solidFill>
              </a:rPr>
              <a:t>o</a:t>
            </a:r>
            <a:r>
              <a:rPr lang="pl-PL" altLang="pl-PL" sz="2400" b="1" i="1" dirty="0" err="1" smtClean="0">
                <a:solidFill>
                  <a:schemeClr val="hlink"/>
                </a:solidFill>
              </a:rPr>
              <a:t>C</a:t>
            </a:r>
            <a:r>
              <a:rPr lang="pl-PL" altLang="pl-PL" sz="2400" b="1" dirty="0" smtClean="0">
                <a:solidFill>
                  <a:srgbClr val="0000FF"/>
                </a:solidFill>
              </a:rPr>
              <a:t> i wilgotności 90-95 %</a:t>
            </a:r>
          </a:p>
          <a:p>
            <a:pPr eaLnBrk="1" hangingPunct="1"/>
            <a:r>
              <a:rPr lang="pl-PL" altLang="pl-PL" sz="2400" b="1" dirty="0" smtClean="0">
                <a:solidFill>
                  <a:srgbClr val="0000FF"/>
                </a:solidFill>
              </a:rPr>
              <a:t>Gojenie praktycznie nie zachodzi w temperaturze  </a:t>
            </a:r>
            <a:r>
              <a:rPr lang="pl-PL" altLang="pl-PL" sz="2400" b="1" i="1" dirty="0" smtClean="0">
                <a:solidFill>
                  <a:schemeClr val="hlink"/>
                </a:solidFill>
              </a:rPr>
              <a:t>5 </a:t>
            </a:r>
            <a:r>
              <a:rPr lang="pl-PL" altLang="pl-PL" sz="2400" b="1" i="1" baseline="30000" dirty="0" err="1" smtClean="0">
                <a:solidFill>
                  <a:schemeClr val="hlink"/>
                </a:solidFill>
              </a:rPr>
              <a:t>o</a:t>
            </a:r>
            <a:r>
              <a:rPr lang="pl-PL" altLang="pl-PL" sz="2400" b="1" i="1" dirty="0" err="1" smtClean="0">
                <a:solidFill>
                  <a:schemeClr val="hlink"/>
                </a:solidFill>
              </a:rPr>
              <a:t>C</a:t>
            </a:r>
            <a:endParaRPr lang="pl-PL" altLang="pl-PL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8972338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2400" b="1" dirty="0" smtClean="0"/>
              <a:t>ZASADY  POSTĘPOWANIA  W  ETAPIE SCHŁADZANIA  (etap - II)</a:t>
            </a:r>
            <a:endParaRPr lang="pl-PL" altLang="pl-PL" sz="2800" dirty="0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SzPct val="150000"/>
              <a:buFontTx/>
              <a:buNone/>
              <a:defRPr/>
            </a:pPr>
            <a:r>
              <a:rPr lang="pl-PL" sz="2400" b="1" dirty="0" smtClean="0"/>
              <a:t>Schładzanie (3-6 tygodni)</a:t>
            </a:r>
            <a:endParaRPr lang="pl-PL" sz="2000" dirty="0" smtClean="0"/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0000FF"/>
                </a:solidFill>
              </a:rPr>
              <a:t>Okres trwający 3-6 tygodni w którym ziemniaki osiągają wymaganą temperaturę dla danej odmiany i kierunku użytkowania,</a:t>
            </a:r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990033"/>
                </a:solidFill>
              </a:rPr>
              <a:t>Wentylacja prowadzona powietrzem zewnętrznym o temperaturze 2-3</a:t>
            </a:r>
            <a:r>
              <a:rPr lang="pl-PL" sz="2000" b="1" baseline="30000" dirty="0" smtClean="0">
                <a:solidFill>
                  <a:srgbClr val="990033"/>
                </a:solidFill>
              </a:rPr>
              <a:t>o</a:t>
            </a:r>
            <a:r>
              <a:rPr lang="pl-PL" sz="2000" b="1" dirty="0" smtClean="0">
                <a:solidFill>
                  <a:srgbClr val="990033"/>
                </a:solidFill>
              </a:rPr>
              <a:t>C niższej niż ziemniaki, przy maksymalnej wilgotności,</a:t>
            </a:r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0000FF"/>
                </a:solidFill>
              </a:rPr>
              <a:t>Schładzanie ziemniaków powinno być zgodne z tempem obniżania temperatury zewnętrznej,</a:t>
            </a:r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990033"/>
                </a:solidFill>
              </a:rPr>
              <a:t>Szybsze schładzanie ziemniaków niż spadek temperatury zewnętrznej wymusza poza odprowadzaniem ciepła oddychania dodatkowo odprowadzanie ciepła przenikającego do przechowalni z zewnątrz przez przegrody,</a:t>
            </a:r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0000FF"/>
                </a:solidFill>
              </a:rPr>
              <a:t>Wydłużenie okresu schładzania zwiększa ubytki naturalne,</a:t>
            </a:r>
            <a:r>
              <a:rPr lang="pl-PL" sz="2000" b="1" dirty="0" smtClean="0"/>
              <a:t>   </a:t>
            </a:r>
            <a:endParaRPr lang="pl-PL" b="1" dirty="0" smtClean="0"/>
          </a:p>
        </p:txBody>
      </p:sp>
    </p:spTree>
    <p:extLst>
      <p:ext uri="{BB962C8B-B14F-4D97-AF65-F5344CB8AC3E}">
        <p14:creationId xmlns:p14="http://schemas.microsoft.com/office/powerpoint/2010/main" val="13258828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305800" cy="1296144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sz="2800" b="1" dirty="0" smtClean="0"/>
              <a:t>Zasady  postępowania  w  etapie długotrwałego  przechowywania  (etap - III)</a:t>
            </a:r>
            <a:endParaRPr lang="pl-PL" altLang="pl-PL" sz="2800" dirty="0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SzPct val="150000"/>
              <a:buFontTx/>
              <a:buNone/>
              <a:defRPr/>
            </a:pPr>
            <a:r>
              <a:rPr lang="pl-PL" sz="2400" b="1" dirty="0" smtClean="0"/>
              <a:t>Długotrwałe przechowywanie (5-8 miesięcy)</a:t>
            </a:r>
            <a:endParaRPr lang="pl-PL" sz="2000" b="1" dirty="0" smtClean="0"/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0000FF"/>
                </a:solidFill>
              </a:rPr>
              <a:t>Wymagane jest utrzymywanie stabilnej temperatury zalecanej dla danego kierunku użytkowania,</a:t>
            </a:r>
            <a:endParaRPr lang="pl-PL" sz="2000" b="1" dirty="0" smtClean="0"/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990033"/>
                </a:solidFill>
              </a:rPr>
              <a:t>Głównym czynnikiem decydującym o podjęciu wentylacji jest wzrost temperatury ziemniaków,</a:t>
            </a:r>
            <a:endParaRPr lang="pl-PL" sz="2000" b="1" dirty="0" smtClean="0"/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0000FF"/>
                </a:solidFill>
              </a:rPr>
              <a:t>Do przewietrzania pryzmy ziemniaków wystarczająca jest wentylacja trwająca 20-30 minut na dobę,</a:t>
            </a:r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990033"/>
                </a:solidFill>
              </a:rPr>
              <a:t>Najkorzystniejsza jest wentylacja w porze dnia o najniższej temperaturze i najwyższej wilgotności powietrza zewnętrznego,</a:t>
            </a:r>
            <a:endParaRPr lang="pl-PL" sz="2000" b="1" dirty="0" smtClean="0"/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r>
              <a:rPr lang="pl-PL" sz="2000" b="1" dirty="0" smtClean="0">
                <a:solidFill>
                  <a:srgbClr val="0000FF"/>
                </a:solidFill>
              </a:rPr>
              <a:t>Przeciwwskazaniem wentylacji powietrzem o wysokiej wilgotności jest  niska jakość ziemniaków ze względu na rozwoju chorób oraz problemy z kondensacją wody,</a:t>
            </a:r>
            <a:r>
              <a:rPr lang="pl-PL" sz="2000" b="1" dirty="0" smtClean="0"/>
              <a:t>   </a:t>
            </a:r>
          </a:p>
          <a:p>
            <a:pPr eaLnBrk="1" hangingPunct="1">
              <a:buSzPct val="150000"/>
              <a:buFont typeface="Arial" pitchFamily="34" charset="0"/>
              <a:buChar char="•"/>
              <a:defRPr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2903691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-428625" y="0"/>
            <a:ext cx="9929813" cy="1143000"/>
          </a:xfrm>
        </p:spPr>
        <p:txBody>
          <a:bodyPr/>
          <a:lstStyle/>
          <a:p>
            <a:pPr eaLnBrk="1" hangingPunct="1"/>
            <a:r>
              <a:rPr lang="pl-PL" altLang="pl-PL" sz="2400" dirty="0" smtClean="0"/>
              <a:t> </a:t>
            </a:r>
            <a:r>
              <a:rPr lang="pl-PL" altLang="pl-PL" sz="2800" b="1" dirty="0" smtClean="0"/>
              <a:t>PRZECHOWALNIE GOSPODARCZE</a:t>
            </a:r>
            <a:endParaRPr lang="pl-PL" altLang="pl-PL" dirty="0" smtClean="0"/>
          </a:p>
        </p:txBody>
      </p:sp>
      <p:pic>
        <p:nvPicPr>
          <p:cNvPr id="36867" name="Picture 10" descr="D:\Moje dokumenty\now foto_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971800"/>
            <a:ext cx="2286000" cy="1670050"/>
          </a:xfrm>
        </p:spPr>
      </p:pic>
      <p:pic>
        <p:nvPicPr>
          <p:cNvPr id="36868" name="Picture 12" descr="D:\Moje dokumenty\now foto_1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935426"/>
            <a:ext cx="2784438" cy="1717710"/>
          </a:xfrm>
        </p:spPr>
      </p:pic>
      <p:pic>
        <p:nvPicPr>
          <p:cNvPr id="36869" name="Picture 14" descr="D:\Moje dokumenty\now foto_16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800600"/>
            <a:ext cx="2971800" cy="1704975"/>
          </a:xfrm>
        </p:spPr>
      </p:pic>
      <p:sp>
        <p:nvSpPr>
          <p:cNvPr id="36870" name="Text Box 16"/>
          <p:cNvSpPr txBox="1">
            <a:spLocks noChangeArrowheads="1"/>
          </p:cNvSpPr>
          <p:nvPr/>
        </p:nvSpPr>
        <p:spPr bwMode="auto">
          <a:xfrm>
            <a:off x="365125" y="1181100"/>
            <a:ext cx="58240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pl-PL" altLang="pl-PL" sz="1800" b="1" dirty="0">
                <a:solidFill>
                  <a:prstClr val="black"/>
                </a:solidFill>
                <a:latin typeface="Times New Roman" pitchFamily="18" charset="0"/>
              </a:rPr>
              <a:t>Lokalizacja w gospodarstwach produkcyjnych</a:t>
            </a:r>
          </a:p>
          <a:p>
            <a:pPr>
              <a:buFontTx/>
              <a:buChar char="•"/>
            </a:pPr>
            <a:r>
              <a:rPr lang="pl-PL" altLang="pl-PL" sz="1800" b="1" dirty="0">
                <a:solidFill>
                  <a:prstClr val="black"/>
                </a:solidFill>
                <a:latin typeface="Times New Roman" pitchFamily="18" charset="0"/>
              </a:rPr>
              <a:t>Pojemność 100-500 ton</a:t>
            </a:r>
          </a:p>
          <a:p>
            <a:pPr>
              <a:buFontTx/>
              <a:buChar char="•"/>
            </a:pPr>
            <a:r>
              <a:rPr lang="pl-PL" altLang="pl-PL" sz="1800" b="1" dirty="0">
                <a:solidFill>
                  <a:prstClr val="black"/>
                </a:solidFill>
                <a:latin typeface="Times New Roman" pitchFamily="18" charset="0"/>
              </a:rPr>
              <a:t>Składowanie luzem i w paletach skrzyniowych</a:t>
            </a:r>
          </a:p>
          <a:p>
            <a:pPr>
              <a:buFontTx/>
              <a:buChar char="•"/>
            </a:pPr>
            <a:r>
              <a:rPr lang="pl-PL" altLang="pl-PL" sz="1800" b="1" dirty="0">
                <a:solidFill>
                  <a:prstClr val="black"/>
                </a:solidFill>
                <a:latin typeface="Times New Roman" pitchFamily="18" charset="0"/>
              </a:rPr>
              <a:t>System wentylacji sterowany ręcznie lub automatycznie</a:t>
            </a:r>
          </a:p>
          <a:p>
            <a:pPr>
              <a:buFontTx/>
              <a:buChar char="•"/>
            </a:pPr>
            <a:r>
              <a:rPr lang="pl-PL" altLang="pl-PL" sz="1800" b="1" dirty="0">
                <a:solidFill>
                  <a:prstClr val="black"/>
                </a:solidFill>
                <a:latin typeface="Times New Roman" pitchFamily="18" charset="0"/>
              </a:rPr>
              <a:t>Mechanizacja załadunku i rozładunku</a:t>
            </a:r>
          </a:p>
          <a:p>
            <a:pPr>
              <a:buFontTx/>
              <a:buChar char="•"/>
            </a:pPr>
            <a:r>
              <a:rPr lang="pl-PL" altLang="pl-PL" sz="1800" b="1" dirty="0">
                <a:solidFill>
                  <a:prstClr val="black"/>
                </a:solidFill>
                <a:latin typeface="Times New Roman" pitchFamily="18" charset="0"/>
              </a:rPr>
              <a:t>Maszyny do sortowania i konfekcjonowania ziemniaków</a:t>
            </a:r>
          </a:p>
        </p:txBody>
      </p:sp>
      <p:pic>
        <p:nvPicPr>
          <p:cNvPr id="36871" name="Picture 17" descr="D:\Moje dokumenty\13. Droga,Lezno, 05 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00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8" descr="D:\Moje dokumenty\foto_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39" y="836712"/>
            <a:ext cx="213360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20" descr="D:\Moje dokumenty\XV Dni Ziemn. 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029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8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pl-PL" sz="2800" b="1" dirty="0" smtClean="0"/>
              <a:t>Jak profesjonalnie rozwiązać  problem zabezpieczenia surowca  na koniec kampanii przerobowej w krochmalnictwie ?</a:t>
            </a: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Termin zbiorów gwarantujący jakość bulw  ziemniaka powinien zakończyć się w październiku</a:t>
            </a:r>
          </a:p>
          <a:p>
            <a:r>
              <a:rPr lang="pl-PL" dirty="0" smtClean="0"/>
              <a:t>Kampania przerobowa w krochmalniach trwa często do połowy grudnia</a:t>
            </a:r>
          </a:p>
          <a:p>
            <a:r>
              <a:rPr lang="pl-PL" dirty="0" smtClean="0"/>
              <a:t>Co zrobić z surowcem w okresie listopada i grudnia do czasu dostawy do zakładu? </a:t>
            </a:r>
          </a:p>
          <a:p>
            <a:r>
              <a:rPr lang="pl-PL" dirty="0" smtClean="0"/>
              <a:t>Ziemniaki zebrane muszą być zabezpieczone przed niekorzystnymi  warunkami atmosferycznymi  prowadzącymi do strat masy (gnicie) i pogorszenia jakości bulw (opady deszczu, niskie temperatury, </a:t>
            </a:r>
            <a:r>
              <a:rPr lang="pl-PL" dirty="0"/>
              <a:t>ś</a:t>
            </a:r>
            <a:r>
              <a:rPr lang="pl-PL" dirty="0" smtClean="0"/>
              <a:t>wiatło)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0741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l-PL" b="1" dirty="0" smtClean="0"/>
              <a:t>Co decyduje  poziomie zawartości skrobi w bulwach?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52578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pl-PL" b="1" dirty="0" smtClean="0"/>
              <a:t>Właściwie dobrana odmiana </a:t>
            </a:r>
            <a:r>
              <a:rPr lang="pl-PL" b="1" dirty="0" smtClean="0"/>
              <a:t>(od 15-23% skrobi)</a:t>
            </a:r>
          </a:p>
          <a:p>
            <a:r>
              <a:rPr lang="pl-PL" b="1" dirty="0" smtClean="0"/>
              <a:t>Warunki klimatyczne mogą modyfikować zawartość skrobi w przedziale 1-3% (sucha i słoneczna pogoda sprzyja kumulacji skrobi, intensywne opady zmniejszają zawartość skrobi)</a:t>
            </a:r>
          </a:p>
          <a:p>
            <a:r>
              <a:rPr lang="pl-PL" b="1" dirty="0" smtClean="0"/>
              <a:t>Nawożenie – dawka i termin stosowania (azot obniża, wapń i potas zwiększa zawartość skrobi)</a:t>
            </a:r>
          </a:p>
          <a:p>
            <a:r>
              <a:rPr lang="pl-PL" b="1" dirty="0" smtClean="0"/>
              <a:t>Skuteczna ochrona  przed chorobami wydłuża wegetację i zwiększa kumulację plonu skrobi, zwiększa trwałość przechowalniczą bulw</a:t>
            </a:r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2860802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b="1" dirty="0" smtClean="0"/>
              <a:t>Propozycje rozwiązania problemu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pl-PL" b="1" dirty="0" smtClean="0"/>
              <a:t>Krochmalnia organizuje przy zakładzie miejsce krótkotrwałego składowania surowca pod własne potrzeby przerobu. Producent surowca /rolnik  dostarcza towar  do końca października (max. do połowy listopada). </a:t>
            </a:r>
          </a:p>
          <a:p>
            <a:r>
              <a:rPr lang="pl-PL" b="1" dirty="0" smtClean="0"/>
              <a:t>Zakład przetwórczy wprowadza premię wypłacaną rolnikowi  za  krótkotrwałe składowanie pokrywającą koszty przeładunku i składowania surowca  w wysokości: np. 30zł/t/m-c </a:t>
            </a:r>
            <a:endParaRPr lang="pl-PL" b="1" dirty="0"/>
          </a:p>
          <a:p>
            <a:r>
              <a:rPr lang="pl-PL" b="1" dirty="0" smtClean="0"/>
              <a:t>Producent ziemniaków podczas krótkotrwałego składowania utrzymuje surowiec gwarantujący jego dobrą jakość (towar osuszony i zabezpieczony przed przymrozkami)</a:t>
            </a:r>
          </a:p>
          <a:p>
            <a:r>
              <a:rPr lang="pl-PL" b="1" dirty="0" smtClean="0"/>
              <a:t>Proponowane metody mogą (poprzez wydłużenie kampanii przerobowej) zwiększyć przez krochmalnię przerób surowca i produkcję skrobi. Krochmalnia i producent surowca zyskają.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4178622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l-PL" sz="3200" b="1" i="1" dirty="0" smtClean="0"/>
              <a:t>Jak zorganizować  krótkotrwałe składowanie ziemniaków?</a:t>
            </a:r>
            <a:endParaRPr lang="pl-PL" sz="32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Wykorzystanie zadaszonych wiat gospodarskich do wykonania prostych systemów wentylacji  (wentylator +kanały wentylacyjne) dla  składowaniu ziemniaków w postaci usypanych pryzm  do wysokości 3-4m</a:t>
            </a:r>
          </a:p>
          <a:p>
            <a:r>
              <a:rPr lang="pl-PL" dirty="0" smtClean="0"/>
              <a:t>Wykonanie pryzm technicznych  różnej pojemności wyposażonych w aktywną wentylację i okrywy syntetyczne  (ocieplane plandeki,  </a:t>
            </a:r>
            <a:r>
              <a:rPr lang="pl-PL" dirty="0" err="1" smtClean="0"/>
              <a:t>agrowłóknina</a:t>
            </a:r>
            <a:r>
              <a:rPr lang="pl-PL" dirty="0" smtClean="0"/>
              <a:t> +słoma) celem krótkotrwałego przechowywania surowca.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81159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686800" cy="777875"/>
          </a:xfrm>
        </p:spPr>
        <p:txBody>
          <a:bodyPr/>
          <a:lstStyle/>
          <a:p>
            <a:pPr eaLnBrk="1" hangingPunct="1"/>
            <a:r>
              <a:rPr lang="en-GB" altLang="pl-PL" sz="2400" b="1" dirty="0" smtClean="0"/>
              <a:t> </a:t>
            </a:r>
            <a:r>
              <a:rPr lang="pl-PL" altLang="pl-PL" sz="2800" b="1" dirty="0" smtClean="0"/>
              <a:t>KOPIEC  TECHNICZNY </a:t>
            </a:r>
            <a:r>
              <a:rPr lang="en-GB" altLang="pl-PL" sz="2000" b="1" dirty="0" smtClean="0"/>
              <a:t>(poj.1</a:t>
            </a:r>
            <a:r>
              <a:rPr lang="pl-PL" altLang="pl-PL" sz="2000" b="1" dirty="0" smtClean="0"/>
              <a:t>0</a:t>
            </a:r>
            <a:r>
              <a:rPr lang="en-GB" altLang="pl-PL" sz="2000" b="1" dirty="0" smtClean="0"/>
              <a:t>0</a:t>
            </a:r>
            <a:r>
              <a:rPr lang="pl-PL" altLang="pl-PL" sz="2000" b="1" dirty="0" smtClean="0"/>
              <a:t>-500</a:t>
            </a:r>
            <a:r>
              <a:rPr lang="en-GB" altLang="pl-PL" sz="2000" b="1" dirty="0" smtClean="0"/>
              <a:t> ton)</a:t>
            </a:r>
            <a:endParaRPr lang="pl-PL" altLang="pl-PL" sz="2000" b="1" dirty="0" smtClean="0"/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381000" y="4019550"/>
            <a:ext cx="4114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altLang="pl-PL" b="1" dirty="0">
                <a:solidFill>
                  <a:srgbClr val="FF0000"/>
                </a:solidFill>
                <a:latin typeface="Times New Roman" pitchFamily="18" charset="0"/>
              </a:rPr>
              <a:t>Duża produkcja ziemniaków, brak bazy </a:t>
            </a:r>
            <a:r>
              <a:rPr lang="pl-PL" altLang="pl-PL" b="1" dirty="0">
                <a:latin typeface="Times New Roman" pitchFamily="18" charset="0"/>
              </a:rPr>
              <a:t>przechowalniczej - kopce techniczne</a:t>
            </a:r>
          </a:p>
          <a:p>
            <a:pPr eaLnBrk="1" hangingPunct="1">
              <a:buFontTx/>
              <a:buChar char="•"/>
            </a:pPr>
            <a:r>
              <a:rPr lang="pl-PL" altLang="pl-PL" dirty="0">
                <a:latin typeface="Times New Roman" pitchFamily="18" charset="0"/>
              </a:rPr>
              <a:t> Wymiary: szer. 6 m, dł. 30 m, wys. 2,5m</a:t>
            </a:r>
          </a:p>
          <a:p>
            <a:pPr eaLnBrk="1" hangingPunct="1">
              <a:buFontTx/>
              <a:buChar char="•"/>
            </a:pPr>
            <a:r>
              <a:rPr lang="pl-PL" altLang="pl-PL" dirty="0">
                <a:latin typeface="Times New Roman" pitchFamily="18" charset="0"/>
              </a:rPr>
              <a:t> Wentylator, wyd. 15.000 m</a:t>
            </a:r>
            <a:r>
              <a:rPr lang="pl-PL" altLang="pl-PL" baseline="30000" dirty="0">
                <a:latin typeface="Times New Roman" pitchFamily="18" charset="0"/>
              </a:rPr>
              <a:t>3.</a:t>
            </a:r>
            <a:r>
              <a:rPr lang="pl-PL" altLang="pl-PL" dirty="0">
                <a:latin typeface="Times New Roman" pitchFamily="18" charset="0"/>
              </a:rPr>
              <a:t>h</a:t>
            </a:r>
            <a:r>
              <a:rPr lang="pl-PL" altLang="pl-PL" baseline="30000" dirty="0">
                <a:latin typeface="Times New Roman" pitchFamily="18" charset="0"/>
              </a:rPr>
              <a:t>-1.</a:t>
            </a:r>
            <a:r>
              <a:rPr lang="pl-PL" altLang="pl-PL" dirty="0">
                <a:latin typeface="Times New Roman" pitchFamily="18" charset="0"/>
              </a:rPr>
              <a:t>t</a:t>
            </a:r>
            <a:r>
              <a:rPr lang="pl-PL" altLang="pl-PL" baseline="30000" dirty="0">
                <a:latin typeface="Times New Roman" pitchFamily="18" charset="0"/>
              </a:rPr>
              <a:t>-1</a:t>
            </a:r>
          </a:p>
          <a:p>
            <a:pPr eaLnBrk="1" hangingPunct="1">
              <a:buFontTx/>
              <a:buChar char="•"/>
            </a:pPr>
            <a:r>
              <a:rPr lang="pl-PL" altLang="pl-PL" dirty="0">
                <a:latin typeface="Times New Roman" pitchFamily="18" charset="0"/>
              </a:rPr>
              <a:t> Kanał wentylacyjny,</a:t>
            </a:r>
          </a:p>
          <a:p>
            <a:pPr eaLnBrk="1" hangingPunct="1">
              <a:buFontTx/>
              <a:buChar char="•"/>
            </a:pPr>
            <a:r>
              <a:rPr lang="pl-PL" altLang="pl-PL" dirty="0">
                <a:latin typeface="Times New Roman" pitchFamily="18" charset="0"/>
              </a:rPr>
              <a:t> Ścianka czołowa,</a:t>
            </a:r>
          </a:p>
          <a:p>
            <a:pPr eaLnBrk="1" hangingPunct="1">
              <a:buFontTx/>
              <a:buChar char="•"/>
            </a:pPr>
            <a:r>
              <a:rPr lang="pl-PL" altLang="pl-PL" dirty="0">
                <a:latin typeface="Times New Roman" pitchFamily="18" charset="0"/>
              </a:rPr>
              <a:t> Warstwa prasowanej słomy,</a:t>
            </a:r>
          </a:p>
          <a:p>
            <a:pPr eaLnBrk="1" hangingPunct="1">
              <a:buFontTx/>
              <a:buChar char="•"/>
            </a:pPr>
            <a:r>
              <a:rPr lang="pl-PL" altLang="pl-PL" dirty="0">
                <a:latin typeface="Times New Roman" pitchFamily="18" charset="0"/>
              </a:rPr>
              <a:t> Płachty folii połączonej na zakładki,</a:t>
            </a:r>
          </a:p>
          <a:p>
            <a:pPr eaLnBrk="1" hangingPunct="1">
              <a:buFontTx/>
              <a:buChar char="•"/>
            </a:pPr>
            <a:r>
              <a:rPr lang="pl-PL" altLang="pl-PL" dirty="0">
                <a:latin typeface="Times New Roman" pitchFamily="18" charset="0"/>
              </a:rPr>
              <a:t> Wywietrzniki</a:t>
            </a:r>
            <a:endParaRPr lang="pl-PL" altLang="pl-PL" sz="2400" dirty="0">
              <a:latin typeface="Times New Roman" pitchFamily="18" charset="0"/>
            </a:endParaRPr>
          </a:p>
        </p:txBody>
      </p:sp>
      <p:pic>
        <p:nvPicPr>
          <p:cNvPr id="9221" name="Picture 10" descr="D:\Moje dokumenty\now rys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76338"/>
            <a:ext cx="5351462" cy="3149600"/>
          </a:xfrm>
          <a:prstGeom prst="rect">
            <a:avLst/>
          </a:prstGeom>
          <a:solidFill>
            <a:srgbClr val="CC9900"/>
          </a:solidFill>
          <a:ln w="9525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268413"/>
            <a:ext cx="25003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19" descr="kopce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3249613"/>
            <a:ext cx="267335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4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7464" r="3737" b="40370"/>
          <a:stretch/>
        </p:blipFill>
        <p:spPr>
          <a:xfrm>
            <a:off x="179512" y="173353"/>
            <a:ext cx="6120680" cy="2592288"/>
          </a:xfrm>
          <a:prstGeom prst="rect">
            <a:avLst/>
          </a:prstGeom>
        </p:spPr>
      </p:pic>
      <p:pic>
        <p:nvPicPr>
          <p:cNvPr id="5" name="Symbol zastępczy zawartości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34252" r="1619" b="9252"/>
          <a:stretch/>
        </p:blipFill>
        <p:spPr>
          <a:xfrm>
            <a:off x="179512" y="3028449"/>
            <a:ext cx="6120680" cy="266504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79512" y="5871657"/>
            <a:ext cx="623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PRYZMA TECHNICZNA – poj. 1250 ton</a:t>
            </a:r>
            <a:endParaRPr lang="pl-PL" sz="24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388677" y="396959"/>
            <a:ext cx="29115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AutoNum type="arabicPeriod"/>
            </a:pPr>
            <a:r>
              <a:rPr lang="pl-PL" sz="1600" b="1" dirty="0" smtClean="0"/>
              <a:t>Pryzma ziemniaków</a:t>
            </a:r>
          </a:p>
          <a:p>
            <a:pPr marL="177800" indent="-177800"/>
            <a:r>
              <a:rPr lang="pl-PL" sz="1600" b="1" dirty="0" smtClean="0"/>
              <a:t>2. Kanały wentylacyjne,</a:t>
            </a:r>
            <a:br>
              <a:rPr lang="pl-PL" sz="1600" b="1" dirty="0" smtClean="0"/>
            </a:br>
            <a:r>
              <a:rPr lang="pl-PL" sz="1600" b="1" dirty="0" smtClean="0"/>
              <a:t>wys. 1,2 m, szer. 1,0 m</a:t>
            </a:r>
          </a:p>
          <a:p>
            <a:pPr marL="177800" indent="-177800"/>
            <a:r>
              <a:rPr lang="pl-PL" sz="1600" b="1" dirty="0" smtClean="0"/>
              <a:t>3. I warstwa słomy prasowanej, </a:t>
            </a:r>
          </a:p>
          <a:p>
            <a:pPr marL="177800" indent="-177800"/>
            <a:r>
              <a:rPr lang="pl-PL" sz="1600" b="1" dirty="0"/>
              <a:t> </a:t>
            </a:r>
            <a:r>
              <a:rPr lang="pl-PL" sz="1600" b="1" dirty="0" smtClean="0"/>
              <a:t>   60x40x35 cm</a:t>
            </a:r>
          </a:p>
          <a:p>
            <a:pPr marL="177800" indent="-177800"/>
            <a:r>
              <a:rPr lang="pl-PL" sz="1600" b="1" dirty="0" smtClean="0"/>
              <a:t>4. Folia łączona na długości</a:t>
            </a:r>
            <a:br>
              <a:rPr lang="pl-PL" sz="1600" b="1" dirty="0" smtClean="0"/>
            </a:br>
            <a:r>
              <a:rPr lang="pl-PL" sz="1600" b="1" dirty="0" smtClean="0"/>
              <a:t>kopca na 7 zakładek</a:t>
            </a:r>
          </a:p>
          <a:p>
            <a:pPr marL="177800" indent="-177800"/>
            <a:r>
              <a:rPr lang="pl-PL" sz="1600" b="1" dirty="0" smtClean="0"/>
              <a:t>5. II warstwa słomy prasowanej, </a:t>
            </a:r>
            <a:br>
              <a:rPr lang="pl-PL" sz="1600" b="1" dirty="0" smtClean="0"/>
            </a:br>
            <a:r>
              <a:rPr lang="pl-PL" sz="1600" b="1" dirty="0" smtClean="0"/>
              <a:t>60x40x35 cm</a:t>
            </a:r>
          </a:p>
          <a:p>
            <a:pPr marL="177800" indent="-177800"/>
            <a:r>
              <a:rPr lang="pl-PL" sz="1600" b="1" dirty="0" smtClean="0"/>
              <a:t>6. Folia zabezpieczająca</a:t>
            </a:r>
            <a:br>
              <a:rPr lang="pl-PL" sz="1600" b="1" dirty="0" smtClean="0"/>
            </a:br>
            <a:r>
              <a:rPr lang="pl-PL" sz="1600" b="1" dirty="0" smtClean="0"/>
              <a:t>umieszczona w ścianach</a:t>
            </a:r>
          </a:p>
          <a:p>
            <a:pPr marL="177800" indent="-177800"/>
            <a:r>
              <a:rPr lang="pl-PL" sz="1600" b="1" dirty="0" smtClean="0"/>
              <a:t>7. Słupki oporowe </a:t>
            </a:r>
            <a:r>
              <a:rPr lang="pl-PL" sz="1400" b="1" dirty="0" smtClean="0">
                <a:sym typeface="Symbol"/>
              </a:rPr>
              <a:t></a:t>
            </a:r>
            <a:r>
              <a:rPr lang="pl-PL" sz="1600" b="1" dirty="0" smtClean="0">
                <a:sym typeface="Symbol"/>
              </a:rPr>
              <a:t>  </a:t>
            </a:r>
            <a:r>
              <a:rPr lang="pl-PL" sz="1600" b="1" dirty="0" smtClean="0"/>
              <a:t>10 cm</a:t>
            </a:r>
          </a:p>
          <a:p>
            <a:pPr marL="177800" indent="-177800"/>
            <a:r>
              <a:rPr lang="pl-PL" sz="1600" b="1" dirty="0" smtClean="0"/>
              <a:t>8. Deski oporowe lub żerdzie</a:t>
            </a:r>
          </a:p>
          <a:p>
            <a:pPr marL="177800" indent="-177800"/>
            <a:r>
              <a:rPr lang="pl-PL" sz="1600" b="1" dirty="0" smtClean="0"/>
              <a:t>9. Pachołki słupków oporowych</a:t>
            </a:r>
            <a:br>
              <a:rPr lang="pl-PL" sz="1600" b="1" dirty="0" smtClean="0"/>
            </a:br>
            <a:r>
              <a:rPr lang="pl-PL" sz="1400" b="1" dirty="0" smtClean="0">
                <a:sym typeface="Symbol"/>
              </a:rPr>
              <a:t></a:t>
            </a:r>
            <a:r>
              <a:rPr lang="pl-PL" sz="1600" b="1" dirty="0" smtClean="0">
                <a:sym typeface="Symbol"/>
              </a:rPr>
              <a:t> </a:t>
            </a:r>
            <a:r>
              <a:rPr lang="pl-PL" sz="1600" b="1" dirty="0" smtClean="0"/>
              <a:t>10 cm </a:t>
            </a:r>
          </a:p>
          <a:p>
            <a:pPr marL="177800" indent="-177800"/>
            <a:r>
              <a:rPr lang="pl-PL" sz="1600" b="1" dirty="0" smtClean="0"/>
              <a:t>10. Wentylator</a:t>
            </a:r>
          </a:p>
          <a:p>
            <a:pPr marL="177800" indent="-177800"/>
            <a:r>
              <a:rPr lang="pl-PL" sz="1600" b="1" dirty="0" smtClean="0"/>
              <a:t>11. Zamknięcie wentylatora</a:t>
            </a:r>
          </a:p>
          <a:p>
            <a:pPr marL="177800" indent="-177800"/>
            <a:endParaRPr lang="pl-PL" sz="1600" b="1" dirty="0"/>
          </a:p>
          <a:p>
            <a:pPr marL="177800" indent="-177800"/>
            <a:r>
              <a:rPr lang="pl-PL" sz="1600" b="1" dirty="0" smtClean="0"/>
              <a:t> T – czujnik temperatury</a:t>
            </a:r>
          </a:p>
          <a:p>
            <a:pPr marL="177800" indent="-177800"/>
            <a:r>
              <a:rPr lang="pl-PL" sz="1600" b="1" dirty="0" smtClean="0"/>
              <a:t>.T – czujnik temperatury</a:t>
            </a:r>
            <a:br>
              <a:rPr lang="pl-PL" sz="1600" b="1" dirty="0" smtClean="0"/>
            </a:br>
            <a:r>
              <a:rPr lang="pl-PL" sz="1600" b="1" dirty="0" smtClean="0"/>
              <a:t>    w zredukowanej il</a:t>
            </a:r>
            <a:r>
              <a:rPr lang="pl-PL" sz="1600" dirty="0" smtClean="0"/>
              <a:t>ości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23080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t="2036" b="2074"/>
          <a:stretch/>
        </p:blipFill>
        <p:spPr>
          <a:xfrm>
            <a:off x="179511" y="188640"/>
            <a:ext cx="8785309" cy="6480720"/>
          </a:xfrm>
        </p:spPr>
      </p:pic>
    </p:spTree>
    <p:extLst>
      <p:ext uri="{BB962C8B-B14F-4D97-AF65-F5344CB8AC3E}">
        <p14:creationId xmlns:p14="http://schemas.microsoft.com/office/powerpoint/2010/main" val="24163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" t="1734" b="1002"/>
          <a:stretch/>
        </p:blipFill>
        <p:spPr>
          <a:xfrm>
            <a:off x="179511" y="116632"/>
            <a:ext cx="8795836" cy="6552728"/>
          </a:xfrm>
        </p:spPr>
      </p:pic>
    </p:spTree>
    <p:extLst>
      <p:ext uri="{BB962C8B-B14F-4D97-AF65-F5344CB8AC3E}">
        <p14:creationId xmlns:p14="http://schemas.microsoft.com/office/powerpoint/2010/main" val="40723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733"/>
          <a:stretch/>
        </p:blipFill>
        <p:spPr>
          <a:xfrm>
            <a:off x="323528" y="332656"/>
            <a:ext cx="8601788" cy="6120680"/>
          </a:xfrm>
        </p:spPr>
      </p:pic>
    </p:spTree>
    <p:extLst>
      <p:ext uri="{BB962C8B-B14F-4D97-AF65-F5344CB8AC3E}">
        <p14:creationId xmlns:p14="http://schemas.microsoft.com/office/powerpoint/2010/main" val="7760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ytuł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8715375" cy="72548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200" b="1" dirty="0" smtClean="0"/>
              <a:t>Szacunkowe koszty uprawy ziemniaka w różnych kierunkach jego użytkowania (technologia  zrównoważona) – </a:t>
            </a:r>
            <a:r>
              <a:rPr lang="pl-PL" sz="2200" b="1" dirty="0" smtClean="0"/>
              <a:t>2016 </a:t>
            </a:r>
            <a:r>
              <a:rPr lang="pl-PL" sz="2200" b="1" dirty="0" smtClean="0"/>
              <a:t>rok.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0216638"/>
              </p:ext>
            </p:extLst>
          </p:nvPr>
        </p:nvGraphicFramePr>
        <p:xfrm>
          <a:off x="285750" y="1143000"/>
          <a:ext cx="8572560" cy="49036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1768"/>
                <a:gridCol w="1143008"/>
                <a:gridCol w="1143008"/>
                <a:gridCol w="1214446"/>
                <a:gridCol w="1428760"/>
                <a:gridCol w="1071570"/>
              </a:tblGrid>
              <a:tr h="857256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Specyfikacja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Jadalne zbioru głównego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Na wczesny zbiór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Ziemniaki</a:t>
                      </a:r>
                      <a:r>
                        <a:rPr lang="pl-PL" sz="1400" baseline="0" dirty="0" smtClean="0"/>
                        <a:t> skrobiowe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Do przetwórstwa spożywczego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Plantacja nasienna </a:t>
                      </a:r>
                      <a:endParaRPr lang="pl-PL" sz="1400" dirty="0"/>
                    </a:p>
                  </a:txBody>
                  <a:tcPr/>
                </a:tc>
              </a:tr>
              <a:tr h="1187611">
                <a:tc>
                  <a:txBody>
                    <a:bodyPr/>
                    <a:lstStyle/>
                    <a:p>
                      <a:pPr algn="l"/>
                      <a:r>
                        <a:rPr lang="pl-PL" sz="1400" dirty="0" smtClean="0"/>
                        <a:t>Materiały ogółem w tym: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pl-PL" sz="1400" dirty="0" smtClean="0"/>
                        <a:t>  sadz. kwalifikowane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pl-PL" sz="1400" dirty="0" smtClean="0"/>
                        <a:t>  ś. o. r. 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pl-PL" sz="1400" dirty="0" smtClean="0"/>
                        <a:t> </a:t>
                      </a:r>
                      <a:r>
                        <a:rPr lang="pl-PL" sz="1400" baseline="0" dirty="0" smtClean="0"/>
                        <a:t> n</a:t>
                      </a:r>
                      <a:r>
                        <a:rPr lang="pl-PL" sz="1400" dirty="0" smtClean="0"/>
                        <a:t>awozy mineralne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pl-PL" sz="1400" dirty="0" smtClean="0"/>
                        <a:t>- inne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5103</a:t>
                      </a:r>
                    </a:p>
                    <a:p>
                      <a:pPr algn="ctr"/>
                      <a:r>
                        <a:rPr lang="pl-PL" sz="1400" dirty="0" smtClean="0"/>
                        <a:t>3250</a:t>
                      </a:r>
                    </a:p>
                    <a:p>
                      <a:pPr algn="ctr"/>
                      <a:r>
                        <a:rPr lang="pl-PL" sz="1400" dirty="0" smtClean="0"/>
                        <a:t>700</a:t>
                      </a:r>
                    </a:p>
                    <a:p>
                      <a:pPr algn="ctr"/>
                      <a:r>
                        <a:rPr lang="pl-PL" sz="1400" dirty="0" smtClean="0"/>
                        <a:t>1153</a:t>
                      </a:r>
                    </a:p>
                    <a:p>
                      <a:pPr algn="ctr"/>
                      <a:r>
                        <a:rPr lang="pl-PL" sz="1400" dirty="0" smtClean="0"/>
                        <a:t>500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4528</a:t>
                      </a:r>
                    </a:p>
                    <a:p>
                      <a:pPr algn="ctr"/>
                      <a:r>
                        <a:rPr lang="pl-PL" sz="1400" dirty="0" smtClean="0"/>
                        <a:t>3250</a:t>
                      </a:r>
                    </a:p>
                    <a:p>
                      <a:pPr algn="ctr"/>
                      <a:r>
                        <a:rPr lang="pl-PL" sz="1400" dirty="0" smtClean="0"/>
                        <a:t>490</a:t>
                      </a:r>
                    </a:p>
                    <a:p>
                      <a:pPr algn="ctr"/>
                      <a:r>
                        <a:rPr lang="pl-PL" sz="1400" dirty="0" smtClean="0"/>
                        <a:t>788</a:t>
                      </a:r>
                    </a:p>
                    <a:p>
                      <a:pPr algn="ctr"/>
                      <a:r>
                        <a:rPr lang="pl-PL" sz="1400" dirty="0" smtClean="0"/>
                        <a:t>500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5053</a:t>
                      </a:r>
                    </a:p>
                    <a:p>
                      <a:pPr algn="ctr"/>
                      <a:r>
                        <a:rPr lang="pl-PL" sz="1400" dirty="0" smtClean="0"/>
                        <a:t>3250</a:t>
                      </a:r>
                    </a:p>
                    <a:p>
                      <a:pPr algn="ctr"/>
                      <a:r>
                        <a:rPr lang="pl-PL" sz="1400" dirty="0" smtClean="0"/>
                        <a:t>650</a:t>
                      </a:r>
                    </a:p>
                    <a:p>
                      <a:pPr algn="ctr"/>
                      <a:r>
                        <a:rPr lang="pl-PL" sz="1400" dirty="0" smtClean="0"/>
                        <a:t>1153</a:t>
                      </a:r>
                    </a:p>
                    <a:p>
                      <a:pPr algn="ctr"/>
                      <a:r>
                        <a:rPr lang="pl-PL" sz="1400" dirty="0" smtClean="0"/>
                        <a:t>500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6300</a:t>
                      </a:r>
                    </a:p>
                    <a:p>
                      <a:pPr algn="ctr"/>
                      <a:r>
                        <a:rPr lang="pl-PL" sz="1400" dirty="0" smtClean="0"/>
                        <a:t>3250</a:t>
                      </a:r>
                    </a:p>
                    <a:p>
                      <a:pPr algn="ctr"/>
                      <a:r>
                        <a:rPr lang="pl-PL" sz="1400" dirty="0" smtClean="0"/>
                        <a:t>1250</a:t>
                      </a:r>
                    </a:p>
                    <a:p>
                      <a:pPr algn="ctr"/>
                      <a:r>
                        <a:rPr lang="pl-PL" sz="1400" dirty="0" smtClean="0"/>
                        <a:t>1300</a:t>
                      </a:r>
                    </a:p>
                    <a:p>
                      <a:pPr algn="ctr"/>
                      <a:r>
                        <a:rPr lang="pl-PL" sz="1400" dirty="0" smtClean="0"/>
                        <a:t>500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9200</a:t>
                      </a:r>
                    </a:p>
                    <a:p>
                      <a:pPr algn="ctr"/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6400        </a:t>
                      </a:r>
                      <a:r>
                        <a:rPr lang="pl-PL" sz="1400" dirty="0" smtClean="0">
                          <a:solidFill>
                            <a:srgbClr val="FF0000"/>
                          </a:solidFill>
                        </a:rPr>
                        <a:t>       </a:t>
                      </a:r>
                    </a:p>
                    <a:p>
                      <a:pPr algn="ctr"/>
                      <a:r>
                        <a:rPr lang="pl-PL" sz="1400" dirty="0" smtClean="0"/>
                        <a:t>1450</a:t>
                      </a:r>
                    </a:p>
                    <a:p>
                      <a:pPr algn="ctr"/>
                      <a:r>
                        <a:rPr lang="pl-PL" sz="1400" dirty="0" smtClean="0"/>
                        <a:t>850</a:t>
                      </a:r>
                    </a:p>
                    <a:p>
                      <a:pPr algn="ctr"/>
                      <a:r>
                        <a:rPr lang="pl-PL" sz="1400" dirty="0" smtClean="0"/>
                        <a:t>500</a:t>
                      </a:r>
                      <a:endParaRPr lang="pl-PL" sz="1400" dirty="0"/>
                    </a:p>
                  </a:txBody>
                  <a:tcPr/>
                </a:tc>
              </a:tr>
              <a:tr h="403057">
                <a:tc>
                  <a:txBody>
                    <a:bodyPr/>
                    <a:lstStyle/>
                    <a:p>
                      <a:pPr algn="l"/>
                      <a:r>
                        <a:rPr lang="pl-PL" sz="1400" dirty="0" smtClean="0"/>
                        <a:t>Eksploatacja maszyn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1050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1000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1050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1560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1450</a:t>
                      </a:r>
                      <a:endParaRPr lang="pl-PL" sz="1400" dirty="0"/>
                    </a:p>
                  </a:txBody>
                  <a:tcPr anchor="ctr"/>
                </a:tc>
              </a:tr>
              <a:tr h="403057">
                <a:tc>
                  <a:txBody>
                    <a:bodyPr/>
                    <a:lstStyle/>
                    <a:p>
                      <a:pPr algn="l"/>
                      <a:r>
                        <a:rPr lang="pl-PL" sz="1400" dirty="0" smtClean="0"/>
                        <a:t>Energia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1860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1690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1560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2260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2260                                                                        </a:t>
                      </a:r>
                      <a:endParaRPr lang="pl-PL" sz="1400" dirty="0"/>
                    </a:p>
                  </a:txBody>
                  <a:tcPr anchor="ctr"/>
                </a:tc>
              </a:tr>
              <a:tr h="403057">
                <a:tc>
                  <a:txBody>
                    <a:bodyPr/>
                    <a:lstStyle/>
                    <a:p>
                      <a:pPr algn="l"/>
                      <a:r>
                        <a:rPr lang="pl-PL" sz="1400" dirty="0" smtClean="0"/>
                        <a:t>Nakłady pracy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1100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1260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880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1250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1570</a:t>
                      </a:r>
                      <a:endParaRPr lang="pl-PL" sz="1400" dirty="0"/>
                    </a:p>
                  </a:txBody>
                  <a:tcPr anchor="ctr"/>
                </a:tc>
              </a:tr>
              <a:tr h="817928">
                <a:tc>
                  <a:txBody>
                    <a:bodyPr/>
                    <a:lstStyle/>
                    <a:p>
                      <a:pPr algn="l"/>
                      <a:r>
                        <a:rPr lang="pl-PL" sz="1400" dirty="0" smtClean="0"/>
                        <a:t>Inne koszty:</a:t>
                      </a:r>
                    </a:p>
                    <a:p>
                      <a:pPr algn="l"/>
                      <a:r>
                        <a:rPr lang="pl-PL" sz="1400" dirty="0" smtClean="0"/>
                        <a:t>-  badawcze - kwalifikacyjne</a:t>
                      </a:r>
                    </a:p>
                    <a:p>
                      <a:pPr algn="l"/>
                      <a:r>
                        <a:rPr lang="pl-PL" sz="1400" dirty="0" smtClean="0"/>
                        <a:t>-  opłata licencyjna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-</a:t>
                      </a:r>
                    </a:p>
                    <a:p>
                      <a:pPr algn="ctr"/>
                      <a:r>
                        <a:rPr lang="pl-PL" sz="1400" dirty="0" smtClean="0"/>
                        <a:t>-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-</a:t>
                      </a:r>
                    </a:p>
                    <a:p>
                      <a:pPr algn="ctr"/>
                      <a:r>
                        <a:rPr lang="pl-PL" sz="1400" dirty="0" smtClean="0"/>
                        <a:t>-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-</a:t>
                      </a:r>
                    </a:p>
                    <a:p>
                      <a:pPr algn="ctr"/>
                      <a:r>
                        <a:rPr lang="pl-PL" sz="1400" dirty="0" smtClean="0"/>
                        <a:t>-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-</a:t>
                      </a:r>
                    </a:p>
                    <a:p>
                      <a:pPr algn="ctr"/>
                      <a:r>
                        <a:rPr lang="pl-PL" sz="1400" dirty="0" smtClean="0"/>
                        <a:t>-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1500</a:t>
                      </a:r>
                    </a:p>
                    <a:p>
                      <a:pPr algn="ctr"/>
                      <a:r>
                        <a:rPr lang="pl-PL" sz="1400" dirty="0" smtClean="0"/>
                        <a:t>800</a:t>
                      </a:r>
                      <a:endParaRPr lang="pl-PL" sz="1400" dirty="0"/>
                    </a:p>
                  </a:txBody>
                  <a:tcPr anchor="ctr"/>
                </a:tc>
              </a:tr>
              <a:tr h="428628">
                <a:tc>
                  <a:txBody>
                    <a:bodyPr/>
                    <a:lstStyle/>
                    <a:p>
                      <a:pPr algn="l"/>
                      <a:r>
                        <a:rPr lang="pl-PL" sz="1400" dirty="0" smtClean="0"/>
                        <a:t>Razem koszty bezpośrednie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9613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8978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9043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11370</a:t>
                      </a:r>
                      <a:endParaRPr lang="pl-P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14480</a:t>
                      </a:r>
                      <a:endParaRPr lang="pl-PL" sz="1400" dirty="0"/>
                    </a:p>
                  </a:txBody>
                  <a:tcPr anchor="ctr"/>
                </a:tc>
              </a:tr>
              <a:tr h="403057">
                <a:tc>
                  <a:txBody>
                    <a:bodyPr/>
                    <a:lstStyle/>
                    <a:p>
                      <a:pPr algn="l"/>
                      <a:r>
                        <a:rPr lang="pl-PL" sz="1400" b="1" dirty="0" smtClean="0"/>
                        <a:t>Razem 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9613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8978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9043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11370</a:t>
                      </a:r>
                      <a:endParaRPr lang="pl-PL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16780                                        </a:t>
                      </a:r>
                      <a:endParaRPr lang="pl-PL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4148" name="pole tekstowe 4"/>
          <p:cNvSpPr txBox="1">
            <a:spLocks noChangeArrowheads="1"/>
          </p:cNvSpPr>
          <p:nvPr/>
        </p:nvSpPr>
        <p:spPr bwMode="auto">
          <a:xfrm>
            <a:off x="3357563" y="6143625"/>
            <a:ext cx="557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>
                <a:latin typeface="Perpetua"/>
              </a:rPr>
              <a:t>-  cena sadzeniaków CA – CB – 1300 PLN; PB – B  - 1600 PLN</a:t>
            </a:r>
          </a:p>
          <a:p>
            <a:r>
              <a:rPr lang="pl-PL" sz="1400">
                <a:latin typeface="Perpetua"/>
              </a:rPr>
              <a:t>-  zużycie sadzeniaków – 2,5 t/ha, plantacja nasienna – 4 t/ha</a:t>
            </a:r>
          </a:p>
        </p:txBody>
      </p:sp>
    </p:spTree>
    <p:extLst>
      <p:ext uri="{BB962C8B-B14F-4D97-AF65-F5344CB8AC3E}">
        <p14:creationId xmlns:p14="http://schemas.microsoft.com/office/powerpoint/2010/main" val="23921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400" b="1" smtClean="0">
                <a:solidFill>
                  <a:srgbClr val="FF0000"/>
                </a:solidFill>
              </a:rPr>
              <a:t>Opłacalność uprawy ziemniaka przy różnych kierunkach jego użytkowania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285750" y="1143000"/>
          <a:ext cx="8401080" cy="3997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43140"/>
                <a:gridCol w="1143008"/>
                <a:gridCol w="1214446"/>
                <a:gridCol w="1100126"/>
                <a:gridCol w="1400180"/>
                <a:gridCol w="140018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Wyszczególnienie</a:t>
                      </a:r>
                      <a:endParaRPr lang="pl-PL" sz="1600" b="1" dirty="0"/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l-PL" sz="1400" b="0" dirty="0" smtClean="0"/>
                        <a:t>Kierunek użytkowania zbiorów</a:t>
                      </a:r>
                      <a:endParaRPr lang="pl-PL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jadalne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na wczesny zbiór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skrobiowe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przetwórstwo spożywcze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nasiennictwo</a:t>
                      </a:r>
                      <a:endParaRPr lang="pl-PL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Bezpośrednie koszty uprawy – zł/ha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9113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8478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8543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11370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16780</a:t>
                      </a:r>
                      <a:endParaRPr lang="pl-PL" sz="16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Szacunkowy plon -  t/ha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pl-PL" sz="1600" b="1" baseline="0" dirty="0" smtClean="0"/>
                        <a:t> c</a:t>
                      </a:r>
                      <a:r>
                        <a:rPr lang="pl-PL" sz="1600" b="1" dirty="0" smtClean="0"/>
                        <a:t>ałkowity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pl-PL" sz="1600" b="1" dirty="0" smtClean="0"/>
                        <a:t>- handlowy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pl-PL" sz="1600" b="1" dirty="0" smtClean="0"/>
                        <a:t>  uboczny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600" b="1" dirty="0" smtClean="0"/>
                    </a:p>
                    <a:p>
                      <a:pPr algn="ctr"/>
                      <a:endParaRPr lang="pl-PL" sz="1600" b="1" dirty="0" smtClean="0"/>
                    </a:p>
                    <a:p>
                      <a:pPr algn="ctr"/>
                      <a:r>
                        <a:rPr lang="pl-PL" sz="1600" b="1" dirty="0" smtClean="0"/>
                        <a:t>35</a:t>
                      </a:r>
                    </a:p>
                    <a:p>
                      <a:pPr algn="ctr"/>
                      <a:r>
                        <a:rPr lang="pl-PL" sz="1600" b="1" dirty="0" smtClean="0"/>
                        <a:t>25</a:t>
                      </a:r>
                    </a:p>
                    <a:p>
                      <a:pPr algn="ctr"/>
                      <a:r>
                        <a:rPr lang="pl-PL" sz="1600" b="1" dirty="0" smtClean="0"/>
                        <a:t>10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25</a:t>
                      </a:r>
                    </a:p>
                    <a:p>
                      <a:pPr algn="ctr"/>
                      <a:r>
                        <a:rPr lang="pl-PL" sz="1600" b="1" dirty="0" smtClean="0"/>
                        <a:t>20</a:t>
                      </a:r>
                    </a:p>
                    <a:p>
                      <a:pPr algn="ctr"/>
                      <a:r>
                        <a:rPr lang="pl-PL" sz="1600" b="1" dirty="0" smtClean="0"/>
                        <a:t>5</a:t>
                      </a:r>
                      <a:endParaRPr lang="pl-PL" sz="16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40</a:t>
                      </a:r>
                    </a:p>
                    <a:p>
                      <a:pPr algn="ctr"/>
                      <a:r>
                        <a:rPr lang="pl-PL" sz="1600" b="1" dirty="0" smtClean="0"/>
                        <a:t>40</a:t>
                      </a:r>
                    </a:p>
                    <a:p>
                      <a:pPr algn="ctr"/>
                      <a:r>
                        <a:rPr lang="pl-PL" sz="1600" b="1" dirty="0" smtClean="0"/>
                        <a:t>0</a:t>
                      </a:r>
                      <a:endParaRPr lang="pl-PL" sz="16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45</a:t>
                      </a:r>
                    </a:p>
                    <a:p>
                      <a:pPr algn="ctr"/>
                      <a:r>
                        <a:rPr lang="pl-PL" sz="1600" b="1" dirty="0" smtClean="0"/>
                        <a:t>38</a:t>
                      </a:r>
                    </a:p>
                    <a:p>
                      <a:pPr algn="ctr"/>
                      <a:r>
                        <a:rPr lang="pl-PL" sz="1600" b="1" dirty="0" smtClean="0"/>
                        <a:t>7</a:t>
                      </a:r>
                      <a:endParaRPr lang="pl-PL" sz="16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25</a:t>
                      </a:r>
                    </a:p>
                    <a:p>
                      <a:pPr algn="ctr"/>
                      <a:r>
                        <a:rPr lang="pl-PL" sz="1600" b="1" dirty="0" smtClean="0"/>
                        <a:t>20</a:t>
                      </a:r>
                    </a:p>
                    <a:p>
                      <a:pPr algn="ctr"/>
                      <a:r>
                        <a:rPr lang="pl-PL" sz="1600" b="1" dirty="0" smtClean="0"/>
                        <a:t>5</a:t>
                      </a:r>
                      <a:endParaRPr lang="pl-PL" sz="1600" b="1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Wartość</a:t>
                      </a:r>
                      <a:r>
                        <a:rPr lang="pl-PL" sz="1600" b="1" baseline="0" dirty="0" smtClean="0"/>
                        <a:t> </a:t>
                      </a:r>
                      <a:r>
                        <a:rPr lang="pl-PL" sz="1600" b="1" dirty="0" smtClean="0"/>
                        <a:t>zbiorów – zł/ha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14000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16750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10000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20050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26000</a:t>
                      </a:r>
                      <a:endParaRPr lang="pl-PL" sz="16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Nadwyżka kalkulacyjna – zł/ha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+4887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+8272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+1457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+8680</a:t>
                      </a:r>
                      <a:endParaRPr lang="pl-P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+9220</a:t>
                      </a:r>
                      <a:endParaRPr lang="pl-PL" sz="16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357188" y="5357825"/>
            <a:ext cx="80724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>
                <a:latin typeface="+mn-lt"/>
              </a:rPr>
              <a:t>W kalkulacji przyjęto poziom cen:</a:t>
            </a:r>
          </a:p>
          <a:p>
            <a:pPr marL="266700" indent="-18256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400" b="1" dirty="0">
                <a:latin typeface="+mn-lt"/>
              </a:rPr>
              <a:t> plon handlowy </a:t>
            </a:r>
            <a:r>
              <a:rPr lang="pl-PL" sz="1400" b="1" dirty="0" err="1">
                <a:latin typeface="+mn-lt"/>
              </a:rPr>
              <a:t>ziemn</a:t>
            </a:r>
            <a:r>
              <a:rPr lang="pl-PL" sz="1400" b="1" dirty="0">
                <a:latin typeface="+mn-lt"/>
              </a:rPr>
              <a:t>. jadalnego i dla przetwórstwa spożywczego – 500 zł/t</a:t>
            </a:r>
          </a:p>
          <a:p>
            <a:pPr marL="266700" indent="-18256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400" b="1" dirty="0">
                <a:latin typeface="+mn-lt"/>
              </a:rPr>
              <a:t> plon handlowy ziemniaków „młodych” – 800 zł/t</a:t>
            </a:r>
          </a:p>
          <a:p>
            <a:pPr marL="266700" indent="-18256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400" b="1" dirty="0">
                <a:latin typeface="+mn-lt"/>
              </a:rPr>
              <a:t> plon handlowy ziemniaków skrobiowych  - 250 zł/t</a:t>
            </a:r>
          </a:p>
          <a:p>
            <a:pPr marL="266700" indent="-18256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400" b="1" dirty="0">
                <a:latin typeface="+mn-lt"/>
              </a:rPr>
              <a:t> plon handlowy sadzeniaków kwalifikowanych – 1300 zł/t</a:t>
            </a:r>
          </a:p>
          <a:p>
            <a:pPr marL="266700" indent="-18256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400" b="1" dirty="0">
                <a:latin typeface="+mn-lt"/>
              </a:rPr>
              <a:t> plon uboczny – 150 zł/t</a:t>
            </a:r>
          </a:p>
        </p:txBody>
      </p:sp>
    </p:spTree>
    <p:extLst>
      <p:ext uri="{BB962C8B-B14F-4D97-AF65-F5344CB8AC3E}">
        <p14:creationId xmlns:p14="http://schemas.microsoft.com/office/powerpoint/2010/main" val="130878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sz="3200" b="1" dirty="0" smtClean="0"/>
              <a:t>Ile kosztuje produkcja </a:t>
            </a:r>
            <a:r>
              <a:rPr lang="pl-PL" sz="3200" b="1" dirty="0" smtClean="0"/>
              <a:t>ziemniaka skrobiowego?</a:t>
            </a:r>
            <a:br>
              <a:rPr lang="pl-PL" sz="3200" b="1" dirty="0" smtClean="0"/>
            </a:br>
            <a:r>
              <a:rPr lang="pl-PL" sz="3200" b="1" dirty="0" smtClean="0"/>
              <a:t>2017 rok</a:t>
            </a:r>
            <a:endParaRPr lang="pl-PL" sz="3200" b="1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420384"/>
              </p:ext>
            </p:extLst>
          </p:nvPr>
        </p:nvGraphicFramePr>
        <p:xfrm>
          <a:off x="323527" y="2128107"/>
          <a:ext cx="8712969" cy="4632960"/>
        </p:xfrm>
        <a:graphic>
          <a:graphicData uri="http://schemas.openxmlformats.org/drawingml/2006/table">
            <a:tbl>
              <a:tblPr firstRow="1" firstCol="1" bandRow="1"/>
              <a:tblGrid>
                <a:gridCol w="3588472"/>
                <a:gridCol w="1876523"/>
                <a:gridCol w="1743162"/>
                <a:gridCol w="1504812"/>
              </a:tblGrid>
              <a:tr h="8572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Specyfikacja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Poziom cen zł/t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857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250</a:t>
                      </a:r>
                      <a:endParaRPr lang="pl-PL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pl-PL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endParaRPr lang="pl-PL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pl-PL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endParaRPr lang="pl-PL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Wartość zbiorów przy plonie 400dt/ha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 </a:t>
                      </a: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 </a:t>
                      </a: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 </a:t>
                      </a: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JPO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Płatność za </a:t>
                      </a: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zazielenienie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Płatność skrobiowa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Razem przychody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11972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13972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17972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Koszy bezpośrednie produkcji: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sadzeniaki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nawozy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pl-PL" sz="16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ś.o.r</a:t>
                      </a: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woda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880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880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880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Koszty pośrednie (maszyny + energia)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Koszty pracy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Inne koszty (podatek, ubezpieczenia, itp.)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2170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2170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2170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Koszty ogółem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9750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9750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9750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Przychód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2222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4222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6222</a:t>
                      </a:r>
                      <a:endParaRPr lang="pl-PL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Koszt jednostkowy produkcji zł/t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244</a:t>
                      </a:r>
                      <a:endParaRPr lang="pl-PL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47825" y="2128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53573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Projekt domyślny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Projekt domyślny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4994</Words>
  <Application>Microsoft Office PowerPoint</Application>
  <PresentationFormat>Pokaz na ekranie (4:3)</PresentationFormat>
  <Paragraphs>1434</Paragraphs>
  <Slides>100</Slides>
  <Notes>5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100</vt:i4>
      </vt:variant>
    </vt:vector>
  </HeadingPairs>
  <TitlesOfParts>
    <vt:vector size="103" baseType="lpstr">
      <vt:lpstr>Motyw pakietu Office</vt:lpstr>
      <vt:lpstr>Dokument</vt:lpstr>
      <vt:lpstr>Wykres</vt:lpstr>
      <vt:lpstr>  </vt:lpstr>
      <vt:lpstr>Specyfika przemysłu skrobiowego</vt:lpstr>
      <vt:lpstr>Skala głównych kierunków produkcji ziemniaków w Polsce w 2017 roku</vt:lpstr>
      <vt:lpstr>Wymagania jakościowe przemysłu skrobiowego</vt:lpstr>
      <vt:lpstr>Czego od producentów ziemniaka oczekuje zakład skrobiowy?</vt:lpstr>
      <vt:lpstr>Prezentacja programu PowerPoint</vt:lpstr>
      <vt:lpstr>Surowiec dla krochmalnictwa</vt:lpstr>
      <vt:lpstr>Dodatkowe cechy jakości bulw ważne z punktu widzenia technologii przetwarzania ziemniaków skrobiowych:</vt:lpstr>
      <vt:lpstr>Co decyduje  poziomie zawartości skrobi w bulwach?</vt:lpstr>
      <vt:lpstr>Determinanty plonowania i kształtowania jakości plonu ziemniaka skrobiowego(odmiana, klimat, gleba, agrotechnika)</vt:lpstr>
      <vt:lpstr>Charakterystyka odmian skrobiowych</vt:lpstr>
      <vt:lpstr>Najpopularniejsze odmiany w nasiennictwie w 2017 roku</vt:lpstr>
      <vt:lpstr>Korzystanie z kwalifikowanego materiału sadzeniakowego w relacji do kierunków produkcji ziemniaka  w 2017 roku</vt:lpstr>
      <vt:lpstr>Relacje cen sadzeniaków ziemniaka (%) do cen ziemniaka towarowego w różnych kierunkach użytkowania </vt:lpstr>
      <vt:lpstr>Wymagania nawozowe odmian skrobiowych</vt:lpstr>
      <vt:lpstr>Wrażliwość odmian na metrybuzynę stosowana po wschodach roślin (formulacja SC)</vt:lpstr>
      <vt:lpstr>Odmiany ziemniaka o różnej tolerancyjności na suszę glebową</vt:lpstr>
      <vt:lpstr>Poziom odporności odmian skrobiowych ziemniaka  na Ph. infestans  RO COBORU 2016</vt:lpstr>
      <vt:lpstr>O klimacie Polski w kontekście uprawy ziemniaka skrobiowego</vt:lpstr>
      <vt:lpstr>Agrotechnika ziemniaka skrobiowego</vt:lpstr>
      <vt:lpstr>Elementy agrotechniki - % udział w tworzeniu plonu ziemniaka i jego jakości</vt:lpstr>
      <vt:lpstr>Elementy technologii IP ziemniaków </vt:lpstr>
      <vt:lpstr>Zmianowanie a uprawa ziemniaka</vt:lpstr>
      <vt:lpstr>Ziemniak w zmianowaniu</vt:lpstr>
      <vt:lpstr>Zagrożenia i rozwiązania dla stosowania zmianowania z udziałem ziemniaka</vt:lpstr>
      <vt:lpstr>O nawożeniu plantacji ziemniaka</vt:lpstr>
      <vt:lpstr>Specyfika wymagań określająca nawożenie ziemniaka</vt:lpstr>
      <vt:lpstr>Zasobność krajowych gleb i nawożenie</vt:lpstr>
      <vt:lpstr>Niekorzystne zmiany zewnętrznych i wewnętrznych cech jakości bulw wynikające z nieracjonalnego nawożenia mineralnego</vt:lpstr>
      <vt:lpstr>Potrzeby pokarmowe roślin ziemniaka</vt:lpstr>
      <vt:lpstr>Pobranie składników pokarmowych w okresie wegetacji przez rośliny ziemniaka (w kg z ha). </vt:lpstr>
      <vt:lpstr>Możliwość obniżenia poziomu nawożenia mineralnego  w IP ziemniaka</vt:lpstr>
      <vt:lpstr>Źródła substancji organicznej</vt:lpstr>
      <vt:lpstr>Wartość nawozów rolniczych</vt:lpstr>
      <vt:lpstr>Wnoszenie składników makroelementowych w nawozach naturalnych i organicznych </vt:lpstr>
      <vt:lpstr>Prezentacja programu PowerPoint</vt:lpstr>
      <vt:lpstr>Zalecane rośliny międzyplonowe pod ziemniaki</vt:lpstr>
      <vt:lpstr>c. d. Zalecane rośliny międzyplonowe pod ziemniaki</vt:lpstr>
      <vt:lpstr>Stosowanie do gleby środków polepszających jej właściwości</vt:lpstr>
      <vt:lpstr>Nawożenie mineralne fosforem i potasem</vt:lpstr>
      <vt:lpstr>Wpływ formy nawozu potasowego na zawartość skrobi w bulwach. IHAR Oddział Jadwisin</vt:lpstr>
      <vt:lpstr>Wpływ terminu stosowania soli potasowej (60% KCl) na zawartość skrobi w bulwach. IHAR Oddział Jadwisin</vt:lpstr>
      <vt:lpstr>Zalecane dawki nawożenia potasem (K2O kg/ha) wynikające z zasobności gleby przy przewidywanym plonie ziemniaków – 30-40 t z ha</vt:lpstr>
      <vt:lpstr>Zalecane dawki nawożenia fosforem (P2O5 kg/ha) wynikające z zasobności gleby przy przewidywanym plonie ziemniaków – 30 -40 t z ha.</vt:lpstr>
      <vt:lpstr>TECHNOLOGIA SADZENIA</vt:lpstr>
      <vt:lpstr>Zalecana gęstość sadzenia dla podstawowych kierunków użytkowania w zależności od wielkości wysadzanych bulw</vt:lpstr>
      <vt:lpstr>Mechaniczna pielęgnacja do wschodów</vt:lpstr>
      <vt:lpstr>Prezentacja programu PowerPoint</vt:lpstr>
      <vt:lpstr>Prezentacja programu PowerPoint</vt:lpstr>
      <vt:lpstr>Jak można przesadzić z nowoczesną technologią  pielęgnacji?</vt:lpstr>
      <vt:lpstr>Prezentacja programu PowerPoint</vt:lpstr>
      <vt:lpstr>Prezentacja programu PowerPoint</vt:lpstr>
      <vt:lpstr>Prezentacja programu PowerPoint</vt:lpstr>
      <vt:lpstr>Porównanie deszczowania do nawadniania kropelkowego</vt:lpstr>
      <vt:lpstr>Dolistne dokarmianie roślin</vt:lpstr>
      <vt:lpstr>Czynniki decydujące o potrzebie dolistnego dokarmiania roślin</vt:lpstr>
      <vt:lpstr>Metody precyzyjnej oceny stanu odżywienia roślin w okresie wegetacji</vt:lpstr>
      <vt:lpstr>Prezentacja programu PowerPoint</vt:lpstr>
      <vt:lpstr>Prezentacja programu PowerPoint</vt:lpstr>
      <vt:lpstr>Prezentacja programu PowerPoint</vt:lpstr>
      <vt:lpstr>Technologie produkcji nawozów dolistnych</vt:lpstr>
      <vt:lpstr>Ocena instrumentalna (fotooptyczna) </vt:lpstr>
      <vt:lpstr>Nowoczesny zbiór wymaga specjalistycznych maszyn</vt:lpstr>
      <vt:lpstr>Przygotowanie plantacji do zbioru  Orientacyjne terminy niszczenia łęcin w zależności  od dojrzałości roślin ziemniaka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ZBIÓR  Czynniki ograniczające uszkodzenia mechaniczne bulw</vt:lpstr>
      <vt:lpstr>Przechowalnictwo ziemniaków/krótkotrwałe składowanie surowca</vt:lpstr>
      <vt:lpstr>Bulwy ziemniaka podczas przechowywania są organizmami żywymi, a więc przebiegają w nich procesy życiowe:  transpiracja, oddychanie, inicjacja kiełkowania, rozwijają się choroby grzybowe i bakteryjne.  Dlatego potrzebne są określone warunki termiczno-wilgotnościowe  w miejscach przechowywania </vt:lpstr>
      <vt:lpstr>Prezentacja programu PowerPoint</vt:lpstr>
      <vt:lpstr>Czynniki wpływające na jakość i trwałość przechowalniczą bulw</vt:lpstr>
      <vt:lpstr>Prezentacja programu PowerPoint</vt:lpstr>
      <vt:lpstr>Zależność ubytków naturalnych od temperatury przechowywania (IHAR, wilgotność 87-95%Rh)</vt:lpstr>
      <vt:lpstr>Intensywność oddychania w zależności  od temperatury (Burton 1966)</vt:lpstr>
      <vt:lpstr>Zależność ubytków naturalnych od wilgotności względnej powietrza podczas przechowywania (Schippers 1976)</vt:lpstr>
      <vt:lpstr>Przechowywalność odmian ziemniaka jadalnego</vt:lpstr>
      <vt:lpstr>Utrzymywanie warunków termiczno-wilgotnościowych</vt:lpstr>
      <vt:lpstr>Wymagane warunki termiczno-wilgotnościowe w przechowalni ziemniaków</vt:lpstr>
      <vt:lpstr>ZASADY  POSTĘPOWANIA  W  OKRESIE  OSUSZANIA</vt:lpstr>
      <vt:lpstr>ZASADY  POSTĘPOWANIA  W  ETAPIE DOJRZEWANIA  (etap - I) </vt:lpstr>
      <vt:lpstr>Korkowacenie skórki i gojenie uszkodzeń</vt:lpstr>
      <vt:lpstr>ZASADY  POSTĘPOWANIA  W  ETAPIE SCHŁADZANIA  (etap - II)</vt:lpstr>
      <vt:lpstr>Zasady  postępowania  w  etapie długotrwałego  przechowywania  (etap - III)</vt:lpstr>
      <vt:lpstr> PRZECHOWALNIE GOSPODARCZE</vt:lpstr>
      <vt:lpstr>Jak profesjonalnie rozwiązać  problem zabezpieczenia surowca  na koniec kampanii przerobowej w krochmalnictwie ?</vt:lpstr>
      <vt:lpstr>Propozycje rozwiązania problemu</vt:lpstr>
      <vt:lpstr>Jak zorganizować  krótkotrwałe składowanie ziemniaków?</vt:lpstr>
      <vt:lpstr> KOPIEC  TECHNICZNY (poj.100-500 ton)</vt:lpstr>
      <vt:lpstr>Prezentacja programu PowerPoint</vt:lpstr>
      <vt:lpstr>Prezentacja programu PowerPoint</vt:lpstr>
      <vt:lpstr>Prezentacja programu PowerPoint</vt:lpstr>
      <vt:lpstr>Prezentacja programu PowerPoint</vt:lpstr>
      <vt:lpstr>Szacunkowe koszty uprawy ziemniaka w różnych kierunkach jego użytkowania (technologia  zrównoważona) – 2016 rok.</vt:lpstr>
      <vt:lpstr>Opłacalność uprawy ziemniaka przy różnych kierunkach jego użytkowania</vt:lpstr>
      <vt:lpstr>Ile kosztuje produkcja ziemniaka skrobiowego? 2017 rok</vt:lpstr>
      <vt:lpstr>Dziękuję za uwagę!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Problemy agrotechniki i składowania ziemniaka przemysłowego</dc:title>
  <dc:creator>Nowacki</dc:creator>
  <cp:lastModifiedBy>Nowacki</cp:lastModifiedBy>
  <cp:revision>29</cp:revision>
  <dcterms:created xsi:type="dcterms:W3CDTF">2018-02-09T09:07:59Z</dcterms:created>
  <dcterms:modified xsi:type="dcterms:W3CDTF">2018-02-14T13:02:28Z</dcterms:modified>
</cp:coreProperties>
</file>