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0"/>
  </p:notesMasterIdLst>
  <p:sldIdLst>
    <p:sldId id="256" r:id="rId2"/>
    <p:sldId id="297" r:id="rId3"/>
    <p:sldId id="298" r:id="rId4"/>
    <p:sldId id="299" r:id="rId5"/>
    <p:sldId id="300" r:id="rId6"/>
    <p:sldId id="301" r:id="rId7"/>
    <p:sldId id="302" r:id="rId8"/>
    <p:sldId id="306" r:id="rId9"/>
    <p:sldId id="329" r:id="rId10"/>
    <p:sldId id="330" r:id="rId11"/>
    <p:sldId id="331" r:id="rId12"/>
    <p:sldId id="332" r:id="rId13"/>
    <p:sldId id="333" r:id="rId14"/>
    <p:sldId id="334" r:id="rId15"/>
    <p:sldId id="307" r:id="rId16"/>
    <p:sldId id="308" r:id="rId17"/>
    <p:sldId id="319" r:id="rId18"/>
    <p:sldId id="320" r:id="rId19"/>
    <p:sldId id="321" r:id="rId20"/>
    <p:sldId id="322"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 id="353" r:id="rId39"/>
    <p:sldId id="354" r:id="rId40"/>
    <p:sldId id="355" r:id="rId41"/>
    <p:sldId id="356" r:id="rId42"/>
    <p:sldId id="357" r:id="rId43"/>
    <p:sldId id="358" r:id="rId44"/>
    <p:sldId id="359" r:id="rId45"/>
    <p:sldId id="257" r:id="rId46"/>
    <p:sldId id="258" r:id="rId47"/>
    <p:sldId id="259" r:id="rId48"/>
    <p:sldId id="260" r:id="rId49"/>
    <p:sldId id="261" r:id="rId50"/>
    <p:sldId id="262" r:id="rId51"/>
    <p:sldId id="263" r:id="rId52"/>
    <p:sldId id="264" r:id="rId53"/>
    <p:sldId id="265" r:id="rId54"/>
    <p:sldId id="266" r:id="rId55"/>
    <p:sldId id="267" r:id="rId56"/>
    <p:sldId id="268" r:id="rId57"/>
    <p:sldId id="269" r:id="rId58"/>
    <p:sldId id="270" r:id="rId59"/>
    <p:sldId id="271" r:id="rId60"/>
    <p:sldId id="272" r:id="rId61"/>
    <p:sldId id="273" r:id="rId62"/>
    <p:sldId id="274" r:id="rId63"/>
    <p:sldId id="275" r:id="rId64"/>
    <p:sldId id="276" r:id="rId65"/>
    <p:sldId id="277" r:id="rId66"/>
    <p:sldId id="278" r:id="rId67"/>
    <p:sldId id="279" r:id="rId68"/>
    <p:sldId id="280" r:id="rId69"/>
    <p:sldId id="281" r:id="rId70"/>
    <p:sldId id="282" r:id="rId71"/>
    <p:sldId id="323" r:id="rId72"/>
    <p:sldId id="283" r:id="rId73"/>
    <p:sldId id="284" r:id="rId74"/>
    <p:sldId id="324" r:id="rId75"/>
    <p:sldId id="285" r:id="rId76"/>
    <p:sldId id="325" r:id="rId77"/>
    <p:sldId id="326" r:id="rId78"/>
    <p:sldId id="327" r:id="rId79"/>
    <p:sldId id="286" r:id="rId80"/>
    <p:sldId id="328" r:id="rId81"/>
    <p:sldId id="360" r:id="rId82"/>
    <p:sldId id="361" r:id="rId83"/>
    <p:sldId id="363" r:id="rId84"/>
    <p:sldId id="364" r:id="rId85"/>
    <p:sldId id="365" r:id="rId86"/>
    <p:sldId id="362" r:id="rId87"/>
    <p:sldId id="317" r:id="rId88"/>
    <p:sldId id="318" r:id="rId8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1394AB-55AF-4EAC-91E2-E8A506537E04}" type="datetimeFigureOut">
              <a:rPr lang="pl-PL" smtClean="0"/>
              <a:t>2018-05-23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CFE31B-E7B0-420D-923A-4CD5020414DE}" type="slidenum">
              <a:rPr lang="pl-PL" smtClean="0"/>
              <a:t>‹#›</a:t>
            </a:fld>
            <a:endParaRPr lang="pl-PL"/>
          </a:p>
        </p:txBody>
      </p:sp>
    </p:spTree>
    <p:extLst>
      <p:ext uri="{BB962C8B-B14F-4D97-AF65-F5344CB8AC3E}">
        <p14:creationId xmlns:p14="http://schemas.microsoft.com/office/powerpoint/2010/main" val="322752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DF89975-1EB5-449A-B198-8CCEFAB46A24}" type="slidenum">
              <a:rPr lang="pl-PL"/>
              <a:pPr/>
              <a:t>46</a:t>
            </a:fld>
            <a:endParaRPr lang="pl-PL"/>
          </a:p>
        </p:txBody>
      </p:sp>
      <p:sp>
        <p:nvSpPr>
          <p:cNvPr id="49153" name="Rectangle 1"/>
          <p:cNvSpPr txBox="1">
            <a:spLocks noGrp="1" noRot="1" noChangeAspect="1" noChangeArrowheads="1"/>
          </p:cNvSpPr>
          <p:nvPr>
            <p:ph type="sldImg"/>
          </p:nvPr>
        </p:nvSpPr>
        <p:spPr bwMode="auto">
          <a:xfrm>
            <a:off x="1106488" y="811213"/>
            <a:ext cx="5348287" cy="4010025"/>
          </a:xfrm>
          <a:prstGeom prst="rect">
            <a:avLst/>
          </a:prstGeom>
          <a:solidFill>
            <a:srgbClr val="FFFFFF"/>
          </a:solidFill>
          <a:ln>
            <a:solidFill>
              <a:srgbClr val="000000"/>
            </a:solidFill>
            <a:miter lim="800000"/>
            <a:headEnd/>
            <a:tailEnd/>
          </a:ln>
        </p:spPr>
      </p:sp>
      <p:sp>
        <p:nvSpPr>
          <p:cNvPr id="49154" name="Rectangle 2"/>
          <p:cNvSpPr txBox="1">
            <a:spLocks noGrp="1" noChangeArrowheads="1"/>
          </p:cNvSpPr>
          <p:nvPr>
            <p:ph type="body" idx="1"/>
          </p:nvPr>
        </p:nvSpPr>
        <p:spPr bwMode="auto">
          <a:xfrm>
            <a:off x="756080" y="5079095"/>
            <a:ext cx="6048635" cy="4811631"/>
          </a:xfrm>
          <a:prstGeom prst="rect">
            <a:avLst/>
          </a:prstGeom>
          <a:noFill/>
          <a:ln cap="flat">
            <a:round/>
            <a:headEnd/>
            <a:tailEnd/>
          </a:ln>
        </p:spPr>
        <p:txBody>
          <a:bodyPr wrap="none" anchor="ctr"/>
          <a:lstStyle/>
          <a:p>
            <a:endParaRPr lang="pl-PL"/>
          </a:p>
        </p:txBody>
      </p:sp>
    </p:spTree>
    <p:extLst>
      <p:ext uri="{BB962C8B-B14F-4D97-AF65-F5344CB8AC3E}">
        <p14:creationId xmlns:p14="http://schemas.microsoft.com/office/powerpoint/2010/main" val="2697849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5505C00C-265A-4173-B403-BBDE692C1FF0}" type="datetimeFigureOut">
              <a:rPr lang="pl-PL" smtClean="0"/>
              <a:t>2018-05-23</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E785233F-7D72-4DFB-919D-B4B05BBAB87E}"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505C00C-265A-4173-B403-BBDE692C1FF0}" type="datetimeFigureOut">
              <a:rPr lang="pl-PL" smtClean="0"/>
              <a:t>2018-05-23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785233F-7D72-4DFB-919D-B4B05BBAB87E}"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505C00C-265A-4173-B403-BBDE692C1FF0}" type="datetimeFigureOut">
              <a:rPr lang="pl-PL" smtClean="0"/>
              <a:t>2018-05-23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785233F-7D72-4DFB-919D-B4B05BBAB87E}"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5505C00C-265A-4173-B403-BBDE692C1FF0}" type="datetimeFigureOut">
              <a:rPr lang="pl-PL" smtClean="0"/>
              <a:t>2018-05-23</a:t>
            </a:fld>
            <a:endParaRPr lang="pl-PL"/>
          </a:p>
        </p:txBody>
      </p:sp>
      <p:sp>
        <p:nvSpPr>
          <p:cNvPr id="9" name="Symbol zastępczy numeru slajdu 8"/>
          <p:cNvSpPr>
            <a:spLocks noGrp="1"/>
          </p:cNvSpPr>
          <p:nvPr>
            <p:ph type="sldNum" sz="quarter" idx="15"/>
          </p:nvPr>
        </p:nvSpPr>
        <p:spPr/>
        <p:txBody>
          <a:bodyPr rtlCol="0"/>
          <a:lstStyle/>
          <a:p>
            <a:fld id="{E785233F-7D72-4DFB-919D-B4B05BBAB87E}" type="slidenum">
              <a:rPr lang="pl-PL" smtClean="0"/>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5505C00C-265A-4173-B403-BBDE692C1FF0}" type="datetimeFigureOut">
              <a:rPr lang="pl-PL" smtClean="0"/>
              <a:t>2018-05-23</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E785233F-7D72-4DFB-919D-B4B05BBAB87E}"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5505C00C-265A-4173-B403-BBDE692C1FF0}" type="datetimeFigureOut">
              <a:rPr lang="pl-PL" smtClean="0"/>
              <a:t>2018-05-23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785233F-7D72-4DFB-919D-B4B05BBAB87E}" type="slidenum">
              <a:rPr lang="pl-PL" smtClean="0"/>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5505C00C-265A-4173-B403-BBDE692C1FF0}" type="datetimeFigureOut">
              <a:rPr lang="pl-PL" smtClean="0"/>
              <a:t>2018-05-23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785233F-7D72-4DFB-919D-B4B05BBAB87E}" type="slidenum">
              <a:rPr lang="pl-PL" smtClean="0"/>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5505C00C-265A-4173-B403-BBDE692C1FF0}" type="datetimeFigureOut">
              <a:rPr lang="pl-PL" smtClean="0"/>
              <a:t>2018-05-23</a:t>
            </a:fld>
            <a:endParaRPr lang="pl-PL"/>
          </a:p>
        </p:txBody>
      </p:sp>
      <p:sp>
        <p:nvSpPr>
          <p:cNvPr id="7" name="Symbol zastępczy numeru slajdu 6"/>
          <p:cNvSpPr>
            <a:spLocks noGrp="1"/>
          </p:cNvSpPr>
          <p:nvPr>
            <p:ph type="sldNum" sz="quarter" idx="11"/>
          </p:nvPr>
        </p:nvSpPr>
        <p:spPr/>
        <p:txBody>
          <a:bodyPr rtlCol="0"/>
          <a:lstStyle/>
          <a:p>
            <a:fld id="{E785233F-7D72-4DFB-919D-B4B05BBAB87E}" type="slidenum">
              <a:rPr lang="pl-PL" smtClean="0"/>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505C00C-265A-4173-B403-BBDE692C1FF0}" type="datetimeFigureOut">
              <a:rPr lang="pl-PL" smtClean="0"/>
              <a:t>2018-05-23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785233F-7D72-4DFB-919D-B4B05BBAB87E}"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5505C00C-265A-4173-B403-BBDE692C1FF0}" type="datetimeFigureOut">
              <a:rPr lang="pl-PL" smtClean="0"/>
              <a:t>2018-05-23</a:t>
            </a:fld>
            <a:endParaRPr lang="pl-PL"/>
          </a:p>
        </p:txBody>
      </p:sp>
      <p:sp>
        <p:nvSpPr>
          <p:cNvPr id="22" name="Symbol zastępczy numeru slajdu 21"/>
          <p:cNvSpPr>
            <a:spLocks noGrp="1"/>
          </p:cNvSpPr>
          <p:nvPr>
            <p:ph type="sldNum" sz="quarter" idx="15"/>
          </p:nvPr>
        </p:nvSpPr>
        <p:spPr/>
        <p:txBody>
          <a:bodyPr rtlCol="0"/>
          <a:lstStyle/>
          <a:p>
            <a:fld id="{E785233F-7D72-4DFB-919D-B4B05BBAB87E}" type="slidenum">
              <a:rPr lang="pl-PL" smtClean="0"/>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5505C00C-265A-4173-B403-BBDE692C1FF0}" type="datetimeFigureOut">
              <a:rPr lang="pl-PL" smtClean="0"/>
              <a:t>2018-05-23</a:t>
            </a:fld>
            <a:endParaRPr lang="pl-PL"/>
          </a:p>
        </p:txBody>
      </p:sp>
      <p:sp>
        <p:nvSpPr>
          <p:cNvPr id="18" name="Symbol zastępczy numeru slajdu 17"/>
          <p:cNvSpPr>
            <a:spLocks noGrp="1"/>
          </p:cNvSpPr>
          <p:nvPr>
            <p:ph type="sldNum" sz="quarter" idx="11"/>
          </p:nvPr>
        </p:nvSpPr>
        <p:spPr/>
        <p:txBody>
          <a:bodyPr rtlCol="0"/>
          <a:lstStyle/>
          <a:p>
            <a:fld id="{E785233F-7D72-4DFB-919D-B4B05BBAB87E}" type="slidenum">
              <a:rPr lang="pl-PL" smtClean="0"/>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505C00C-265A-4173-B403-BBDE692C1FF0}" type="datetimeFigureOut">
              <a:rPr lang="pl-PL" smtClean="0"/>
              <a:t>2018-05-23</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85233F-7D72-4DFB-919D-B4B05BBAB87E}"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Prawo gospodarki odpadami komunalnymi – stan obecny i propozycje zmian</a:t>
            </a:r>
            <a:endParaRPr lang="pl-PL" dirty="0"/>
          </a:p>
        </p:txBody>
      </p:sp>
      <p:sp>
        <p:nvSpPr>
          <p:cNvPr id="3" name="Podtytuł 2"/>
          <p:cNvSpPr>
            <a:spLocks noGrp="1"/>
          </p:cNvSpPr>
          <p:nvPr>
            <p:ph type="subTitle" idx="1"/>
          </p:nvPr>
        </p:nvSpPr>
        <p:spPr/>
        <p:txBody>
          <a:bodyPr/>
          <a:lstStyle/>
          <a:p>
            <a:r>
              <a:rPr lang="pl-PL" dirty="0" smtClean="0"/>
              <a:t>prof. </a:t>
            </a:r>
            <a:r>
              <a:rPr lang="pl-PL" dirty="0" err="1" smtClean="0"/>
              <a:t>nadzw</a:t>
            </a:r>
            <a:r>
              <a:rPr lang="pl-PL" dirty="0" smtClean="0"/>
              <a:t>. UKW Zbigniew Bukowski</a:t>
            </a:r>
            <a:br>
              <a:rPr lang="pl-PL" dirty="0" smtClean="0"/>
            </a:br>
            <a:r>
              <a:rPr lang="pl-PL" dirty="0" smtClean="0"/>
              <a:t>                Wydział Administracji i Nauk Społecznych Uniwersytetu Kazimierza Wielkiego w Bydgoszczy</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Krótka historia stawek</a:t>
            </a:r>
            <a:endParaRPr lang="pl-PL" dirty="0"/>
          </a:p>
        </p:txBody>
      </p:sp>
      <p:sp>
        <p:nvSpPr>
          <p:cNvPr id="3" name="Symbol zastępczy zawartości 2"/>
          <p:cNvSpPr>
            <a:spLocks noGrp="1"/>
          </p:cNvSpPr>
          <p:nvPr>
            <p:ph sz="quarter" idx="1"/>
          </p:nvPr>
        </p:nvSpPr>
        <p:spPr/>
        <p:txBody>
          <a:bodyPr/>
          <a:lstStyle/>
          <a:p>
            <a:r>
              <a:rPr lang="pl-PL" dirty="0" smtClean="0"/>
              <a:t>2004 – 14,75 zł </a:t>
            </a:r>
          </a:p>
          <a:p>
            <a:r>
              <a:rPr lang="pl-PL" dirty="0" smtClean="0"/>
              <a:t>2007 – 75 zł uzasadnienie: demotywowanie do składowania</a:t>
            </a:r>
          </a:p>
          <a:p>
            <a:r>
              <a:rPr lang="pl-PL" dirty="0" smtClean="0"/>
              <a:t>2008 – 100 zł</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Stan prawny sprzed zmian</a:t>
            </a:r>
            <a:endParaRPr lang="pl-PL" dirty="0"/>
          </a:p>
        </p:txBody>
      </p:sp>
      <p:sp>
        <p:nvSpPr>
          <p:cNvPr id="3" name="Symbol zastępczy zawartości 2"/>
          <p:cNvSpPr>
            <a:spLocks noGrp="1"/>
          </p:cNvSpPr>
          <p:nvPr>
            <p:ph sz="quarter" idx="1"/>
          </p:nvPr>
        </p:nvSpPr>
        <p:spPr/>
        <p:txBody>
          <a:bodyPr/>
          <a:lstStyle/>
          <a:p>
            <a:r>
              <a:rPr lang="pl-PL" dirty="0" smtClean="0"/>
              <a:t>rozporządzenie Rady Ministrów z dnia 12 października 2015 r. w sprawie opłat za korzystanie ze środowiska (Dz. U. poz. 1875) określa jednostkowe stawki opłat, które są ponoszone za wprowadzanie gazów lub pyłów do powietrza, wprowadzanie ścieków do wód lub ziemi, pobór wód oraz za umieszczanie odpadów na składowisku</a:t>
            </a:r>
          </a:p>
          <a:p>
            <a:r>
              <a:rPr lang="pl-PL" dirty="0" smtClean="0"/>
              <a:t>W 2016 r. stawka jednostkowa za składowanie zmieszanych odpadów komunalnych wynosi 120,76 zł/Mg</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Uzasadnienie projektu</a:t>
            </a:r>
            <a:endParaRPr lang="pl-PL" dirty="0"/>
          </a:p>
        </p:txBody>
      </p:sp>
      <p:sp>
        <p:nvSpPr>
          <p:cNvPr id="3" name="Symbol zastępczy zawartości 2"/>
          <p:cNvSpPr>
            <a:spLocks noGrp="1"/>
          </p:cNvSpPr>
          <p:nvPr>
            <p:ph sz="quarter" idx="1"/>
          </p:nvPr>
        </p:nvSpPr>
        <p:spPr/>
        <p:txBody>
          <a:bodyPr/>
          <a:lstStyle/>
          <a:p>
            <a:r>
              <a:rPr lang="pl-PL" dirty="0" smtClean="0"/>
              <a:t>Konieczność dokonania zmian w wysokości jednostkowych stawek opłat za składowanie wybranych rodzajów odpadów wynika przede wszystkim </a:t>
            </a:r>
            <a:r>
              <a:rPr lang="pl-PL" b="1" dirty="0" smtClean="0"/>
              <a:t>ze zobowiązań Polski w ramach członkowstwa w Unii Europejskiej</a:t>
            </a:r>
            <a:r>
              <a:rPr lang="pl-PL" dirty="0" smtClean="0"/>
              <a:t>, określonych w szeregu dyrektyw dotyczących gospodarki odpadami.</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Stopniowy wzrost</a:t>
            </a:r>
            <a:endParaRPr lang="pl-PL" dirty="0"/>
          </a:p>
        </p:txBody>
      </p:sp>
      <p:sp>
        <p:nvSpPr>
          <p:cNvPr id="3" name="Symbol zastępczy zawartości 2"/>
          <p:cNvSpPr>
            <a:spLocks noGrp="1"/>
          </p:cNvSpPr>
          <p:nvPr>
            <p:ph sz="quarter" idx="1"/>
          </p:nvPr>
        </p:nvSpPr>
        <p:spPr/>
        <p:txBody>
          <a:bodyPr/>
          <a:lstStyle/>
          <a:p>
            <a:r>
              <a:rPr lang="pl-PL" dirty="0" smtClean="0"/>
              <a:t>W projekcie rozporządzenia określono stopniowy wzrost stawek opłat tych odpadów w 3-letniej perspektywie czasowej (do roku 2020).</a:t>
            </a:r>
          </a:p>
          <a:p>
            <a:r>
              <a:rPr lang="pl-PL" dirty="0" smtClean="0"/>
              <a:t>Docelowa stawka opłaty za składowanie tego typu odpadów została ustalona w niniejszym projekcie rozporządzenia na poziomie 270 zł (obecna górna stawka opłaty stanowi ograniczenie w określeniu wyższej wysokości stawki).</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Informacje UE</a:t>
            </a:r>
            <a:endParaRPr lang="pl-PL" dirty="0"/>
          </a:p>
        </p:txBody>
      </p:sp>
      <p:sp>
        <p:nvSpPr>
          <p:cNvPr id="3" name="Symbol zastępczy zawartości 2"/>
          <p:cNvSpPr>
            <a:spLocks noGrp="1"/>
          </p:cNvSpPr>
          <p:nvPr>
            <p:ph sz="quarter" idx="1"/>
          </p:nvPr>
        </p:nvSpPr>
        <p:spPr/>
        <p:txBody>
          <a:bodyPr>
            <a:normAutofit/>
          </a:bodyPr>
          <a:lstStyle/>
          <a:p>
            <a:r>
              <a:rPr lang="pl-PL" dirty="0" smtClean="0"/>
              <a:t>Do grupy państw, w których poziom składowania jest większy niż 60%, do których zalicza się również Polska, ogólna opłata za składowanie odpadów zawiera się z reguły w przedziale do 55 EUR za 1 Mg, natomiast wśród państw, w których poziom składowania jest mniejszy niż 20% ogólna opłata za składowanie oscyluje pomiędzy 95 a 155 EUR/</a:t>
            </a:r>
            <a:r>
              <a:rPr lang="pl-PL" dirty="0" err="1" smtClean="0"/>
              <a:t>Mg</a:t>
            </a:r>
            <a:r>
              <a:rPr lang="pl-PL" dirty="0" smtClean="0"/>
              <a:t>.</a:t>
            </a:r>
          </a:p>
          <a:p>
            <a:r>
              <a:rPr lang="pl-PL" dirty="0" smtClean="0"/>
              <a:t>Obecnie poziom opłat za składowanie odpadów w Polsce wynosi dla odpadów komunalnych około 20 EUR/Mg, dlatego też w projekcie </a:t>
            </a:r>
            <a:r>
              <a:rPr lang="pl-PL" dirty="0" err="1" smtClean="0"/>
              <a:t>rozporzadzenia</a:t>
            </a:r>
            <a:r>
              <a:rPr lang="pl-PL" dirty="0" smtClean="0"/>
              <a:t> zaproponowano docelowy poziom opłaty w granicach 65 EUR (270 zł) za 1 </a:t>
            </a:r>
            <a:r>
              <a:rPr lang="pl-PL" dirty="0" err="1" smtClean="0"/>
              <a:t>Mg</a:t>
            </a:r>
            <a:r>
              <a:rPr lang="pl-PL" dirty="0" smtClean="0"/>
              <a:t>.</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642194"/>
          </a:xfrm>
        </p:spPr>
        <p:txBody>
          <a:bodyPr>
            <a:normAutofit fontScale="90000"/>
          </a:bodyPr>
          <a:lstStyle/>
          <a:p>
            <a:r>
              <a:rPr lang="pl-PL" i="1" dirty="0" smtClean="0"/>
              <a:t>Ustawa z dnia 12 października 2017 r. o zmianie ustawy o gospodarce opakowaniami i odpadami opakowaniowymi oraz niektórych innych ustaw</a:t>
            </a:r>
            <a:endParaRPr lang="pl-PL" dirty="0"/>
          </a:p>
        </p:txBody>
      </p:sp>
      <p:sp>
        <p:nvSpPr>
          <p:cNvPr id="3" name="Symbol zastępczy zawartości 2"/>
          <p:cNvSpPr>
            <a:spLocks noGrp="1"/>
          </p:cNvSpPr>
          <p:nvPr>
            <p:ph sz="quarter" idx="1"/>
          </p:nvPr>
        </p:nvSpPr>
        <p:spPr>
          <a:xfrm>
            <a:off x="457200" y="2132856"/>
            <a:ext cx="7467600" cy="4341096"/>
          </a:xfrm>
        </p:spPr>
        <p:txBody>
          <a:bodyPr/>
          <a:lstStyle/>
          <a:p>
            <a:r>
              <a:rPr lang="pl-PL" dirty="0" smtClean="0"/>
              <a:t>wdraża dyrektywę Parlamentu Europejskiego i Rady (UE) 2015/720 z dnia 29 kwietnia 2015 r. zmieniającą dyrektywę 94/62/WE w odniesieniu do zmniejszenia zużycia lekkich plastikowych toreb na zakupy (Dz. Urz. UE L 115 z 06.05.2015, str. 11).</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Opłata recyklingowa</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Po rozdziale 6 dodano rozdział 6a „Opłata recyklingowa”. </a:t>
            </a:r>
          </a:p>
          <a:p>
            <a:r>
              <a:rPr lang="pl-PL" dirty="0" smtClean="0"/>
              <a:t>Zgodnie z zawartymi w nim przepisami przedsiębiorca prowadzący jednostkę handlu detalicznego lub hurtowego, w której są oferowane lekkie torby na zakupy z tworzywa sztucznego przeznaczone do pakowania produktów oferowanych w tej jednostce, jest obowiązany pobrać opłatę recyklingową od nabywającego lekką torbę na zakupy z tworzywa sztucznego. </a:t>
            </a:r>
          </a:p>
          <a:p>
            <a:r>
              <a:rPr lang="pl-PL" dirty="0" smtClean="0"/>
              <a:t>Opłaty recyklingowej nie pobiera się od nabywającego bardzo lekką torbę na zakupy z tworzywa sztucznego</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smtClean="0"/>
              <a:t>Ustawa z dnia 6 marca 2018 r. Prawo przedsiębiorców</a:t>
            </a:r>
            <a:endParaRPr lang="pl-PL" dirty="0"/>
          </a:p>
        </p:txBody>
      </p:sp>
      <p:sp>
        <p:nvSpPr>
          <p:cNvPr id="3" name="Symbol zastępczy zawartości 2"/>
          <p:cNvSpPr>
            <a:spLocks noGrp="1"/>
          </p:cNvSpPr>
          <p:nvPr>
            <p:ph sz="quarter" idx="1"/>
          </p:nvPr>
        </p:nvSpPr>
        <p:spPr/>
        <p:txBody>
          <a:bodyPr/>
          <a:lstStyle/>
          <a:p>
            <a:r>
              <a:rPr lang="pl-PL" dirty="0" smtClean="0"/>
              <a:t>Ustawa z dnia 26 stycznia 2018 r. Prawo przedsiębiorców nie dotyczy bezpośrednio problematyki ochrony środowiska, lecz szereg zawartych w niej regulacji ma z punktu widzenia ochrony środowiska istotne znaczenie.</a:t>
            </a:r>
          </a:p>
          <a:p>
            <a:r>
              <a:rPr lang="pl-PL" dirty="0" smtClean="0"/>
              <a:t>Ustawa Prawo przedsiębiorców określa zasady podejmowania, wykonywania i zakończenia działalności gospodarczej na terytorium Rzeczypospolitej Polskiej, w tym prawa i obowiązki przedsiębiorców oraz zadania organów władzy publicznej w tym zakresie.</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930226"/>
          </a:xfrm>
        </p:spPr>
        <p:txBody>
          <a:bodyPr>
            <a:normAutofit fontScale="90000"/>
          </a:bodyPr>
          <a:lstStyle/>
          <a:p>
            <a:r>
              <a:rPr lang="pl-PL" dirty="0" smtClean="0"/>
              <a:t>Ustawa</a:t>
            </a:r>
            <a:br>
              <a:rPr lang="pl-PL" dirty="0" smtClean="0"/>
            </a:br>
            <a:r>
              <a:rPr lang="pl-PL" dirty="0" smtClean="0"/>
              <a:t>z dnia 6 marca 2018 r.</a:t>
            </a:r>
            <a:br>
              <a:rPr lang="pl-PL" dirty="0" smtClean="0"/>
            </a:br>
            <a:r>
              <a:rPr lang="pl-PL" dirty="0" smtClean="0"/>
              <a:t>Przepisy wprowadzające ustawę – Prawo przedsiębiorców oraz inne ustawy dotyczące działalności gospodarczej</a:t>
            </a:r>
            <a:endParaRPr lang="pl-PL" dirty="0"/>
          </a:p>
        </p:txBody>
      </p:sp>
      <p:sp>
        <p:nvSpPr>
          <p:cNvPr id="3" name="Symbol zastępczy zawartości 2"/>
          <p:cNvSpPr>
            <a:spLocks noGrp="1"/>
          </p:cNvSpPr>
          <p:nvPr>
            <p:ph sz="quarter" idx="1"/>
          </p:nvPr>
        </p:nvSpPr>
        <p:spPr>
          <a:xfrm>
            <a:off x="457200" y="2348880"/>
            <a:ext cx="7467600" cy="4125072"/>
          </a:xfrm>
        </p:spPr>
        <p:txBody>
          <a:bodyPr>
            <a:normAutofit fontScale="92500" lnSpcReduction="20000"/>
          </a:bodyPr>
          <a:lstStyle/>
          <a:p>
            <a:r>
              <a:rPr lang="pl-PL" dirty="0" smtClean="0"/>
              <a:t>W ustawie z dnia 20 lipca 1991 r. o Inspekcji Ochrony Środowiska</a:t>
            </a:r>
          </a:p>
          <a:p>
            <a:r>
              <a:rPr lang="pl-PL" dirty="0" smtClean="0"/>
              <a:t>„Art. 12b. 1. W przypadku gdy istnieje bezpośrednie zagrożenie życia, zdrowia lub środowiska lub w celu przeciwdziałania popełnieniu przestępstwa lub wykroczenia, czynności kontrolne wykonuje się po okazaniu legitymacji służbowej potwierdzającej tożsamość i uprawnienia inspektora.</a:t>
            </a:r>
          </a:p>
          <a:p>
            <a:r>
              <a:rPr lang="pl-PL" dirty="0" smtClean="0"/>
              <a:t>2. Po podjęciu czynności kontrolnych, o których mowa w ust. 1, kontrolowanemu należy niezwłocznie, nie później jednak niż w terminie 3 dni roboczych od dnia wszczęcia kontroli, doręczyć upoważnienie do przeprowadzenia kontroli.”.</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 ustawie z dnia 13 września 1996 r. o utrzymaniu czystości i porządku w gminach</a:t>
            </a:r>
            <a:endParaRPr lang="pl-PL" dirty="0"/>
          </a:p>
        </p:txBody>
      </p:sp>
      <p:sp>
        <p:nvSpPr>
          <p:cNvPr id="3" name="Symbol zastępczy zawartości 2"/>
          <p:cNvSpPr>
            <a:spLocks noGrp="1"/>
          </p:cNvSpPr>
          <p:nvPr>
            <p:ph sz="quarter" idx="1"/>
          </p:nvPr>
        </p:nvSpPr>
        <p:spPr/>
        <p:txBody>
          <a:bodyPr/>
          <a:lstStyle/>
          <a:p>
            <a:r>
              <a:rPr lang="pl-PL" dirty="0" smtClean="0"/>
              <a:t>po art. 9b dodaje się art. 9ba w brzmieniu:</a:t>
            </a:r>
          </a:p>
          <a:p>
            <a:r>
              <a:rPr lang="pl-PL" dirty="0" smtClean="0"/>
              <a:t>„Art. 9ba. 1. Wójt, burmistrz lub prezydent miasta prostuje z urzędu wpis do rejestru zawierający oczywiste błędy lub niezgodności ze stanem faktycznym.</a:t>
            </a:r>
          </a:p>
          <a:p>
            <a:r>
              <a:rPr lang="pl-PL" dirty="0" smtClean="0"/>
              <a:t>2. W przypadku zmiany danych wpisanych do rejestru przedsiębiorca jest obowiązany złożyć wniosek o zmianę wpisu w rejestrze w terminie 14 dni od dnia, w którym nastąpiła zmiana tych danych.”;</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Regulacje prawne w zakresie gospodarki odpadami – stan obecny</a:t>
            </a:r>
            <a:endParaRPr lang="pl-PL" dirty="0"/>
          </a:p>
        </p:txBody>
      </p:sp>
      <p:sp>
        <p:nvSpPr>
          <p:cNvPr id="3" name="Symbol zastępczy zawartości 2"/>
          <p:cNvSpPr>
            <a:spLocks noGrp="1"/>
          </p:cNvSpPr>
          <p:nvPr>
            <p:ph sz="quarter" idx="1"/>
          </p:nvPr>
        </p:nvSpPr>
        <p:spPr/>
        <p:txBody>
          <a:bodyPr/>
          <a:lstStyle/>
          <a:p>
            <a:r>
              <a:rPr lang="pl-PL" dirty="0" smtClean="0"/>
              <a:t>u</a:t>
            </a:r>
            <a:r>
              <a:rPr lang="pl-PL" i="1" dirty="0" smtClean="0"/>
              <a:t>stawa</a:t>
            </a:r>
            <a:r>
              <a:rPr lang="pl-PL" dirty="0" smtClean="0"/>
              <a:t> z dnia 14 grudnia 2012 r. </a:t>
            </a:r>
            <a:r>
              <a:rPr lang="pl-PL" i="1" dirty="0" smtClean="0"/>
              <a:t>o odpadach (tekst jednolity </a:t>
            </a:r>
            <a:r>
              <a:rPr lang="pl-PL" dirty="0" err="1" smtClean="0"/>
              <a:t>Dz.U</a:t>
            </a:r>
            <a:r>
              <a:rPr lang="pl-PL" dirty="0" smtClean="0"/>
              <a:t>. z 2018 r. poz. 21)</a:t>
            </a:r>
          </a:p>
          <a:p>
            <a:r>
              <a:rPr lang="pl-PL" dirty="0" smtClean="0"/>
              <a:t>Ustawa określa środki służące ochronie środowiska, życia i zdrowia ludzi zapobiegające i zmniejszające negatywny wpływ na środowisko oraz zdrowie ludzi wynikający z wytwarzania odpadów i gospodarowania nimi oraz ograniczające ogólne skutki użytkowania zasobów i poprawiające efektywność takiego użytkowania.</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 </a:t>
            </a:r>
            <a:endParaRPr lang="pl-PL"/>
          </a:p>
        </p:txBody>
      </p:sp>
      <p:sp>
        <p:nvSpPr>
          <p:cNvPr id="3" name="Symbol zastępczy zawartości 2"/>
          <p:cNvSpPr>
            <a:spLocks noGrp="1"/>
          </p:cNvSpPr>
          <p:nvPr>
            <p:ph sz="quarter" idx="1"/>
          </p:nvPr>
        </p:nvSpPr>
        <p:spPr/>
        <p:txBody>
          <a:bodyPr/>
          <a:lstStyle/>
          <a:p>
            <a:r>
              <a:rPr lang="pl-PL" dirty="0" smtClean="0"/>
              <a:t>Art. 155. W ustawie z dnia 14 grudnia 2012 r. o odpadach (Dz. U. z 2018 r. poz. 21) wprowadza się następujące zmiany:</a:t>
            </a:r>
          </a:p>
          <a:p>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Tworzenie punktów napraw i ponownego użycia w obecnych warunkach prawnych</a:t>
            </a:r>
            <a:br>
              <a:rPr lang="pl-PL" dirty="0" smtClean="0"/>
            </a:br>
            <a:endParaRPr lang="pl-PL" dirty="0"/>
          </a:p>
        </p:txBody>
      </p:sp>
      <p:sp>
        <p:nvSpPr>
          <p:cNvPr id="3" name="Podtytuł 2"/>
          <p:cNvSpPr>
            <a:spLocks noGrp="1"/>
          </p:cNvSpPr>
          <p:nvPr>
            <p:ph type="subTitle" idx="1"/>
          </p:nvPr>
        </p:nvSpPr>
        <p:spPr/>
        <p:txBody>
          <a:bodyPr/>
          <a:lstStyle/>
          <a:p>
            <a:r>
              <a:rPr lang="pl-PL" dirty="0" smtClean="0"/>
              <a:t>Prof. UKW dr hab. Zbigniew Bukowski,</a:t>
            </a:r>
          </a:p>
          <a:p>
            <a:r>
              <a:rPr lang="pl-PL" dirty="0" smtClean="0"/>
              <a:t>Uniwersytet Kazimierza Wielkiego w Bydgoszczy</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wprowadzenie</a:t>
            </a:r>
            <a:endParaRPr lang="pl-PL" dirty="0"/>
          </a:p>
        </p:txBody>
      </p:sp>
      <p:sp>
        <p:nvSpPr>
          <p:cNvPr id="3" name="Symbol zastępczy zawartości 2"/>
          <p:cNvSpPr>
            <a:spLocks noGrp="1"/>
          </p:cNvSpPr>
          <p:nvPr>
            <p:ph sz="quarter" idx="1"/>
          </p:nvPr>
        </p:nvSpPr>
        <p:spPr/>
        <p:txBody>
          <a:bodyPr/>
          <a:lstStyle/>
          <a:p>
            <a:r>
              <a:rPr lang="pl-PL" dirty="0" smtClean="0"/>
              <a:t>Dotychczasowe ustawodawstwo w zakresie gospodarki odpadami opierało się z jednej strony na zasadzie obejmowania przepisami o gospodarce odpadami jak najszerszej kategorii </a:t>
            </a:r>
            <a:r>
              <a:rPr lang="pl-PL" dirty="0" err="1" smtClean="0"/>
              <a:t>pozbywanych</a:t>
            </a:r>
            <a:r>
              <a:rPr lang="pl-PL" dirty="0" smtClean="0"/>
              <a:t> </a:t>
            </a:r>
            <a:r>
              <a:rPr lang="pl-PL" dirty="0" err="1" smtClean="0"/>
              <a:t>substacji</a:t>
            </a:r>
            <a:r>
              <a:rPr lang="pl-PL" dirty="0" smtClean="0"/>
              <a:t>/przedmiotów, a z drugiej na zaostrzaniu wymogów dotyczących reglamentacji gospodarki odpadami. </a:t>
            </a:r>
          </a:p>
          <a:p>
            <a:r>
              <a:rPr lang="pl-PL" dirty="0" smtClean="0"/>
              <a:t>Teraz idea gospodarki o obiegu zamkniętym na gruncie odpadów zmierza przynajmniej w tej pierwszej kwestii - w odwrotnym kierunku, co zwłaszcza jest widoczne w zakresie sieci napraw.</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i="1" dirty="0" smtClean="0"/>
              <a:t>Sieć ponownego użycia produktów lub części produktów niebędących odpadami</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smtClean="0"/>
              <a:t>Pod pojęciem ponownego użycia rozumie się </a:t>
            </a:r>
            <a:r>
              <a:rPr lang="pl-PL" b="1" i="1" dirty="0" smtClean="0"/>
              <a:t>działanie polegające na wykorzystywaniu produktów lub części produktów niebędących odpadami ponownie do tego samego celu, do którego były przeznaczone </a:t>
            </a:r>
            <a:r>
              <a:rPr lang="pl-PL" dirty="0" smtClean="0"/>
              <a:t>(art. 3 ust. 1 </a:t>
            </a:r>
            <a:r>
              <a:rPr lang="pl-PL" dirty="0" err="1" smtClean="0"/>
              <a:t>pkt</a:t>
            </a:r>
            <a:r>
              <a:rPr lang="pl-PL" dirty="0" smtClean="0"/>
              <a:t> 18 ustawy z dnia 14 grudnia 2012 r. o odpadach).</a:t>
            </a:r>
          </a:p>
          <a:p>
            <a:r>
              <a:rPr lang="pl-PL" dirty="0" smtClean="0"/>
              <a:t>Przyjąć w tym miejscu należy założenie, iż produkty oddawane do sieci mają charakter produktów, a nie odpadów. </a:t>
            </a:r>
          </a:p>
          <a:p>
            <a:r>
              <a:rPr lang="pl-PL" dirty="0" smtClean="0"/>
              <a:t>Ich posiadacz nie pozbywa się ich, lecz oddaje do dalszego wykorzystania. </a:t>
            </a:r>
          </a:p>
          <a:p>
            <a:r>
              <a:rPr lang="pl-PL" dirty="0" smtClean="0"/>
              <a:t>Weryfikacja, czy produkt nadaje się do dalszego wykorzystania następuje przez punkt działający w sieci ponownego użycia.</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A’la</a:t>
            </a:r>
            <a:r>
              <a:rPr lang="pl-PL" dirty="0" smtClean="0"/>
              <a:t> komisy</a:t>
            </a:r>
            <a:endParaRPr lang="pl-PL" dirty="0"/>
          </a:p>
        </p:txBody>
      </p:sp>
      <p:sp>
        <p:nvSpPr>
          <p:cNvPr id="3" name="Symbol zastępczy zawartości 2"/>
          <p:cNvSpPr>
            <a:spLocks noGrp="1"/>
          </p:cNvSpPr>
          <p:nvPr>
            <p:ph sz="quarter" idx="1"/>
          </p:nvPr>
        </p:nvSpPr>
        <p:spPr/>
        <p:txBody>
          <a:bodyPr/>
          <a:lstStyle/>
          <a:p>
            <a:r>
              <a:rPr lang="pl-PL" dirty="0" smtClean="0"/>
              <a:t>Na analogicznej zasadzie działają przykładowo komisy, które także nie są klasyfikowane jako działalność w zakresie gospodarki odpadami.</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Ponowne użycie produktu jest elementem zapobiegania powstawaniu odpadów (art. 3 ust. 1 </a:t>
            </a:r>
            <a:r>
              <a:rPr lang="pl-PL" dirty="0" err="1" smtClean="0"/>
              <a:t>pkt</a:t>
            </a:r>
            <a:r>
              <a:rPr lang="pl-PL" dirty="0" smtClean="0"/>
              <a:t> 33 </a:t>
            </a:r>
            <a:r>
              <a:rPr lang="pl-PL" dirty="0" err="1" smtClean="0"/>
              <a:t>ppkt</a:t>
            </a:r>
            <a:r>
              <a:rPr lang="pl-PL" dirty="0" smtClean="0"/>
              <a:t> a ustawy z dnia 14 grudnia 2012 r. o odpadach).</a:t>
            </a:r>
          </a:p>
          <a:p>
            <a:r>
              <a:rPr lang="pl-PL" dirty="0" smtClean="0"/>
              <a:t> Zapobieganie powstawaniu odpadów stanowi hierarchicznie najważniejszy element w ramach hierarchii sposobów postępowania z odpadami (art. 17 ustawy z dnia 14 grudnia 2012 r. o odpadach), chociaż de facto w tym zakresie nie mamy jeszcze do czynienia z powstaniem odpadów. </a:t>
            </a:r>
          </a:p>
          <a:p>
            <a:r>
              <a:rPr lang="pl-PL" dirty="0" smtClean="0"/>
              <a:t>Obowiązek zapobiegania powstawaniu odpadów ma charakter powszechny (art. 18 ust. 1 ustawy z dnia 14 grudnia 2012 r. o odpadach).</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Podjęcie działań wspierających ponowne użycie jest zadaniem organów administracji publicznej w zakresie ich właściwości (art. 19 ust. 1 ustawy z dnia 14 grudnia 2012 r. o odpadach). </a:t>
            </a:r>
          </a:p>
          <a:p>
            <a:r>
              <a:rPr lang="pl-PL" dirty="0" smtClean="0"/>
              <a:t>Do przykładowych takich działań zaliczono zachęcanie do tworzenia i wspieranie m.in. sieci ponownego wykorzystania (art. 19 ust. 1 </a:t>
            </a:r>
            <a:r>
              <a:rPr lang="pl-PL" dirty="0" err="1" smtClean="0"/>
              <a:t>pkt</a:t>
            </a:r>
            <a:r>
              <a:rPr lang="pl-PL" dirty="0" smtClean="0"/>
              <a:t> 1 ustawy z dnia 14 grudnia 2012 r. o odpadach).</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reglamentacja</a:t>
            </a:r>
            <a:endParaRPr lang="pl-PL" dirty="0"/>
          </a:p>
        </p:txBody>
      </p:sp>
      <p:sp>
        <p:nvSpPr>
          <p:cNvPr id="3" name="Symbol zastępczy zawartości 2"/>
          <p:cNvSpPr>
            <a:spLocks noGrp="1"/>
          </p:cNvSpPr>
          <p:nvPr>
            <p:ph sz="quarter" idx="1"/>
          </p:nvPr>
        </p:nvSpPr>
        <p:spPr/>
        <p:txBody>
          <a:bodyPr/>
          <a:lstStyle/>
          <a:p>
            <a:r>
              <a:rPr lang="pl-PL" dirty="0" smtClean="0"/>
              <a:t>Punkt służący ponownemu użyciu produktów lub części produktów niebędących odpadami nie jest objęty regulacjami dotyczącymi odpadów, a więc nie wymaga żadnej decyzji administracyjnej z ustawy z dnia 14 grudnia 2012 r. o odpadach.</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finansowanie</a:t>
            </a:r>
            <a:endParaRPr lang="pl-PL" dirty="0"/>
          </a:p>
        </p:txBody>
      </p:sp>
      <p:sp>
        <p:nvSpPr>
          <p:cNvPr id="3" name="Symbol zastępczy zawartości 2"/>
          <p:cNvSpPr>
            <a:spLocks noGrp="1"/>
          </p:cNvSpPr>
          <p:nvPr>
            <p:ph sz="quarter" idx="1"/>
          </p:nvPr>
        </p:nvSpPr>
        <p:spPr/>
        <p:txBody>
          <a:bodyPr>
            <a:normAutofit fontScale="85000" lnSpcReduction="10000"/>
          </a:bodyPr>
          <a:lstStyle/>
          <a:p>
            <a:r>
              <a:rPr lang="pl-PL" dirty="0" smtClean="0"/>
              <a:t>Finansowanie punktów oraz sieci ponownego wykorzystania możliwe będzie tylko z dochodów własnych gmin. </a:t>
            </a:r>
          </a:p>
          <a:p>
            <a:r>
              <a:rPr lang="pl-PL" dirty="0" smtClean="0"/>
              <a:t>Źródłem sfinansowania nie może być opłata za gospodarowanie odpadami komunalnymi. Zgodnie z art. 6r ust. 2 ustawy z dnia 13 września 1996 r. o utrzymaniu czystości i porządku w gminach z pobranych opłat za gospodarowanie odpadami komunalnymi gmina pokrywa koszty funkcjonowania systemu gospodarowania odpadami komunalnymi, które obejmują koszty: </a:t>
            </a:r>
          </a:p>
          <a:p>
            <a:r>
              <a:rPr lang="pl-PL" dirty="0" smtClean="0"/>
              <a:t>1) odbierania, transportu, zbierania, odzysku i unieszkodliwiania odpadów komunalnych; </a:t>
            </a:r>
          </a:p>
          <a:p>
            <a:r>
              <a:rPr lang="pl-PL" dirty="0" smtClean="0"/>
              <a:t>2) tworzenia i utrzymania punktów selektywnego zbierania odpadów komunalnych; </a:t>
            </a:r>
          </a:p>
          <a:p>
            <a:r>
              <a:rPr lang="pl-PL" dirty="0" smtClean="0"/>
              <a:t>3) obsługi administracyjnej tego systemu; </a:t>
            </a:r>
          </a:p>
          <a:p>
            <a:r>
              <a:rPr lang="pl-PL" dirty="0" smtClean="0"/>
              <a:t>4) edukacji ekologicznej w zakresie prawidłowego postępowania z odpadami komunalnymi.</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Punkt a </a:t>
            </a:r>
            <a:r>
              <a:rPr lang="pl-PL" dirty="0" err="1" smtClean="0"/>
              <a:t>pszok</a:t>
            </a:r>
            <a:endParaRPr lang="pl-PL" dirty="0"/>
          </a:p>
        </p:txBody>
      </p:sp>
      <p:sp>
        <p:nvSpPr>
          <p:cNvPr id="3" name="Symbol zastępczy zawartości 2"/>
          <p:cNvSpPr>
            <a:spLocks noGrp="1"/>
          </p:cNvSpPr>
          <p:nvPr>
            <p:ph sz="quarter" idx="1"/>
          </p:nvPr>
        </p:nvSpPr>
        <p:spPr/>
        <p:txBody>
          <a:bodyPr/>
          <a:lstStyle/>
          <a:p>
            <a:r>
              <a:rPr lang="pl-PL" dirty="0" smtClean="0"/>
              <a:t>Nawet gdyby taka sieć (lub raczej punkt) działała w ramach punktów selektywnego zbierania odpadów komunalnych to nie byłoby możliwe pokrycie jej kosztów z tej opłaty, gdyż zakres działania punktów selektywnego zbierania odpadów komunalnych wynika bezpośrednio z ich nazwy i nie może być rozszerzony o innego rodzaju działalność (w tym przypadku nie związaną już z odpadami komunalnym, a produktami lub częściami produktów niebędącymi odpadami).</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akty prawne dotyczące postępowania z odpadami szczególnymi</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A) z odpadami komunalnymi - ustawa z dnia 13 września 1996 r. o utrzymaniu czystości i porządku w gminach (tekst jedn. </a:t>
            </a:r>
            <a:r>
              <a:rPr lang="pl-PL" dirty="0" err="1" smtClean="0"/>
              <a:t>Dz.U</a:t>
            </a:r>
            <a:r>
              <a:rPr lang="pl-PL" dirty="0" smtClean="0"/>
              <a:t>. 2017 poz. 1289 z </a:t>
            </a:r>
            <a:r>
              <a:rPr lang="pl-PL" dirty="0" err="1" smtClean="0"/>
              <a:t>późn.zm</a:t>
            </a:r>
            <a:r>
              <a:rPr lang="pl-PL" dirty="0" smtClean="0"/>
              <a:t>.). Ustawa ta określa:</a:t>
            </a:r>
          </a:p>
          <a:p>
            <a:r>
              <a:rPr lang="pl-PL" dirty="0" smtClean="0"/>
              <a:t>1)   zadania gminy oraz obowiązki właścicieli nieruchomości, dotyczące utrzymania czystości i porządku;</a:t>
            </a:r>
          </a:p>
          <a:p>
            <a:r>
              <a:rPr lang="pl-PL" dirty="0" smtClean="0"/>
              <a:t>2)   warunki wykonywania działalności w zakresie odbierania odpadów komunalnych od właścicieli nieruchomości i zagospodarowania tych odpadów;</a:t>
            </a:r>
          </a:p>
          <a:p>
            <a:r>
              <a:rPr lang="pl-PL" dirty="0" smtClean="0"/>
              <a:t>3)   warunki udzielania zezwoleń podmiotom świadczącym usługi w zakresie uregulowanym w ustawie;</a:t>
            </a:r>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Podstawowe wymagania związane z działalnością takiego punktu </a:t>
            </a:r>
            <a:endParaRPr lang="pl-PL" dirty="0"/>
          </a:p>
        </p:txBody>
      </p:sp>
      <p:sp>
        <p:nvSpPr>
          <p:cNvPr id="3" name="Symbol zastępczy zawartości 2"/>
          <p:cNvSpPr>
            <a:spLocks noGrp="1"/>
          </p:cNvSpPr>
          <p:nvPr>
            <p:ph sz="quarter" idx="1"/>
          </p:nvPr>
        </p:nvSpPr>
        <p:spPr/>
        <p:txBody>
          <a:bodyPr>
            <a:normAutofit fontScale="92500" lnSpcReduction="20000"/>
          </a:bodyPr>
          <a:lstStyle/>
          <a:p>
            <a:r>
              <a:rPr lang="pl-PL" dirty="0" smtClean="0"/>
              <a:t>regulowane będą przez ustawę z dnia 12 grudnia 2003 r. o ogólnym bezpieczeństwie produktów</a:t>
            </a:r>
          </a:p>
          <a:p>
            <a:r>
              <a:rPr lang="pl-PL" dirty="0" smtClean="0"/>
              <a:t>Według tej ustawy produktem jest rzecz ruchoma nowa lub </a:t>
            </a:r>
            <a:r>
              <a:rPr lang="pl-PL" b="1" i="1" dirty="0" smtClean="0"/>
              <a:t>używana, </a:t>
            </a:r>
            <a:r>
              <a:rPr lang="pl-PL" dirty="0" smtClean="0"/>
              <a:t>jak i naprawiana lub regenerowana </a:t>
            </a:r>
            <a:r>
              <a:rPr lang="pl-PL" i="1" dirty="0" smtClean="0"/>
              <a:t>przeznaczona do użytku konsumentów</a:t>
            </a:r>
            <a:r>
              <a:rPr lang="pl-PL" dirty="0" smtClean="0"/>
              <a:t> lub co do której istnieje prawdopodobieństwo, że może być używana przez konsumentów, nawet jeżeli nie była dla nich przeznaczona, dostarczana lub udostępniana przez producenta lub dystrybutora, zarówno odpłatnie, jak i nieodpłatnie, w tym również w ramach świadczenia usługi; produktem nie jest rzecz używana dostarczana jako antyk albo jako rzecz wymagająca naprawy lub regeneracji przed użyciem, o ile dostarczający powiadomił konsumenta o tych właściwościach rzeczy (art. 3 </a:t>
            </a:r>
            <a:r>
              <a:rPr lang="pl-PL" dirty="0" err="1" smtClean="0"/>
              <a:t>pkt</a:t>
            </a:r>
            <a:r>
              <a:rPr lang="pl-PL" dirty="0" smtClean="0"/>
              <a:t> 1 ustawy z dnia 12 grudnia 2003 r. o ogólnym bezpieczeństwie produktów). </a:t>
            </a:r>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Prowadzący punkt</a:t>
            </a:r>
            <a:endParaRPr lang="pl-PL" dirty="0"/>
          </a:p>
        </p:txBody>
      </p:sp>
      <p:sp>
        <p:nvSpPr>
          <p:cNvPr id="3" name="Symbol zastępczy zawartości 2"/>
          <p:cNvSpPr>
            <a:spLocks noGrp="1"/>
          </p:cNvSpPr>
          <p:nvPr>
            <p:ph sz="quarter" idx="1"/>
          </p:nvPr>
        </p:nvSpPr>
        <p:spPr/>
        <p:txBody>
          <a:bodyPr/>
          <a:lstStyle/>
          <a:p>
            <a:r>
              <a:rPr lang="pl-PL" dirty="0" smtClean="0"/>
              <a:t>Prowadzący punkt służący ponownemu użyciu produktów lub części produktów niebędących odpadami w ustawie występować będzie jako dystrybutor - przedsiębiorca uczestniczący </a:t>
            </a:r>
            <a:r>
              <a:rPr lang="pl-PL" i="1" dirty="0" smtClean="0"/>
              <a:t>w dowolnym etapie procesu dostarczania lub udostępniania produktu, którego działalność nie wpływa na właściwości produktu związane z jego bezpieczeństwem</a:t>
            </a:r>
            <a:r>
              <a:rPr lang="pl-PL" dirty="0" smtClean="0"/>
              <a:t> (art. 3 </a:t>
            </a:r>
            <a:r>
              <a:rPr lang="pl-PL" dirty="0" err="1" smtClean="0"/>
              <a:t>pkt</a:t>
            </a:r>
            <a:r>
              <a:rPr lang="pl-PL" dirty="0" smtClean="0"/>
              <a:t> 3 ustawy z dnia 12 grudnia 2003 r. o ogólnym bezpieczeństwie produktów).</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obowiązki</a:t>
            </a:r>
            <a:endParaRPr lang="pl-PL" dirty="0"/>
          </a:p>
        </p:txBody>
      </p:sp>
      <p:sp>
        <p:nvSpPr>
          <p:cNvPr id="3" name="Symbol zastępczy zawartości 2"/>
          <p:cNvSpPr>
            <a:spLocks noGrp="1"/>
          </p:cNvSpPr>
          <p:nvPr>
            <p:ph sz="quarter" idx="1"/>
          </p:nvPr>
        </p:nvSpPr>
        <p:spPr/>
        <p:txBody>
          <a:bodyPr>
            <a:normAutofit fontScale="85000" lnSpcReduction="10000"/>
          </a:bodyPr>
          <a:lstStyle/>
          <a:p>
            <a:r>
              <a:rPr lang="pl-PL" dirty="0" smtClean="0"/>
              <a:t>Ustawa nakłada na dystrybutora następujące obowiązki:</a:t>
            </a:r>
          </a:p>
          <a:p>
            <a:r>
              <a:rPr lang="pl-PL" dirty="0" smtClean="0"/>
              <a:t>- działania z należytą starannością w celu zapewnienia bezpieczeństwa produktów, w szczególności przez niedostarczanie produktów, o których wie lub o których, zgodnie z posiadanymi informacjami i doświadczeniem zawodowym, powinien wiedzieć, że nie spełniają one wymagań bezpieczeństwa (produkt bezpieczny zdefiniowany jest w ustawie jako produkt, który w zwykłych lub w innych, dających się w sposób uzasadniony przewidzieć, warunkach jego używania, z uwzględnieniem czasu korzystania z produktu, a także, w zależności od rodzaju produktu, sposobu uruchomienia oraz wymogów instalacji i konserwacji, nie stwarza żadnego zagrożenia dla konsumentów lub stwarza znikome zagrożenie, dające się pogodzić z jego zwykłym używaniem i uwzględniające wysoki poziom wymagań dotyczących ochrony zdrowia i życia ludzkiego).</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 rękojmia</a:t>
            </a:r>
            <a:endParaRPr lang="pl-PL" dirty="0"/>
          </a:p>
        </p:txBody>
      </p:sp>
      <p:sp>
        <p:nvSpPr>
          <p:cNvPr id="3" name="Symbol zastępczy zawartości 2"/>
          <p:cNvSpPr>
            <a:spLocks noGrp="1"/>
          </p:cNvSpPr>
          <p:nvPr>
            <p:ph sz="quarter" idx="1"/>
          </p:nvPr>
        </p:nvSpPr>
        <p:spPr/>
        <p:txBody>
          <a:bodyPr/>
          <a:lstStyle/>
          <a:p>
            <a:r>
              <a:rPr lang="pl-PL" dirty="0" smtClean="0"/>
              <a:t>gwarancja. Dotyczy ona wyłącznie sprzedawanych produktów (a więc nie dotyczy nieodpłatnie udostępnianych). Gwarancja ma charakter wyłącznie dobrowolny, a więc nie jest konieczna w przypadku sieci (punktu) ponownego użycia. </a:t>
            </a:r>
          </a:p>
          <a:p>
            <a:r>
              <a:rPr lang="pl-PL" dirty="0" smtClean="0"/>
              <a:t>Kolejną instytucją jest rękojmia, która także dotyczy wyłącznie sprzedawanych produktów (a więc nie dotyczy nieodpłatnie udostępnianych). Rękojmia w przypadku sprzedawców ma charakter obligatoryjny. </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t>Sieć napraw</a:t>
            </a:r>
            <a:endParaRPr lang="pl-PL" dirty="0"/>
          </a:p>
        </p:txBody>
      </p:sp>
      <p:sp>
        <p:nvSpPr>
          <p:cNvPr id="3" name="Symbol zastępczy zawartości 2"/>
          <p:cNvSpPr>
            <a:spLocks noGrp="1"/>
          </p:cNvSpPr>
          <p:nvPr>
            <p:ph sz="quarter" idx="1"/>
          </p:nvPr>
        </p:nvSpPr>
        <p:spPr/>
        <p:txBody>
          <a:bodyPr/>
          <a:lstStyle/>
          <a:p>
            <a:r>
              <a:rPr lang="pl-PL" dirty="0" smtClean="0"/>
              <a:t>Ustawa z dnia 14 grudnia 2012 r. o odpadach operuje pojęciem sieci napraw (art. 19 ust. 1 </a:t>
            </a:r>
            <a:r>
              <a:rPr lang="pl-PL" dirty="0" err="1" smtClean="0"/>
              <a:t>pkt</a:t>
            </a:r>
            <a:r>
              <a:rPr lang="pl-PL" dirty="0" smtClean="0"/>
              <a:t> 1): Organy administracji publicznej, w zakresie swojej właściwości, podejmują działania wspierające ponowne użycie i przygotowanie do ponownego użycia odpadów, w szczególności:</a:t>
            </a:r>
          </a:p>
          <a:p>
            <a:r>
              <a:rPr lang="pl-PL" dirty="0" smtClean="0"/>
              <a:t>1)	</a:t>
            </a:r>
            <a:r>
              <a:rPr lang="pl-PL" b="1" i="1" dirty="0" smtClean="0"/>
              <a:t>zachęcając do tworzenia i wspierając sieci ponownego wykorzystania i napraw</a:t>
            </a:r>
            <a:r>
              <a:rPr lang="pl-PL" dirty="0" smtClean="0"/>
              <a:t>;</a:t>
            </a:r>
          </a:p>
          <a:p>
            <a:r>
              <a:rPr lang="pl-PL" dirty="0" smtClean="0"/>
              <a:t>2)	stwarzając zachęty ekonomiczne.</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Sieć napraw wiązać trzeba z przygotowaniem do ponownego użycia odpadów. </a:t>
            </a:r>
          </a:p>
          <a:p>
            <a:r>
              <a:rPr lang="pl-PL" dirty="0" smtClean="0"/>
              <a:t>Pojęcie przygotowanie do ponownego użycia zdefiniowane jest w ustawie z dnia 14 grudnia 2012 r. o odpadach jako odzysk polegający na sprawdzeniu, czyszczeniu lub naprawie, w ramach którego produkty lub części produktów, które wcześniej stały się odpadami, są przygotowywane do tego, aby mogły być ponownie wykorzystywane bez jakichkolwiek innych czynności wstępnego przetwarzania (art. 3 ust. 1 </a:t>
            </a:r>
            <a:r>
              <a:rPr lang="pl-PL" dirty="0" err="1" smtClean="0"/>
              <a:t>pkt</a:t>
            </a:r>
            <a:r>
              <a:rPr lang="pl-PL" dirty="0" smtClean="0"/>
              <a:t> 22 ustawy z dnia 14 grudnia 2012 r. o odpadach).</a:t>
            </a: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Na tej podstawie trzeba przyjąć, iż do sieci napraw trafiają przedmioty, które są odpadami (nie ulega wątpliwości, iż ich dotychczasowi użytkownicy pozbywają się ich w sposób trwały), a po naprawie (ewentualnie sprawdzeniu użyteczności i funkcjonalności czy wyczyszczeniu) stają się ponownie produktami. </a:t>
            </a:r>
          </a:p>
          <a:p>
            <a:r>
              <a:rPr lang="pl-PL" dirty="0" smtClean="0"/>
              <a:t>Powoduje to, że działalność w zakresie przygotowania do ponownego użycia jest działalnością w zakresie gospodarki odpadami i podlega pod reżim ustawy z dnia 14 grudnia 2012 r. o odpadach.</a:t>
            </a:r>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Odpady do sieci napraw mogą trafić zarówno celowo dostarczone przez wytwórców, jak i wyselekcjonowane z całokształtu zbieranych odpadów przez podmiot tym się zajmujący. </a:t>
            </a:r>
          </a:p>
          <a:p>
            <a:r>
              <a:rPr lang="pl-PL" dirty="0" smtClean="0"/>
              <a:t>Za dopuszczalne należy także uznać zlecenie czynności naprawczych istniejącym dzisiaj na rynku podmiotom o z reguły charakterze rzemieślniczym.</a:t>
            </a:r>
          </a:p>
          <a:p>
            <a:r>
              <a:rPr lang="pl-PL" dirty="0" smtClean="0"/>
              <a:t>Należałoby przy tym przyjąć, iż nie zmienia to dotychczasowego charakteru działalności przez te podmioty prowadzonej i w związku z tym nie zostają one objęte reżimem prawa odpadowego (a zatem reglamentacji administracyjnej z zakresu gospodarki odpadami). </a:t>
            </a:r>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Natomiast specjalnie utworzony punkt, którego podstawowym zadaniem byłoby przygotowanie do ponownego użycia jest podmiotem działającym w sferze gospodarki odpadami i w związku z tym objęty jest reglamentacją administracyjną z zakresu gospodarki odpadami. </a:t>
            </a:r>
          </a:p>
          <a:p>
            <a:r>
              <a:rPr lang="pl-PL" dirty="0" smtClean="0"/>
              <a:t>Przygotowanie do ponownego użycia, jak wynikało to z wyżej przytoczonej definicji ustawowej jest rodzajem odzysku. W związku z tym na działalność w zakresie przygotowania do ponownego użycia wymagane jest uzyskanie zezwolenie na przetwarzanie odpadów. </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Finansowanie punktów a finansowanie odzysku</a:t>
            </a:r>
            <a:endParaRPr lang="pl-PL" dirty="0"/>
          </a:p>
        </p:txBody>
      </p:sp>
      <p:sp>
        <p:nvSpPr>
          <p:cNvPr id="3" name="Symbol zastępczy zawartości 2"/>
          <p:cNvSpPr>
            <a:spLocks noGrp="1"/>
          </p:cNvSpPr>
          <p:nvPr>
            <p:ph sz="quarter" idx="1"/>
          </p:nvPr>
        </p:nvSpPr>
        <p:spPr/>
        <p:txBody>
          <a:bodyPr>
            <a:normAutofit fontScale="85000" lnSpcReduction="10000"/>
          </a:bodyPr>
          <a:lstStyle/>
          <a:p>
            <a:r>
              <a:rPr lang="pl-PL" dirty="0" smtClean="0"/>
              <a:t>Finansowanie punktów oraz sieci napraw możliwe będzie tylko z dochodów własnych gmin. Źródłem sfinansowania nie może być opłata za gospodarowanie odpadami komunalnymi. Zgodnie z art. 6r ust. 2 ustawy z dnia 13 września 1996 r. o utrzymaniu czystości i porządku w gminach z pobranych opłat za gospodarowanie odpadami komunalnymi gmina pokrywa koszty funkcjonowania systemu gospodarowania odpadami komunalnymi, które obejmują koszty: </a:t>
            </a:r>
          </a:p>
          <a:p>
            <a:r>
              <a:rPr lang="pl-PL" dirty="0" smtClean="0"/>
              <a:t>1) odbierania, transportu, zbierania, </a:t>
            </a:r>
            <a:r>
              <a:rPr lang="pl-PL" b="1" dirty="0" smtClean="0"/>
              <a:t>odzysku</a:t>
            </a:r>
            <a:r>
              <a:rPr lang="pl-PL" dirty="0" smtClean="0"/>
              <a:t> i unieszkodliwiania </a:t>
            </a:r>
            <a:r>
              <a:rPr lang="pl-PL" b="1" dirty="0" smtClean="0"/>
              <a:t>odpadów komunalnych</a:t>
            </a:r>
            <a:r>
              <a:rPr lang="pl-PL" dirty="0" smtClean="0"/>
              <a:t>; </a:t>
            </a:r>
          </a:p>
          <a:p>
            <a:r>
              <a:rPr lang="pl-PL" dirty="0" smtClean="0"/>
              <a:t>2) tworzenia i utrzymania punktów selektywnego zbierania odpadów komunalnych; </a:t>
            </a:r>
          </a:p>
          <a:p>
            <a:r>
              <a:rPr lang="pl-PL" dirty="0" smtClean="0"/>
              <a:t>3) obsługi administracyjnej tego systemu; </a:t>
            </a:r>
          </a:p>
          <a:p>
            <a:r>
              <a:rPr lang="pl-PL" dirty="0" smtClean="0"/>
              <a:t>4) edukacji ekologicznej w zakresie prawidłowego postępowania z odpadami komunalnymi.</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 odpadami opakowaniowymi</a:t>
            </a:r>
            <a:endParaRPr lang="pl-PL" dirty="0"/>
          </a:p>
        </p:txBody>
      </p:sp>
      <p:sp>
        <p:nvSpPr>
          <p:cNvPr id="3" name="Symbol zastępczy zawartości 2"/>
          <p:cNvSpPr>
            <a:spLocks noGrp="1"/>
          </p:cNvSpPr>
          <p:nvPr>
            <p:ph sz="quarter" idx="1"/>
          </p:nvPr>
        </p:nvSpPr>
        <p:spPr/>
        <p:txBody>
          <a:bodyPr>
            <a:normAutofit fontScale="85000" lnSpcReduction="20000"/>
          </a:bodyPr>
          <a:lstStyle/>
          <a:p>
            <a:r>
              <a:rPr lang="pl-PL" dirty="0" smtClean="0"/>
              <a:t>ustawa z dnia 13 czerwca 2013 r. o gospodarce opakowaniami i odpadami opakowaniowymi. Ustawa ta określa:</a:t>
            </a:r>
          </a:p>
          <a:p>
            <a:r>
              <a:rPr lang="pl-PL" dirty="0" smtClean="0"/>
              <a:t>1)   wymagania, jakim powinny odpowiadać opakowania wprowadzane do obrotu,</a:t>
            </a:r>
          </a:p>
          <a:p>
            <a:r>
              <a:rPr lang="pl-PL" dirty="0" smtClean="0"/>
              <a:t>2)   zasady działania organizacji odzysku opakowań,</a:t>
            </a:r>
          </a:p>
          <a:p>
            <a:r>
              <a:rPr lang="pl-PL" dirty="0" smtClean="0"/>
              <a:t>3)   zasady postępowania z opakowaniami oraz odpadami opakowaniowymi,</a:t>
            </a:r>
          </a:p>
          <a:p>
            <a:r>
              <a:rPr lang="pl-PL" dirty="0" smtClean="0"/>
              <a:t>4)   zasady ustalania i pobierania opłaty produktowej oraz opłaty recyklingowej</a:t>
            </a:r>
          </a:p>
          <a:p>
            <a:r>
              <a:rPr lang="pl-PL" dirty="0" smtClean="0"/>
              <a:t>	-   w celu zmniejszenia ilości i szkodliwości dla środowiska materiałów i substancji zawartych w opakowaniach i odpadach opakowaniowych oraz ilości i szkodliwości dla środowiska opakowań i odpadów opakowaniowych na etapie procesu produkcyjnego, wprowadzania do obrotu, dystrybucji i przetwarzania, w szczególności przez wytwarzanie czystych produktów i stosowanie czystych technologii.</a:t>
            </a: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Podstawowe wymagania związane z działalnością punktu napraw </a:t>
            </a:r>
            <a:endParaRPr lang="pl-PL" dirty="0"/>
          </a:p>
        </p:txBody>
      </p:sp>
      <p:sp>
        <p:nvSpPr>
          <p:cNvPr id="3" name="Symbol zastępczy zawartości 2"/>
          <p:cNvSpPr>
            <a:spLocks noGrp="1"/>
          </p:cNvSpPr>
          <p:nvPr>
            <p:ph sz="quarter" idx="1"/>
          </p:nvPr>
        </p:nvSpPr>
        <p:spPr/>
        <p:txBody>
          <a:bodyPr/>
          <a:lstStyle/>
          <a:p>
            <a:r>
              <a:rPr lang="pl-PL" dirty="0" smtClean="0"/>
              <a:t>regulowane będą przez ustawę z dnia 12 grudnia 2003 r. o ogólnym bezpieczeństwie produktów. Ustawa ta, jak to wcześniej wskazano, określa ogólne wymagania dotyczące bezpieczeństwa produktów, obowiązki producentów i dystrybutorów w zakresie bezpieczeństwa produktów oraz zasady i tryb sprawowania nadzoru w celu zapewnienia bezpieczeństwa produktów wprowadzanych na rynek.</a:t>
            </a:r>
          </a:p>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a:xfrm>
            <a:off x="457200" y="764704"/>
            <a:ext cx="7467600" cy="5709248"/>
          </a:xfrm>
        </p:spPr>
        <p:txBody>
          <a:bodyPr>
            <a:normAutofit lnSpcReduction="10000"/>
          </a:bodyPr>
          <a:lstStyle/>
          <a:p>
            <a:r>
              <a:rPr lang="pl-PL" dirty="0" smtClean="0"/>
              <a:t>Według tej ustawy produktem jest rzecz ruchoma nowa lub używana,</a:t>
            </a:r>
            <a:r>
              <a:rPr lang="pl-PL" b="1" i="1" dirty="0" smtClean="0"/>
              <a:t> jak i naprawiana lub regenerowana</a:t>
            </a:r>
            <a:r>
              <a:rPr lang="pl-PL" dirty="0" smtClean="0"/>
              <a:t> przeznaczona do użytku konsumentów lub co do której istnieje prawdopodobieństwo, że może być używana przez konsumentów, nawet jeżeli nie była dla nich przeznaczona, dostarczana lub udostępniana przez producenta lub dystrybutora, zarówno odpłatnie, jak i nieodpłatnie, w tym również w ramach świadczenia usługi; produktem nie jest rzecz używana dostarczana jako antyk albo jako rzecz wymagająca naprawy lub regeneracji przed użyciem, o ile dostarczający powiadomił konsumenta o tych właściwościach rzeczy (art. 3 </a:t>
            </a:r>
            <a:r>
              <a:rPr lang="pl-PL" dirty="0" err="1" smtClean="0"/>
              <a:t>pkt</a:t>
            </a:r>
            <a:r>
              <a:rPr lang="pl-PL" dirty="0" smtClean="0"/>
              <a:t> 1 ustawy z dnia 12 grudnia 2003 r. o ogólnym bezpieczeństwie produktów). </a:t>
            </a:r>
          </a:p>
          <a:p>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producent</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Prowadzący punkt napraw w ustawie występować będzie jako producent - przez którego rozumie się:</a:t>
            </a:r>
          </a:p>
          <a:p>
            <a:r>
              <a:rPr lang="pl-PL" dirty="0" smtClean="0"/>
              <a:t>a)	przedsiębiorcę prowadzącego w Unii Europejskiej lub na terytorium państw członkowskich Europejskiego Porozumienia o Wolnym Handlu (EFTA) - stron umowy o Europejskim Obszarze Gospodarczym działalność polegającą na wytwarzaniu produktu albo każdą inną osobę, która występuje jako wytwórca, umieszczając na produkcie bądź do niego dołączając swoje nazwisko, nazwę, znak towarowy bądź inne odróżniające oznaczenie, a także </a:t>
            </a:r>
            <a:r>
              <a:rPr lang="pl-PL" b="1" i="1" dirty="0" smtClean="0"/>
              <a:t>osobę, która naprawia lub regeneruje produkt</a:t>
            </a:r>
            <a:r>
              <a:rPr lang="pl-PL" dirty="0" smtClean="0"/>
              <a:t>,</a:t>
            </a:r>
          </a:p>
          <a:p>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Ustawa nakłada na producenta następujące obowiązki</a:t>
            </a:r>
            <a:endParaRPr lang="pl-PL" dirty="0"/>
          </a:p>
        </p:txBody>
      </p:sp>
      <p:sp>
        <p:nvSpPr>
          <p:cNvPr id="3" name="Symbol zastępczy zawartości 2"/>
          <p:cNvSpPr>
            <a:spLocks noGrp="1"/>
          </p:cNvSpPr>
          <p:nvPr>
            <p:ph sz="quarter" idx="1"/>
          </p:nvPr>
        </p:nvSpPr>
        <p:spPr/>
        <p:txBody>
          <a:bodyPr/>
          <a:lstStyle/>
          <a:p>
            <a:r>
              <a:rPr lang="pl-PL" dirty="0" smtClean="0"/>
              <a:t>1. wprowadzania na rynek wyłącznie produktów bezpiecznych (produkt bezpieczny zdefiniowany jest w ustawie jako produkt, który w zwykłych lub w innych, dających się w sposób uzasadniony przewidzieć, warunkach jego używania, z uwzględnieniem czasu korzystania z produktu, a także, w zależności od rodzaju produktu, sposobu uruchomienia oraz wymogów instalacji i konserwacji, nie stwarza żadnego zagrożenia dla konsumentów lub stwarza znikome zagrożenie, dające się pogodzić z jego zwykłym używaniem i uwzględniające wysoki poziom wymagań dotyczących ochrony zdrowia i życia ludzkiego);</a:t>
            </a:r>
          </a:p>
          <a:p>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normAutofit fontScale="92500"/>
          </a:bodyPr>
          <a:lstStyle/>
          <a:p>
            <a:r>
              <a:rPr lang="pl-PL" dirty="0" smtClean="0"/>
              <a:t>2. dostarczenia konsumentowi informacji w języku polskim:</a:t>
            </a:r>
          </a:p>
          <a:p>
            <a:r>
              <a:rPr lang="pl-PL" dirty="0" smtClean="0"/>
              <a:t>1)	umożliwiającej mu ocenę zagrożeń związanych z produktem w czasie zwykłego lub możliwego do przewidzenia okresu jego używania, jeżeli takie zagrożenia nie są, przy braku odpowiedniego ostrzeżenia, natychmiast zauważalne;</a:t>
            </a:r>
          </a:p>
          <a:p>
            <a:r>
              <a:rPr lang="pl-PL" dirty="0" smtClean="0"/>
              <a:t>2)	dotyczącej możliwości przeciwdziałania tym zagrożeniom;</a:t>
            </a:r>
          </a:p>
          <a:p>
            <a:r>
              <a:rPr lang="pl-PL" dirty="0" smtClean="0"/>
              <a:t>3. współpracowania z organem nadzoru i wojewódzkim inspektorem Inspekcji Handlowej w celu uniknięcia lub eliminacji zagrożeń stwarzanych przez produkty przez nich dostarczane lub udostępniane.</a:t>
            </a:r>
          </a:p>
          <a:p>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plan działania UE dotyczący gospodarki o obiegu zamkniętym</a:t>
            </a:r>
            <a:endParaRPr lang="pl-PL" dirty="0"/>
          </a:p>
        </p:txBody>
      </p:sp>
      <p:sp>
        <p:nvSpPr>
          <p:cNvPr id="3" name="Symbol zastępczy zawartości 2"/>
          <p:cNvSpPr>
            <a:spLocks noGrp="1"/>
          </p:cNvSpPr>
          <p:nvPr>
            <p:ph sz="quarter" idx="1"/>
          </p:nvPr>
        </p:nvSpPr>
        <p:spPr/>
        <p:txBody>
          <a:bodyPr/>
          <a:lstStyle/>
          <a:p>
            <a:r>
              <a:rPr lang="pl-PL" dirty="0" smtClean="0"/>
              <a:t>Bruksela, dnia 2.12.2015 r. </a:t>
            </a:r>
          </a:p>
          <a:p>
            <a:r>
              <a:rPr lang="pl-PL" dirty="0" smtClean="0"/>
              <a:t>COM(2015) 614 </a:t>
            </a:r>
            <a:r>
              <a:rPr lang="pl-PL" dirty="0" err="1" smtClean="0"/>
              <a:t>final</a:t>
            </a:r>
            <a:r>
              <a:rPr lang="pl-PL" dirty="0" smtClean="0"/>
              <a:t> </a:t>
            </a:r>
          </a:p>
          <a:p>
            <a:r>
              <a:rPr lang="pl-PL" dirty="0" smtClean="0"/>
              <a:t>KOMUNIKAT KOMISJI DO PARLAMENTU EUROPEJSKIEGO, RADY, EUROPEJSKIEGO KOMITETU EKONOMICZNO-SPOŁECZNEGO I KOMITETU REGIONÓW </a:t>
            </a:r>
          </a:p>
          <a:p>
            <a:endParaRPr lang="pl-PL" dirty="0" smtClean="0"/>
          </a:p>
          <a:p>
            <a:r>
              <a:rPr lang="pl-PL" dirty="0" smtClean="0"/>
              <a:t>Zamknięcie obiegu - plan działania UE dotyczący gospodarki o obiegu zamkniętym </a:t>
            </a:r>
          </a:p>
          <a:p>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1435144" y="273850"/>
            <a:ext cx="7496795" cy="114244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sz="4300">
                <a:solidFill>
                  <a:srgbClr val="572314"/>
                </a:solidFill>
              </a:rPr>
              <a:t>Propozycje legislacyjne</a:t>
            </a:r>
          </a:p>
        </p:txBody>
      </p:sp>
      <p:sp>
        <p:nvSpPr>
          <p:cNvPr id="10242" name="Text Box 2"/>
          <p:cNvSpPr txBox="1">
            <a:spLocks noChangeArrowheads="1"/>
          </p:cNvSpPr>
          <p:nvPr/>
        </p:nvSpPr>
        <p:spPr bwMode="auto">
          <a:xfrm>
            <a:off x="755576" y="1448210"/>
            <a:ext cx="8176363" cy="4799929"/>
          </a:xfrm>
          <a:prstGeom prst="rect">
            <a:avLst/>
          </a:prstGeom>
          <a:noFill/>
          <a:ln w="9525" cap="flat">
            <a:noFill/>
            <a:round/>
            <a:headEnd/>
            <a:tailEnd/>
          </a:ln>
          <a:effectLst/>
        </p:spPr>
        <p:txBody>
          <a:bodyPr lIns="90000" tIns="45000" rIns="90000" bIns="45000"/>
          <a:lstStyle/>
          <a:p>
            <a:pPr marL="365125" indent="-282575" hangingPunct="1">
              <a:lnSpc>
                <a:spcPct val="100000"/>
              </a:lnSpc>
              <a:spcBef>
                <a:spcPts val="600"/>
              </a:spcBef>
              <a:spcAft>
                <a:spcPts val="1425"/>
              </a:spcAft>
              <a:buClr>
                <a:srgbClr val="3891A7"/>
              </a:buClr>
              <a:buSzPct val="80000"/>
              <a:buFont typeface="Wingdings 2"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b="1" dirty="0">
                <a:solidFill>
                  <a:srgbClr val="000000"/>
                </a:solidFill>
                <a:latin typeface="Gill Sans MT" charset="0"/>
              </a:rPr>
              <a:t>W grudniu 2015 r. Komisja Europejska przedstawiła cztery propozycje legislacyjne:</a:t>
            </a:r>
          </a:p>
          <a:p>
            <a:pPr marL="365125" indent="-282575" hangingPunct="1">
              <a:lnSpc>
                <a:spcPct val="100000"/>
              </a:lnSpc>
              <a:spcBef>
                <a:spcPts val="600"/>
              </a:spcBef>
              <a:spcAft>
                <a:spcPts val="1425"/>
              </a:spcAft>
              <a:buClr>
                <a:srgbClr val="3891A7"/>
              </a:buClr>
              <a:buSzPct val="80000"/>
              <a:buFont typeface="Wingdings 2"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b="1" dirty="0">
                <a:solidFill>
                  <a:srgbClr val="000000"/>
                </a:solidFill>
                <a:latin typeface="Gill Sans MT" charset="0"/>
              </a:rPr>
              <a:t>1) wniosek dotyczący dyrektywy Parlamentu Europejskiego i Rady zmieniającej dyrektywę 2008/98/WE w sprawie odpadów,</a:t>
            </a:r>
          </a:p>
          <a:p>
            <a:pPr marL="365125" indent="-282575" hangingPunct="1">
              <a:lnSpc>
                <a:spcPct val="100000"/>
              </a:lnSpc>
              <a:spcBef>
                <a:spcPts val="600"/>
              </a:spcBef>
              <a:spcAft>
                <a:spcPts val="1425"/>
              </a:spcAft>
              <a:buClr>
                <a:srgbClr val="3891A7"/>
              </a:buClr>
              <a:buSzPct val="80000"/>
              <a:buFont typeface="Wingdings 2"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b="1" dirty="0">
                <a:solidFill>
                  <a:srgbClr val="000000"/>
                </a:solidFill>
                <a:latin typeface="Gill Sans MT" charset="0"/>
              </a:rPr>
              <a:t>2) wniosek dotyczący dyrektywy Parlamentu Europejskiego i Rady zmieniającej dyrektywę 1999/31/WE w sprawie składowania odpadów,</a:t>
            </a:r>
          </a:p>
          <a:p>
            <a:pPr marL="365125" indent="-282575" hangingPunct="1">
              <a:lnSpc>
                <a:spcPct val="100000"/>
              </a:lnSpc>
              <a:spcBef>
                <a:spcPts val="600"/>
              </a:spcBef>
              <a:spcAft>
                <a:spcPts val="1425"/>
              </a:spcAft>
              <a:buClr>
                <a:srgbClr val="3891A7"/>
              </a:buClr>
              <a:buSzPct val="80000"/>
              <a:buFont typeface="Wingdings 2"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b="1" dirty="0">
                <a:solidFill>
                  <a:srgbClr val="000000"/>
                </a:solidFill>
                <a:latin typeface="Gill Sans MT" charset="0"/>
              </a:rPr>
              <a:t>3) wniosek dotyczący dyrektywy Parlamentu Europejskiego i Rady zmieniającej dyrektywę 94/62/WE w sprawie opakowań i odpadów opakowaniowych,</a:t>
            </a:r>
          </a:p>
          <a:p>
            <a:pPr marL="365125" indent="-282575" hangingPunct="1">
              <a:lnSpc>
                <a:spcPct val="100000"/>
              </a:lnSpc>
              <a:spcBef>
                <a:spcPts val="600"/>
              </a:spcBef>
              <a:spcAft>
                <a:spcPts val="1425"/>
              </a:spcAft>
              <a:buClr>
                <a:srgbClr val="3891A7"/>
              </a:buClr>
              <a:buSzPct val="80000"/>
              <a:buFont typeface="Wingdings 2"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b="1" dirty="0">
                <a:solidFill>
                  <a:srgbClr val="000000"/>
                </a:solidFill>
                <a:latin typeface="Gill Sans MT" charset="0"/>
              </a:rPr>
              <a:t>4) wniosek dotyczący dyrektywy Parlamentu Europejskiego i Rady zmieniającej dyrektywy 2000/53/WE w sprawie pojazdów wycofanych z eksploatacji, 2006/66/WE w sprawie baterii i akumulatorów oraz zużytych baterii i akumulatorów i 2012/19/UE w sprawie zużytego sprzętu elektrycznego i elektronicznego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główne elementy po uchwaleniu przez parlament  </a:t>
            </a:r>
            <a:endParaRPr lang="pl-PL" dirty="0"/>
          </a:p>
        </p:txBody>
      </p:sp>
      <p:sp>
        <p:nvSpPr>
          <p:cNvPr id="3" name="Symbol zastępczy zawartości 2"/>
          <p:cNvSpPr>
            <a:spLocks noGrp="1"/>
          </p:cNvSpPr>
          <p:nvPr>
            <p:ph sz="quarter" idx="1"/>
          </p:nvPr>
        </p:nvSpPr>
        <p:spPr/>
        <p:txBody>
          <a:bodyPr>
            <a:normAutofit fontScale="85000" lnSpcReduction="10000"/>
          </a:bodyPr>
          <a:lstStyle/>
          <a:p>
            <a:r>
              <a:rPr lang="pl-PL" dirty="0" smtClean="0"/>
              <a:t>–ujednolicenie definicji (włączenie definicji odpadów komunalnych, odpadów budowlanych i rozbiórkowych, procesu ostatecznego recyklingu oraz wypełniania wyrobisk); </a:t>
            </a:r>
          </a:p>
          <a:p>
            <a:r>
              <a:rPr lang="pl-PL" dirty="0" smtClean="0"/>
              <a:t>–zwiększenie do 65 % celu w zakresie przygotowania odpadów komunalnych do ponownego użycia i recyklingu do 2035 r. (2025 – 55%, 2030 – 60%); </a:t>
            </a:r>
          </a:p>
          <a:p>
            <a:r>
              <a:rPr lang="pl-PL" dirty="0" smtClean="0"/>
              <a:t>–zwiększenie celów w zakresie przygotowania do ponownego użycia i recyklingu odpadów opakowaniowych (do 2025 roku, 65 % materiałów opakowaniowych będzie musiało zostać poddanych recyklingowi, a do 2030 roku 70 %) oraz uproszczenie wyznaczonych celów; </a:t>
            </a:r>
          </a:p>
          <a:p>
            <a:r>
              <a:rPr lang="pl-PL" dirty="0" smtClean="0"/>
              <a:t>–stopniowe ograniczenie odsetka składowanych odpadów komunalnych do 10 % do 2035 r.; </a:t>
            </a:r>
          </a:p>
          <a:p>
            <a:r>
              <a:rPr lang="pl-PL" dirty="0" smtClean="0"/>
              <a:t>–większa harmonizacja i uproszczenie ram prawnych dotyczących produktów ubocznych oraz utraty statusu odpadów; </a:t>
            </a:r>
          </a:p>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normAutofit fontScale="92500" lnSpcReduction="20000"/>
          </a:bodyPr>
          <a:lstStyle/>
          <a:p>
            <a:r>
              <a:rPr lang="pl-PL" dirty="0" smtClean="0"/>
              <a:t>–nowe środki propagujące zapobieganie powstawaniu odpadów, w tym odpadów żywnościowych, oraz ponowne użycie (zmniejszenia ilości wyrzucanego jedzenia o 30%, do 2025 roku i o 50%, do 2030 roku); </a:t>
            </a:r>
          </a:p>
          <a:p>
            <a:r>
              <a:rPr lang="pl-PL" dirty="0" smtClean="0"/>
              <a:t>–wprowadzenie minimalnych warunków działalności na potrzeby rozszerzonej odpowiedzialności producenta; </a:t>
            </a:r>
          </a:p>
          <a:p>
            <a:r>
              <a:rPr lang="pl-PL" dirty="0" smtClean="0"/>
              <a:t>–wprowadzenie systemu wczesnego ostrzegania w celu monitorowania zgodności z celami w zakresie recyklingu; </a:t>
            </a:r>
          </a:p>
          <a:p>
            <a:r>
              <a:rPr lang="pl-PL" dirty="0" smtClean="0"/>
              <a:t>–uproszczenie i optymalizacja obowiązków sprawozdawczych;</a:t>
            </a:r>
          </a:p>
          <a:p>
            <a:r>
              <a:rPr lang="pl-PL" dirty="0" smtClean="0"/>
              <a:t>do 2025 roku, tekstylia oraz niebezpieczne odpady z gospodarstw domowych będą zbierane osobno. Do 2024 śmieci ulegające biodegradacji również będą zbierane osobno lub poddawane recyklingowi na miejscu, poprzez kompostowanie. </a:t>
            </a:r>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26.01.2017 sprawozdanie komisji z realizacji planu działania z 2015 r.</a:t>
            </a:r>
            <a:endParaRPr lang="pl-PL" dirty="0"/>
          </a:p>
        </p:txBody>
      </p:sp>
      <p:sp>
        <p:nvSpPr>
          <p:cNvPr id="3" name="Symbol zastępczy zawartości 2"/>
          <p:cNvSpPr>
            <a:spLocks noGrp="1"/>
          </p:cNvSpPr>
          <p:nvPr>
            <p:ph sz="quarter" idx="1"/>
          </p:nvPr>
        </p:nvSpPr>
        <p:spPr/>
        <p:txBody>
          <a:bodyPr/>
          <a:lstStyle/>
          <a:p>
            <a:r>
              <a:rPr lang="pl-PL" dirty="0" smtClean="0"/>
              <a:t>COM(2017) 33 </a:t>
            </a:r>
            <a:r>
              <a:rPr lang="pl-PL" dirty="0" err="1" smtClean="0"/>
              <a:t>final</a:t>
            </a:r>
            <a:endParaRPr lang="pl-PL" dirty="0" smtClean="0"/>
          </a:p>
          <a:p>
            <a:r>
              <a:rPr lang="pl-PL" dirty="0" smtClean="0"/>
              <a:t>SPRAWOZDANIE KOMISJI DLA PARLAMENTU EUROPEJSKIEGO, RADY, EUROPEJSKIEGO KOMITETU EKONOMICZNO-SPOŁECZNEGO I KOMITETU REGIONÓW</a:t>
            </a:r>
          </a:p>
          <a:p>
            <a:r>
              <a:rPr lang="pl-PL" dirty="0" smtClean="0"/>
              <a:t>na temat wdrażania planu działania na rzecz gospodarki o obiegu zamkniętym</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inne</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 z odpadami po produktach - ustawa z dnia 11 maja 2001 r. o obowiązkach przedsiębiorców w zakresie gospodarowania niektórymi odpadami oraz o opłacie produktowej</a:t>
            </a:r>
          </a:p>
          <a:p>
            <a:r>
              <a:rPr lang="pl-PL" dirty="0" smtClean="0"/>
              <a:t>- z pojazdami wycofanymi z eksploatacji - ustawa z dnia 20 stycznia 2005 r. o recyklingu pojazdów wycofanych z eksploatacji</a:t>
            </a:r>
          </a:p>
          <a:p>
            <a:r>
              <a:rPr lang="pl-PL" dirty="0" smtClean="0"/>
              <a:t>- ze zużytym sprzętem elektrycznym i elektronicznym - ustawa z dnia 11 września 2015 r. o zużytym sprzęcie elektrycznym i elektronicznym</a:t>
            </a:r>
          </a:p>
          <a:p>
            <a:r>
              <a:rPr lang="pl-PL" dirty="0" smtClean="0"/>
              <a:t>- ze zużytymi bateriami i akumulatorami - ustawa z dnia 24 kwietnia 2009 r. o bateriach i akumulatorach</a:t>
            </a:r>
            <a:endParaRPr lang="pl-P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Najważniejsze rezultaty od czasu przyjęcia planu działania</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smtClean="0"/>
              <a:t>Wniosek ustawodawczy w sprawie nawozów (marzec 2016 r.)</a:t>
            </a:r>
          </a:p>
          <a:p>
            <a:r>
              <a:rPr lang="pl-PL" dirty="0" smtClean="0"/>
              <a:t>Ogłoszenie porozumień na rzecz innowacyjności (maj 2016 r.)</a:t>
            </a:r>
          </a:p>
          <a:p>
            <a:r>
              <a:rPr lang="pl-PL" dirty="0" err="1" smtClean="0"/>
              <a:t>Ekoprojekt</a:t>
            </a:r>
            <a:r>
              <a:rPr lang="pl-PL" dirty="0" smtClean="0"/>
              <a:t> (listopad 2016 r.)</a:t>
            </a:r>
          </a:p>
          <a:p>
            <a:r>
              <a:rPr lang="pl-PL" dirty="0" smtClean="0"/>
              <a:t>Odpady spożywcze (cały 2016 r.)</a:t>
            </a:r>
          </a:p>
          <a:p>
            <a:r>
              <a:rPr lang="pl-PL" dirty="0" smtClean="0"/>
              <a:t>Przetwarzanie odpadów w energię (styczeń 2017 r.)</a:t>
            </a:r>
          </a:p>
          <a:p>
            <a:r>
              <a:rPr lang="pl-PL" dirty="0" smtClean="0"/>
              <a:t>Wniosek dotyczący zmiany dyrektywy w sprawie ograniczenia stosowania niektórych niebezpiecznych substancji w sprzęcie elektrycznym i elektronicznym (styczeń 2017 r.)</a:t>
            </a:r>
          </a:p>
          <a:p>
            <a:r>
              <a:rPr lang="pl-PL" dirty="0" smtClean="0"/>
              <a:t>Platforma na rzecz wspierania finansowania gospodarki o obiegu zamkniętym (styczeń 2017 r.)</a:t>
            </a:r>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nawozy</a:t>
            </a:r>
            <a:endParaRPr lang="pl-PL" dirty="0"/>
          </a:p>
        </p:txBody>
      </p:sp>
      <p:sp>
        <p:nvSpPr>
          <p:cNvPr id="3" name="Symbol zastępczy zawartości 2"/>
          <p:cNvSpPr>
            <a:spLocks noGrp="1"/>
          </p:cNvSpPr>
          <p:nvPr>
            <p:ph sz="quarter" idx="1"/>
          </p:nvPr>
        </p:nvSpPr>
        <p:spPr/>
        <p:txBody>
          <a:bodyPr>
            <a:normAutofit fontScale="92500"/>
          </a:bodyPr>
          <a:lstStyle/>
          <a:p>
            <a:r>
              <a:rPr lang="pl-PL" dirty="0" smtClean="0"/>
              <a:t>W dniu 17 marca 2016 r. Komisja przedstawiła projekt rozporządzenia, które zgodnie ze sprawozdaniem spowoduje powstanie prawdziwego jednolitego rynku nawozów wyprodukowanych z surowców wtórnych (w szczególności ze składników odżywczych z odzysku), a przez to sprawi, że problemy gospodarowania odpadami zamienią się w możliwości gospodarcze. </a:t>
            </a:r>
          </a:p>
          <a:p>
            <a:r>
              <a:rPr lang="pl-PL" dirty="0" smtClean="0"/>
              <a:t>Projekt rozporządzenia harmonizuje unijne przepisy dotyczące produktów pochodzących z odpadów organicznych i produktów ubocznych, a także ustanawia przepisy w zakresie odzysku składników odżywczych do wykorzystania jako surowce wtórne. </a:t>
            </a:r>
          </a:p>
          <a:p>
            <a:r>
              <a:rPr lang="pl-PL" dirty="0" smtClean="0"/>
              <a:t> </a:t>
            </a:r>
          </a:p>
          <a:p>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Komisja wystąpi z wnioskiem ustawodawczym dotyczącym minimalnych wymagań jakościowych w celu promowania bezpiecznego ponownego wykorzystania oczyszczonych ścieków, przy jednoczesnym zapewnieniu bezpieczeństwa zdrowotnego i środowiskowego praktyk ponownego wykorzystania wody oraz swobodnego handlu produktami spożywczymi w UE. </a:t>
            </a:r>
          </a:p>
          <a:p>
            <a:endParaRPr lang="pl-PL" dirty="0" smtClean="0"/>
          </a:p>
          <a:p>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Znaczenie przetwarzania odpadów w energię w gospodarce o obiegu zamkniętym</a:t>
            </a:r>
            <a:endParaRPr lang="pl-PL" dirty="0"/>
          </a:p>
        </p:txBody>
      </p:sp>
      <p:sp>
        <p:nvSpPr>
          <p:cNvPr id="3" name="Symbol zastępczy zawartości 2"/>
          <p:cNvSpPr>
            <a:spLocks noGrp="1"/>
          </p:cNvSpPr>
          <p:nvPr>
            <p:ph sz="quarter" idx="1"/>
          </p:nvPr>
        </p:nvSpPr>
        <p:spPr/>
        <p:txBody>
          <a:bodyPr/>
          <a:lstStyle/>
          <a:p>
            <a:r>
              <a:rPr lang="pl-PL" dirty="0" smtClean="0"/>
              <a:t>Bruksela, dnia 26.1.2017</a:t>
            </a:r>
          </a:p>
          <a:p>
            <a:r>
              <a:rPr lang="pl-PL" dirty="0" smtClean="0"/>
              <a:t>COM(2017) 34 </a:t>
            </a:r>
            <a:r>
              <a:rPr lang="pl-PL" dirty="0" err="1" smtClean="0"/>
              <a:t>final</a:t>
            </a:r>
            <a:endParaRPr lang="pl-PL" dirty="0" smtClean="0"/>
          </a:p>
          <a:p>
            <a:r>
              <a:rPr lang="pl-PL" dirty="0" smtClean="0"/>
              <a:t>KOMUNIKAT KOMISJI DO PARLAMENTU EUROPEJSKIEGO, RADY, EUROPEJSKIEGO KOMITETU EKONOMICZNO-SPOŁECZNEGO I KOMITETU REGIONÓW</a:t>
            </a:r>
          </a:p>
          <a:p>
            <a:r>
              <a:rPr lang="pl-PL" dirty="0" smtClean="0"/>
              <a:t>Znaczenie przetwarzania odpadów w energię w gospodarce o obiegu zamkniętym</a:t>
            </a:r>
          </a:p>
          <a:p>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Podstawowym celem komunikatu jest dopilnowanie, aby odzyskiwanie energii z odpadów w UE przyczyniało się do realizacji celów określonych w planie działania dotyczącym gospodarki o obiegu zamkniętym oraz </a:t>
            </a:r>
            <a:r>
              <a:rPr lang="pl-PL" b="1" dirty="0" smtClean="0"/>
              <a:t>przestrzegało rygorystycznie unijnej hierarchii postępowania z odpadami</a:t>
            </a:r>
            <a:r>
              <a:rPr lang="pl-PL" dirty="0" smtClean="0"/>
              <a:t>. W komunikacie zbadano również, w jaki sposób można zoptymalizować procesy przetwarzania odpadów w energię, tak aby przyczyniały się one do realizacji celów określonych w strategii unii energetycznej oraz w porozumieniu paryskim.</a:t>
            </a:r>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a:xfrm>
            <a:off x="457200" y="620688"/>
            <a:ext cx="7467600" cy="5853264"/>
          </a:xfrm>
        </p:spPr>
        <p:txBody>
          <a:bodyPr>
            <a:normAutofit/>
          </a:bodyPr>
          <a:lstStyle/>
          <a:p>
            <a:r>
              <a:rPr lang="pl-PL" dirty="0" smtClean="0"/>
              <a:t>Podkreślono, że publiczne środki finansowe nie powinny być także przeznaczane na tworzenie nadwyżki zdolności produkcyjnych w zakresie przetwarzania odpadów niepodlegających recyklingowi, na przykład w spalarniach. W związku z tym należy mieć na uwadze fakt, że oczekuje się, iż ilość odpadów zmieszanych jako surowca wykorzystywanego w procesach przetwarzania odpadów w energię zmniejszy się w wyniku realizacji zobowiązań w zakresie selektywnej zbiórki odpadów oraz ambitniejszych celów UE w zakresie recyklingu. Z powyższych względów zalecono państwom członkowskim, aby stopniowo wycofywały wsparcie publiczne na rzecz odzyskiwania energii z odpadów zmieszanych.</a:t>
            </a:r>
          </a:p>
          <a:p>
            <a:endParaRPr lang="pl-P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Wytyczne dla państw</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W trzeciej sekcji przedstawiono wytyczne dla państw członkowskich wyjaśniające w jaki sposób mogą one lepiej wykorzystywać instrumenty gospodarcze i planować możliwości aby uniknąć potencjalnej nadwyżki produkcyjnej w zakresie spalania odpadów lub ją wyeliminować. Wskazano tutaj, iż państwa członkowskie posiadające niewielkie dedykowane zdolności spalania albo nieposiadające dedykowanych zdolności spalania, są w dużym stopniu uzależnione od składowania odpadów i w związku z tym powinny nadać priorytet działaniom na rzecz dalszego rozwijania systemów selektywnej zbiórki i infrastruktury recyklingu zgodnie z prawodawstwem UE. </a:t>
            </a:r>
          </a:p>
          <a:p>
            <a:endParaRPr lang="pl-P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perspektywa długoterminowa</a:t>
            </a:r>
            <a:endParaRPr lang="pl-PL" dirty="0"/>
          </a:p>
        </p:txBody>
      </p:sp>
      <p:sp>
        <p:nvSpPr>
          <p:cNvPr id="3" name="Symbol zastępczy zawartości 2"/>
          <p:cNvSpPr>
            <a:spLocks noGrp="1"/>
          </p:cNvSpPr>
          <p:nvPr>
            <p:ph sz="quarter" idx="1"/>
          </p:nvPr>
        </p:nvSpPr>
        <p:spPr/>
        <p:txBody>
          <a:bodyPr/>
          <a:lstStyle/>
          <a:p>
            <a:r>
              <a:rPr lang="pl-PL" dirty="0" err="1" smtClean="0"/>
              <a:t>−wpływ</a:t>
            </a:r>
            <a:r>
              <a:rPr lang="pl-PL" dirty="0" smtClean="0"/>
              <a:t> istniejących i proponowanych zobowiązań w zakresie selektywnej zbiórki oraz celów w zakresie recyklingu na dostępność surowców w kontekście podtrzymania działalności nowych spalarni w ich cyklu życia (20–30 lat); </a:t>
            </a:r>
          </a:p>
          <a:p>
            <a:r>
              <a:rPr lang="pl-PL" dirty="0" err="1" smtClean="0"/>
              <a:t>−dostępne</a:t>
            </a:r>
            <a:r>
              <a:rPr lang="pl-PL" dirty="0" smtClean="0"/>
              <a:t> zdolności spalania w obiektach energetycznego spalania oraz w zakładach cementowych i wapiennych lub w ramach innych odpowiednich procesów przemysłowych; oraz </a:t>
            </a:r>
          </a:p>
          <a:p>
            <a:r>
              <a:rPr lang="pl-PL" dirty="0" err="1" smtClean="0"/>
              <a:t>−planowane</a:t>
            </a:r>
            <a:r>
              <a:rPr lang="pl-PL" dirty="0" smtClean="0"/>
              <a:t> lub istniejące zdolności w krajach sąsiadujących. </a:t>
            </a:r>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Komisja podtrzymuje swoje zobowiązanie do zagwarantowania, że środki finansowe UE i inne publiczne wsparcie finansowe </a:t>
            </a:r>
            <a:r>
              <a:rPr lang="pl-PL" b="1" dirty="0" smtClean="0"/>
              <a:t>są ukierunkowane na wsparcie takich metod przetwarzania odpadów, które są zgodne z hierarchią postępowania z odpadami, oraz że priorytetowo traktuje się zapobieganie powstawaniu odpadów, ponowne wykorzystywanie odpadów oraz selektywną zbiórkę i recykling</a:t>
            </a:r>
            <a:r>
              <a:rPr lang="pl-PL" dirty="0" smtClean="0"/>
              <a:t>. </a:t>
            </a:r>
          </a:p>
          <a:p>
            <a:endParaRPr lang="pl-PL"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b="1" dirty="0" smtClean="0"/>
              <a:t>Wniosek dotyczący zmiany dyrektywy w sprawie ograniczenia stosowania niektórych niebezpiecznych substancji w sprzęcie elektrycznym i elektronicznym</a:t>
            </a:r>
            <a:endParaRPr lang="pl-PL" sz="2000" b="1" dirty="0"/>
          </a:p>
        </p:txBody>
      </p:sp>
      <p:sp>
        <p:nvSpPr>
          <p:cNvPr id="3" name="Symbol zastępczy zawartości 2"/>
          <p:cNvSpPr>
            <a:spLocks noGrp="1"/>
          </p:cNvSpPr>
          <p:nvPr>
            <p:ph sz="quarter" idx="1"/>
          </p:nvPr>
        </p:nvSpPr>
        <p:spPr/>
        <p:txBody>
          <a:bodyPr/>
          <a:lstStyle/>
          <a:p>
            <a:r>
              <a:rPr lang="pl-PL" dirty="0" smtClean="0"/>
              <a:t>Bruksela, dnia 26.1.2017</a:t>
            </a:r>
          </a:p>
          <a:p>
            <a:r>
              <a:rPr lang="pl-PL" dirty="0" smtClean="0"/>
              <a:t>COM(2017) 38 </a:t>
            </a:r>
            <a:r>
              <a:rPr lang="pl-PL" dirty="0" err="1" smtClean="0"/>
              <a:t>final</a:t>
            </a:r>
            <a:endParaRPr lang="pl-PL" dirty="0" smtClean="0"/>
          </a:p>
          <a:p>
            <a:r>
              <a:rPr lang="pl-PL" dirty="0" smtClean="0"/>
              <a:t>2017/0013(COD)</a:t>
            </a:r>
          </a:p>
          <a:p>
            <a:r>
              <a:rPr lang="pl-PL" dirty="0" smtClean="0"/>
              <a:t>Wniosek</a:t>
            </a:r>
          </a:p>
          <a:p>
            <a:r>
              <a:rPr lang="pl-PL" dirty="0" smtClean="0"/>
              <a:t>DYREKTYWA PARLAMENTU EUROPEJSKIEGO I RADY</a:t>
            </a:r>
          </a:p>
          <a:p>
            <a:r>
              <a:rPr lang="pl-PL" dirty="0" smtClean="0"/>
              <a:t>zmieniająca dyrektywę 2011/65/UE w sprawie ograniczenia stosowania niektórych niebezpiecznych substancji w sprzęcie elektrycznym i elektronicznym</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z odpadami wydobywczymi - ustawa z dnia 10 lipca 2008 r. o odpadach wydobywczych</a:t>
            </a:r>
          </a:p>
          <a:p>
            <a:r>
              <a:rPr lang="pl-PL" dirty="0" smtClean="0"/>
              <a:t>z odpadami radioaktywnymi - ustawa z dnia 29 listopada 2000 r. Prawo atomowe</a:t>
            </a:r>
          </a:p>
          <a:p>
            <a:r>
              <a:rPr lang="pl-PL" dirty="0" smtClean="0"/>
              <a:t>z odpadami ze statków - ustawa z dnia 12 września 2002 r. o portowych urządzeniach do odbioru odpadów oraz pozostałości ładunkowych ze statków</a:t>
            </a:r>
            <a:endParaRPr lang="pl-PL"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a:xfrm>
            <a:off x="457200" y="764704"/>
            <a:ext cx="7467600" cy="5709248"/>
          </a:xfrm>
        </p:spPr>
        <p:txBody>
          <a:bodyPr>
            <a:normAutofit fontScale="85000" lnSpcReduction="10000"/>
          </a:bodyPr>
          <a:lstStyle/>
          <a:p>
            <a:r>
              <a:rPr lang="pl-PL" dirty="0" smtClean="0"/>
              <a:t>W przypadku braku wniosku Komisji po dniu 22 lipca 2019 r. pojawiłyby się następujące problemy: </a:t>
            </a:r>
          </a:p>
          <a:p>
            <a:r>
              <a:rPr lang="pl-PL" dirty="0" smtClean="0"/>
              <a:t>–zakaz prowadzenia operacji na rynku wtórnym (tj. odsprzedaż, rynek towarów używanych) na EEE nowo objętym zakresem stosowania. Oznacza to wstrzymanie tych operacji; </a:t>
            </a:r>
          </a:p>
          <a:p>
            <a:r>
              <a:rPr lang="pl-PL" dirty="0" smtClean="0"/>
              <a:t>–brak możliwości naprawy z wykorzystaniem części zamiennych EEE nowo objętego zakresem stosowania i wprowadzonego zgodnie z prawem do obrotu przed tym terminem; </a:t>
            </a:r>
          </a:p>
          <a:p>
            <a:r>
              <a:rPr lang="pl-PL" dirty="0" smtClean="0"/>
              <a:t>–odmienne (powodujące zakłócenia) traktowanie maszyn jezdnych nieporuszających się po drogach zasilanych przewodowo w porównaniu z prawie identycznymi maszynami z napędem na baterie lub napędem silnikowym (obecnie wykluczonymi z zakresu stosowania dyrektyw </a:t>
            </a:r>
            <a:r>
              <a:rPr lang="pl-PL" dirty="0" err="1" smtClean="0"/>
              <a:t>RoHS</a:t>
            </a:r>
            <a:r>
              <a:rPr lang="pl-PL" dirty="0" smtClean="0"/>
              <a:t>); </a:t>
            </a:r>
          </a:p>
          <a:p>
            <a:r>
              <a:rPr lang="pl-PL" dirty="0" smtClean="0"/>
              <a:t>–faktyczny zakaz wprowadzania do obrotu w UE organów piszczałkowych (niezgodnych z dyrektywami </a:t>
            </a:r>
            <a:r>
              <a:rPr lang="pl-PL" dirty="0" err="1" smtClean="0"/>
              <a:t>RoHS</a:t>
            </a:r>
            <a:r>
              <a:rPr lang="pl-PL" dirty="0" smtClean="0"/>
              <a:t> ze względu na ołów, którego używa się do produkcji pożądanych dźwięków). </a:t>
            </a:r>
          </a:p>
          <a:p>
            <a:endParaRPr lang="pl-PL"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Projekt dyrektywy ma doprowadzić do zastąpienia niektórych substancji niebezpiecznych w sprzęcie elektrycznym i elektronicznym, zwiększy możliwość i opłacalność recyklingu odpadów z tego sprzętu. Projekt dyrektywy wdraża także najważniejszy priorytet hierarchii postępowania z odpadami – </a:t>
            </a:r>
            <a:r>
              <a:rPr lang="pl-PL" b="1" dirty="0" smtClean="0"/>
              <a:t>zapobieganie powstawaniu odpadów</a:t>
            </a:r>
            <a:r>
              <a:rPr lang="pl-PL" dirty="0" smtClean="0"/>
              <a:t>.</a:t>
            </a:r>
            <a:endParaRPr lang="pl-PL"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Umożliwienie operatorom przedłużenia czasu stosowania sprzętu elektrycznego i elektronicznego opóźni koniec przydatności do użycia i pozbycie się tego sprzętu, a przez to pozwoli uniknąć wytwarzania dodatkowych odpadów, w tym odpadów niebezpiecznych. Szacuje się, że środek ten zapobiegnie wytworzeniu ponad 3 000 ton odpadów niebezpiecznych rocznie w UE. </a:t>
            </a:r>
          </a:p>
          <a:p>
            <a:r>
              <a:rPr lang="pl-PL" dirty="0" smtClean="0"/>
              <a:t>Dłuższy cykl życia sprzętu elektrycznego i elektronicznego przyniesie też dodatkowe oszczędności energii i surowców. </a:t>
            </a:r>
          </a:p>
          <a:p>
            <a:endParaRPr lang="pl-PL"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Wniosek dotyczący zmiany dyrektywy </a:t>
            </a:r>
            <a:r>
              <a:rPr lang="pl-PL" dirty="0" err="1" smtClean="0"/>
              <a:t>RoHS</a:t>
            </a:r>
            <a:r>
              <a:rPr lang="pl-PL" dirty="0" smtClean="0"/>
              <a:t>: </a:t>
            </a:r>
          </a:p>
          <a:p>
            <a:r>
              <a:rPr lang="pl-PL" dirty="0" err="1" smtClean="0"/>
              <a:t>umożliwi</a:t>
            </a:r>
            <a:r>
              <a:rPr lang="pl-PL" dirty="0" smtClean="0"/>
              <a:t> przeprowadzanie operacji na rynku wtórnym (np. odsprzedaż, rynek towarów używanych) dotyczących niektórych rodzajów sprzętu elektrycznego i elektronicznego oraz </a:t>
            </a:r>
          </a:p>
          <a:p>
            <a:r>
              <a:rPr lang="pl-PL" dirty="0" err="1" smtClean="0"/>
              <a:t>umożliwi</a:t>
            </a:r>
            <a:r>
              <a:rPr lang="pl-PL" dirty="0" smtClean="0"/>
              <a:t> naprawę z użyciem części zamiennych niektórych rodzajów sprzętu elektrycznego i elektronicznego, które zostały wprowadzone do obrotu przed dniem 22 lipca 2019 r. </a:t>
            </a:r>
          </a:p>
          <a:p>
            <a:endParaRPr lang="pl-PL"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Przegląd UE</a:t>
            </a:r>
            <a:endParaRPr lang="pl-PL" dirty="0"/>
          </a:p>
        </p:txBody>
      </p:sp>
      <p:sp>
        <p:nvSpPr>
          <p:cNvPr id="3" name="Symbol zastępczy zawartości 2"/>
          <p:cNvSpPr>
            <a:spLocks noGrp="1"/>
          </p:cNvSpPr>
          <p:nvPr>
            <p:ph sz="quarter" idx="1"/>
          </p:nvPr>
        </p:nvSpPr>
        <p:spPr/>
        <p:txBody>
          <a:bodyPr/>
          <a:lstStyle/>
          <a:p>
            <a:r>
              <a:rPr lang="pl-PL" dirty="0" smtClean="0"/>
              <a:t>Przegląd wdrażania polityki ochrony środowiska UE - Wspólne wyzwania i jak łączyć wysiłki by uzyskiwać lepsze wyniki</a:t>
            </a:r>
          </a:p>
          <a:p>
            <a:r>
              <a:rPr lang="pt-BR" dirty="0" smtClean="0"/>
              <a:t>Bruksela, dnia 3.2.2017</a:t>
            </a:r>
          </a:p>
          <a:p>
            <a:r>
              <a:rPr lang="pt-BR" dirty="0" smtClean="0"/>
              <a:t>COM(2017) 63 final</a:t>
            </a:r>
          </a:p>
          <a:p>
            <a:endParaRPr lang="pl-PL"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Wytyczne dla polski</a:t>
            </a:r>
            <a:endParaRPr lang="pl-PL" dirty="0"/>
          </a:p>
        </p:txBody>
      </p:sp>
      <p:sp>
        <p:nvSpPr>
          <p:cNvPr id="3" name="Symbol zastępczy zawartości 2"/>
          <p:cNvSpPr>
            <a:spLocks noGrp="1"/>
          </p:cNvSpPr>
          <p:nvPr>
            <p:ph sz="quarter" idx="1"/>
          </p:nvPr>
        </p:nvSpPr>
        <p:spPr/>
        <p:txBody>
          <a:bodyPr/>
          <a:lstStyle/>
          <a:p>
            <a:r>
              <a:rPr lang="pl-PL" dirty="0" smtClean="0"/>
              <a:t>1. Należy wprowadzić strategie, w tym instrumenty gospodarcze (systemy rozszerzonej odpowiedzialności producenta, opłat proporcjonalnych do ilości wyrzucanych odpadów), służące dalszemu wdrażaniu hierarchii postępowania z odpadami, tj. promowaniu działań zapobiegawczych, oraz ponowne użycie i recykling stały się bardziej atrakcyjne pod względem gospodarczym. Należy wyeliminować niewłaściwą działalność rynkową (ang. </a:t>
            </a:r>
            <a:r>
              <a:rPr lang="pl-PL" dirty="0" err="1" smtClean="0"/>
              <a:t>free-riding</a:t>
            </a:r>
            <a:r>
              <a:rPr lang="pl-PL" dirty="0" smtClean="0"/>
              <a:t>) i zapewnić rentowność finansową przedsiębiorstw zajmujących się gospodarowaniem odpadami.</a:t>
            </a:r>
            <a:endParaRPr lang="pl-PL"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a:xfrm>
            <a:off x="457200" y="692696"/>
            <a:ext cx="7467600" cy="5781256"/>
          </a:xfrm>
        </p:spPr>
        <p:txBody>
          <a:bodyPr>
            <a:normAutofit fontScale="85000" lnSpcReduction="10000"/>
          </a:bodyPr>
          <a:lstStyle/>
          <a:p>
            <a:r>
              <a:rPr lang="pl-PL" dirty="0" smtClean="0"/>
              <a:t>2. Należy odejść od spalania odpadów nadających się do ponownego użycia i recyklingu dzięki stopniowemu znoszeniu dotacji do spalania lub wprowadzeniu podatku od spalania.</a:t>
            </a:r>
          </a:p>
          <a:p>
            <a:r>
              <a:rPr lang="pl-PL" dirty="0" smtClean="0"/>
              <a:t>3. Należy wprowadzić lub stopniowo zwiększać podatki od składowania odpadów w celu stopniowego wyeliminowania składowania odpadów nadających się do recyklingu i do odzysku. Należy zharmonizować regionalne podatki od składowania odpadów. Należy poddać przeglądowi wysokość opłat za składowanie odpadów. Należy wykorzystywać przychody z instrumentów gospodarczych do wspierania selektywnego zbierania odpadów oraz alternatywnej infrastruktury.</a:t>
            </a:r>
          </a:p>
          <a:p>
            <a:r>
              <a:rPr lang="pl-PL" dirty="0" smtClean="0"/>
              <a:t>4. Należy skupić się na wypełnianiu obowiązku selektywnego zbierania, aby zwiększyć współczynnik recyklingu, oraz potraktować priorytetowo selektywne zbieranie bioodpadów w celu zwiększenia współczynnika kompostowania. Należy utworzyć w każdej gminie miejsca przeznaczone do zbierania konkretnych odpadów (tzw. „punkty selektywnej zbiórki odpadów”).</a:t>
            </a:r>
            <a:endParaRPr lang="pl-PL"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5. Należy unikać budowania złożonej infrastruktury przetwarzania odpadów resztkowych.</a:t>
            </a:r>
          </a:p>
          <a:p>
            <a:r>
              <a:rPr lang="pl-PL" dirty="0" smtClean="0"/>
              <a:t>6. Należy wzmocnić i zwiększyć zdolność egzekwowania prawa.</a:t>
            </a:r>
            <a:endParaRPr lang="pl-PL"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normAutofit fontScale="92500" lnSpcReduction="20000"/>
          </a:bodyPr>
          <a:lstStyle/>
          <a:p>
            <a:endParaRPr lang="pl-PL" dirty="0" smtClean="0"/>
          </a:p>
          <a:p>
            <a:r>
              <a:rPr lang="pl-PL" dirty="0" smtClean="0"/>
              <a:t> DOKUMENT ROBOCZY SŁUŻB KOMISJI Przegląd wdrażania polityki ochrony środowiska UE Sprawozdanie na temat państwa - POLSKA </a:t>
            </a:r>
          </a:p>
          <a:p>
            <a:endParaRPr lang="pl-PL" dirty="0" smtClean="0"/>
          </a:p>
          <a:p>
            <a:r>
              <a:rPr lang="pl-PL" dirty="0" smtClean="0"/>
              <a:t> Bruksela, dnia 3.2.2017 r. SWD(2017) 53 </a:t>
            </a:r>
            <a:r>
              <a:rPr lang="pl-PL" dirty="0" err="1" smtClean="0"/>
              <a:t>final</a:t>
            </a:r>
            <a:r>
              <a:rPr lang="pl-PL" dirty="0" smtClean="0"/>
              <a:t> </a:t>
            </a:r>
          </a:p>
          <a:p>
            <a:endParaRPr lang="pl-PL" dirty="0" smtClean="0"/>
          </a:p>
          <a:p>
            <a:endParaRPr lang="pl-PL" dirty="0" smtClean="0"/>
          </a:p>
          <a:p>
            <a:r>
              <a:rPr lang="pl-PL" dirty="0" smtClean="0"/>
              <a:t>Należy wzmocnić egzekwowanie przepisów dotyczących odpadów, zwłaszcza kontrole jednostek zajmujących się gospodarowaniem odpadami lub ich unieszkodliwianiem, a także ustanowić skuteczne sankcje dla gmin lub władz lokalnych w celu zapewnienia zwiększenia ich wkładu w ograniczenie praktyk nielegalnego wyrzucania odpadów. </a:t>
            </a:r>
          </a:p>
          <a:p>
            <a:endParaRPr lang="pl-PL"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endParaRPr lang="pl-PL" dirty="0" smtClean="0"/>
          </a:p>
          <a:p>
            <a:r>
              <a:rPr lang="pl-PL" dirty="0" smtClean="0"/>
              <a:t>Należy skupić się na wypełnianiu obowiązku segregacji w celu podniesienia współczynnika recyklingu, zwłaszcza poprzez wprowadzenie obowiązkowej segregacji odpadów nadających się do recyklingu dla gospodarstw domowych i poprzez utworzenie w każdej gminie miejsc przeznaczonych do unieszkodliwiania odpadów szczególnych (tzw. „punktów selektywnej zbiórki odpadów”). </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Transport międzynarodowy</a:t>
            </a:r>
            <a:endParaRPr lang="pl-PL" dirty="0"/>
          </a:p>
        </p:txBody>
      </p:sp>
      <p:sp>
        <p:nvSpPr>
          <p:cNvPr id="3" name="Symbol zastępczy zawartości 2"/>
          <p:cNvSpPr>
            <a:spLocks noGrp="1"/>
          </p:cNvSpPr>
          <p:nvPr>
            <p:ph sz="quarter" idx="1"/>
          </p:nvPr>
        </p:nvSpPr>
        <p:spPr/>
        <p:txBody>
          <a:bodyPr/>
          <a:lstStyle/>
          <a:p>
            <a:r>
              <a:rPr lang="pl-PL" dirty="0" smtClean="0"/>
              <a:t>ustawa z dnia 29 czerwca 2007 r. o międzynarodowym przemieszczaniu odpadów (tekst jednolity </a:t>
            </a:r>
            <a:r>
              <a:rPr lang="pl-PL" dirty="0" err="1" smtClean="0"/>
              <a:t>Dz.U</a:t>
            </a:r>
            <a:r>
              <a:rPr lang="pl-PL" dirty="0" smtClean="0"/>
              <a:t>. z 2018 r. poz. 296). </a:t>
            </a:r>
          </a:p>
          <a:p>
            <a:r>
              <a:rPr lang="pl-PL" dirty="0" smtClean="0"/>
              <a:t>Ustawa ta określa postępowanie i organy właściwe do wykonania zadań z zakresu międzynarodowego przemieszczania odpadów wynikających z rozporządzenia (WE) nr 1013/2006 Parlamentu Europejskiego i Rady z dnia 14 czerwca 2006 r. w sprawie przemieszczania odpadów (Dz. Urz. UE L 190 z 12.07.2006, str. 1) oraz kary pieniężne za naruszanie obowiązków w zakresie międzynarodowego przemieszczania odpadów.</a:t>
            </a:r>
            <a:endParaRPr lang="pl-PL"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Ogólnoeuropejska strategia w dziedzinie tworzyw sztucznych</a:t>
            </a:r>
            <a:endParaRPr lang="pl-PL" dirty="0"/>
          </a:p>
        </p:txBody>
      </p:sp>
      <p:sp>
        <p:nvSpPr>
          <p:cNvPr id="3" name="Symbol zastępczy zawartości 2"/>
          <p:cNvSpPr>
            <a:spLocks noGrp="1"/>
          </p:cNvSpPr>
          <p:nvPr>
            <p:ph sz="quarter" idx="1"/>
          </p:nvPr>
        </p:nvSpPr>
        <p:spPr/>
        <p:txBody>
          <a:bodyPr/>
          <a:lstStyle/>
          <a:p>
            <a:endParaRPr lang="pl-PL" dirty="0" smtClean="0"/>
          </a:p>
          <a:p>
            <a:r>
              <a:rPr lang="pl-PL" dirty="0" smtClean="0"/>
              <a:t> Strasburg, dnia 16.1.2018r. </a:t>
            </a:r>
          </a:p>
          <a:p>
            <a:r>
              <a:rPr lang="pl-PL" dirty="0" smtClean="0"/>
              <a:t>COM(2018) 28 </a:t>
            </a:r>
            <a:r>
              <a:rPr lang="pl-PL" dirty="0" err="1" smtClean="0"/>
              <a:t>final</a:t>
            </a:r>
            <a:r>
              <a:rPr lang="pl-PL" dirty="0" smtClean="0"/>
              <a:t> </a:t>
            </a:r>
          </a:p>
          <a:p>
            <a:r>
              <a:rPr lang="pl-PL" dirty="0" smtClean="0"/>
              <a:t>KOMUNIKAT KOMISJI DO PARLAMENTU EUROPEJSKIEGO, RADY, EUROPEJSKIEGO KOMITETU EKONOMICZNO-SPOŁECZNEGO I KOMITETU REGIONÓW </a:t>
            </a:r>
          </a:p>
          <a:p>
            <a:endParaRPr lang="pl-PL" dirty="0" smtClean="0"/>
          </a:p>
          <a:p>
            <a:r>
              <a:rPr lang="pl-PL" dirty="0" smtClean="0"/>
              <a:t>Europejska strategia na rzecz tworzyw sztucznych w gospodarce o obiegu zamkniętym</a:t>
            </a:r>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611560" y="1340768"/>
            <a:ext cx="5295620" cy="4873625"/>
          </a:xfrm>
          <a:prstGeom prst="rect">
            <a:avLst/>
          </a:prstGeom>
          <a:noFill/>
          <a:ln w="9525">
            <a:noFill/>
            <a:miter lim="800000"/>
            <a:headEnd/>
            <a:tailEnd/>
          </a:ln>
        </p:spPr>
      </p:pic>
      <p:sp>
        <p:nvSpPr>
          <p:cNvPr id="7" name="pole tekstowe 6"/>
          <p:cNvSpPr txBox="1"/>
          <p:nvPr/>
        </p:nvSpPr>
        <p:spPr>
          <a:xfrm>
            <a:off x="6444208" y="1556792"/>
            <a:ext cx="1800200" cy="4247317"/>
          </a:xfrm>
          <a:prstGeom prst="rect">
            <a:avLst/>
          </a:prstGeom>
          <a:noFill/>
        </p:spPr>
        <p:txBody>
          <a:bodyPr wrap="square" rtlCol="0">
            <a:spAutoFit/>
          </a:bodyPr>
          <a:lstStyle/>
          <a:p>
            <a:r>
              <a:rPr lang="pl-PL" b="1" dirty="0"/>
              <a:t>Masa generowanych co roku w Europie odpadów z tworzyw sztucznych wynosi 25,8 mln </a:t>
            </a:r>
            <a:r>
              <a:rPr lang="pl-PL" b="1" dirty="0" smtClean="0"/>
              <a:t>t. </a:t>
            </a:r>
            <a:r>
              <a:rPr lang="pl-PL" b="1" dirty="0"/>
              <a:t>Do celów recyklingu gromadzi się mniej niż 30 % takich odpadów.</a:t>
            </a:r>
            <a:endParaRPr lang="pl-PL"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KONCEPCJA GOSPODARKI O ZAMKNIĘTYM OBIEGU TWORZYW SZTUCZNYCH</a:t>
            </a:r>
            <a:endParaRPr lang="pl-PL" dirty="0"/>
          </a:p>
        </p:txBody>
      </p:sp>
      <p:sp>
        <p:nvSpPr>
          <p:cNvPr id="3" name="Symbol zastępczy zawartości 2"/>
          <p:cNvSpPr>
            <a:spLocks noGrp="1"/>
          </p:cNvSpPr>
          <p:nvPr>
            <p:ph sz="quarter" idx="1"/>
          </p:nvPr>
        </p:nvSpPr>
        <p:spPr/>
        <p:txBody>
          <a:bodyPr/>
          <a:lstStyle/>
          <a:p>
            <a:r>
              <a:rPr lang="pl-PL" b="1" dirty="0" smtClean="0"/>
              <a:t>„Wizja nowej gospodarki tworzywami sztucznymi w Europie” </a:t>
            </a:r>
          </a:p>
          <a:p>
            <a:r>
              <a:rPr lang="pl-PL" b="1" dirty="0" smtClean="0"/>
              <a:t>Inteligentny, innowacyjny i zrównoważony sektor tworzyw sztucznych, w którym projektowanie i produkcja w pełni uwzględnia potrzeby w zakresie ponownego użycia, naprawy i recyklingu, zwiększa wzrost gospodarczy i zatrudnienie w Europie oraz przyczynia się do zmniejszenia emisji gazów cieplarnianych w UE i zależności Unii od importowanych paliw kopalnych.</a:t>
            </a:r>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normAutofit fontScale="92500" lnSpcReduction="10000"/>
          </a:bodyPr>
          <a:lstStyle/>
          <a:p>
            <a:endParaRPr lang="pl-PL" dirty="0" smtClean="0"/>
          </a:p>
          <a:p>
            <a:r>
              <a:rPr lang="pl-PL" dirty="0" smtClean="0"/>
              <a:t>− Tworzywa sztuczne oraz produkty je zawierające projektuje się w taki sposób, aby zwiększyć ich trwałość oraz umożliwić ich ponowne użycie i wysokiej jakości recykling. Do 2030 r. wszystkie opakowania z tworzyw sztucznych wprowadzane do obrotu na rynku UE mogą być ponownie użyte lub poddane recyklingowi w sposób racjonalny pod względem kosztów. </a:t>
            </a:r>
          </a:p>
          <a:p>
            <a:endParaRPr lang="pl-PL" dirty="0" smtClean="0"/>
          </a:p>
          <a:p>
            <a:r>
              <a:rPr lang="pl-PL" dirty="0" smtClean="0"/>
              <a:t>− W procesie produkcji i projektowania wprowadza się zmiany, które umożliwiają osiągnięcie wyższych wskaźników recyklingu dla wszystkich kluczowych zastosowań. Do 2030 r. ponad połowa wytwarzanych w Europie odpadów z tworzyw sztucznych jest poddawana recyklingowi. </a:t>
            </a:r>
          </a:p>
          <a:p>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smtClean="0"/>
              <a:t>Projektowanie z myślą o recyklingu</a:t>
            </a:r>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2350218" y="1600200"/>
            <a:ext cx="3681563" cy="4873625"/>
          </a:xfrm>
          <a:prstGeom prst="rect">
            <a:avLst/>
          </a:prstGeom>
          <a:noFill/>
          <a:ln w="9525">
            <a:noFill/>
            <a:miter lim="800000"/>
            <a:headEnd/>
            <a:tailEnd/>
          </a:ln>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Wykaz przyszłych środków wdrażania strategii UE</a:t>
            </a:r>
            <a:endParaRPr lang="pl-PL" dirty="0"/>
          </a:p>
        </p:txBody>
      </p:sp>
      <p:sp>
        <p:nvSpPr>
          <p:cNvPr id="3" name="Symbol zastępczy zawartości 2"/>
          <p:cNvSpPr>
            <a:spLocks noGrp="1"/>
          </p:cNvSpPr>
          <p:nvPr>
            <p:ph sz="quarter" idx="1"/>
          </p:nvPr>
        </p:nvSpPr>
        <p:spPr/>
        <p:txBody>
          <a:bodyPr>
            <a:normAutofit fontScale="77500" lnSpcReduction="20000"/>
          </a:bodyPr>
          <a:lstStyle/>
          <a:p>
            <a:r>
              <a:rPr lang="pl-PL" dirty="0" smtClean="0"/>
              <a:t>I kwartał 2018</a:t>
            </a:r>
          </a:p>
          <a:p>
            <a:r>
              <a:rPr lang="pl-PL" b="1" dirty="0" smtClean="0"/>
              <a:t>Działania ulepszające projektowanie produktów: </a:t>
            </a:r>
          </a:p>
          <a:p>
            <a:r>
              <a:rPr lang="pl-PL" dirty="0" smtClean="0"/>
              <a:t>− przygotowanie zmiany dyrektywy w sprawie opakowań i odpadów opakowaniowych: Komisja rozpocznie prace nad nowymi zharmonizowanymi przepisami, tak aby do 2030 r. wszystkie opakowania z tworzyw sztucznych wprowadzane do obrotu na rynku UE mogły być ponownie użyte lub poddane recyklingowi w sposób racjonalny pod względem kosztów; </a:t>
            </a:r>
          </a:p>
          <a:p>
            <a:r>
              <a:rPr lang="pl-PL" dirty="0" smtClean="0"/>
              <a:t>− działania następcze związane z COM (2018) 32 „Komunikat w sprawie wdrażania pakietu dotyczącego gospodarki o obiegu zamkniętym: warianty podejścia do interakcji między przepisami w zakresie chemikaliów, produktów i odpadów”: poprawić identyfikowalność chemikaliów i rozwiązać kwestię substancji odziedziczonych w strumieniach materiałów pochodzących z recyklingu; </a:t>
            </a:r>
          </a:p>
          <a:p>
            <a:r>
              <a:rPr lang="pl-PL" dirty="0" smtClean="0"/>
              <a:t>− nowe środki w zakresie </a:t>
            </a:r>
            <a:r>
              <a:rPr lang="pl-PL" dirty="0" err="1" smtClean="0"/>
              <a:t>ekoprojektu</a:t>
            </a:r>
            <a:r>
              <a:rPr lang="pl-PL" dirty="0" smtClean="0"/>
              <a:t>: rozważyć wymogi wspierające recykling tworzyw sztucznych. </a:t>
            </a:r>
          </a:p>
          <a:p>
            <a:r>
              <a:rPr lang="pl-PL" dirty="0" smtClean="0"/>
              <a:t>	</a:t>
            </a:r>
          </a:p>
          <a:p>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lstStyle/>
          <a:p>
            <a:endParaRPr lang="pl-PL" dirty="0" smtClean="0"/>
          </a:p>
          <a:p>
            <a:r>
              <a:rPr lang="pl-PL" dirty="0" smtClean="0"/>
              <a:t>Strasburg, dnia 16.1.2018</a:t>
            </a:r>
          </a:p>
          <a:p>
            <a:r>
              <a:rPr lang="pl-PL" dirty="0" smtClean="0"/>
              <a:t>COM(2018) 32 </a:t>
            </a:r>
            <a:r>
              <a:rPr lang="pl-PL" dirty="0" err="1" smtClean="0"/>
              <a:t>final</a:t>
            </a:r>
            <a:endParaRPr lang="pl-PL" dirty="0" smtClean="0"/>
          </a:p>
          <a:p>
            <a:r>
              <a:rPr lang="pl-PL" dirty="0" smtClean="0"/>
              <a:t>KOMUNIKAT KOMISJI DO PARLAMENTU EUROPEJSKIEGO, RADY, EUROPEJSKIEGO KOMITETU EKONOMICZNO-SPOŁECZNEGO I KOMITETU REGIONÓW</a:t>
            </a:r>
          </a:p>
          <a:p>
            <a:r>
              <a:rPr lang="pl-PL" dirty="0" smtClean="0"/>
              <a:t>w sprawie wdrażania pakietu dotyczącego gospodarki o obiegu zamkniętym:</a:t>
            </a:r>
            <a:br>
              <a:rPr lang="pl-PL" dirty="0" smtClean="0"/>
            </a:br>
            <a:r>
              <a:rPr lang="pl-PL" dirty="0" smtClean="0"/>
              <a:t>warianty podejścia do interakcji między przepisami w zakresie chemikaliów, produktów i odpadów</a:t>
            </a:r>
          </a:p>
          <a:p>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2019</a:t>
            </a:r>
            <a:endParaRPr lang="pl-PL" dirty="0"/>
          </a:p>
        </p:txBody>
      </p:sp>
      <p:sp>
        <p:nvSpPr>
          <p:cNvPr id="3" name="Symbol zastępczy zawartości 2"/>
          <p:cNvSpPr>
            <a:spLocks noGrp="1"/>
          </p:cNvSpPr>
          <p:nvPr>
            <p:ph sz="quarter" idx="1"/>
          </p:nvPr>
        </p:nvSpPr>
        <p:spPr/>
        <p:txBody>
          <a:bodyPr/>
          <a:lstStyle/>
          <a:p>
            <a:r>
              <a:rPr lang="pl-PL" b="1" dirty="0" smtClean="0"/>
              <a:t>Działania ulepszające selektywne zbieranie odpadów z tworzyw sztucznych: </a:t>
            </a:r>
          </a:p>
          <a:p>
            <a:r>
              <a:rPr lang="pl-PL" dirty="0" smtClean="0"/>
              <a:t>− przyjęcie nowych wytycznych w zakresie selektywnego zbierania i sortowania odpadów; </a:t>
            </a:r>
          </a:p>
          <a:p>
            <a:r>
              <a:rPr lang="pl-PL" dirty="0" smtClean="0"/>
              <a:t>− zapewnienie lepszej realizacji istniejących zobowiązań w zakresie selektywnego zbierania, w tym za pośrednictwem będącego w toku przeglądu prawodawstwa dotyczącego odpadów. </a:t>
            </a:r>
          </a:p>
          <a:p>
            <a:r>
              <a:rPr lang="pl-PL" dirty="0" smtClean="0"/>
              <a:t>	</a:t>
            </a:r>
          </a:p>
          <a:p>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Wykaz zalecanych środków dla organów krajowych i przemysłu</a:t>
            </a:r>
            <a:endParaRPr lang="pl-PL" dirty="0"/>
          </a:p>
        </p:txBody>
      </p:sp>
      <p:sp>
        <p:nvSpPr>
          <p:cNvPr id="3" name="Symbol zastępczy zawartości 2"/>
          <p:cNvSpPr>
            <a:spLocks noGrp="1"/>
          </p:cNvSpPr>
          <p:nvPr>
            <p:ph sz="quarter" idx="1"/>
          </p:nvPr>
        </p:nvSpPr>
        <p:spPr/>
        <p:txBody>
          <a:bodyPr>
            <a:normAutofit fontScale="85000" lnSpcReduction="20000"/>
          </a:bodyPr>
          <a:lstStyle/>
          <a:p>
            <a:endParaRPr lang="pl-PL" dirty="0" smtClean="0"/>
          </a:p>
          <a:p>
            <a:r>
              <a:rPr lang="pl-PL" dirty="0" smtClean="0"/>
              <a:t>wprowadzenia dobrze zaprojektowanych systemów rozszerzonej odpowiedzialności producenta lub systemów kaucji, po konsultacjach z właściwymi sektorami; </a:t>
            </a:r>
          </a:p>
          <a:p>
            <a:r>
              <a:rPr lang="pl-PL" dirty="0" smtClean="0"/>
              <a:t>	</a:t>
            </a:r>
          </a:p>
          <a:p>
            <a:r>
              <a:rPr lang="pl-PL" dirty="0" smtClean="0"/>
              <a:t>rozważenia możliwości wprowadzenia systemu rozszerzonej odpowiedzialności producenta, w szczególności w celu zachęcenia do zbierania wyrzuconych narzędzi połowowych i recyklingu tworzyw sztucznych w rolnictwie; </a:t>
            </a:r>
          </a:p>
          <a:p>
            <a:r>
              <a:rPr lang="pl-PL" dirty="0" smtClean="0"/>
              <a:t>rozważenia możliwości wprowadzenia systemów kaucji, w szczególności w odniesieniu do pojemników na napoje. </a:t>
            </a:r>
          </a:p>
          <a:p>
            <a:r>
              <a:rPr lang="pl-PL" dirty="0" smtClean="0"/>
              <a:t>	</a:t>
            </a:r>
          </a:p>
          <a:p>
            <a:r>
              <a:rPr lang="pl-PL" dirty="0" smtClean="0"/>
              <a:t>lepszego wykorzystywania instrumentów ekonomicznych, zwłaszcza w celu zwiększenia kosztów składowania i spalania odpadów oraz promowania recyklingu tworzyw sztucznych i zapobiegania powstawaniu z nich odpadów; </a:t>
            </a:r>
          </a:p>
          <a:p>
            <a:r>
              <a:rPr lang="pl-PL" dirty="0" smtClean="0"/>
              <a:t>	</a:t>
            </a:r>
          </a:p>
          <a:p>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642194"/>
          </a:xfrm>
        </p:spPr>
        <p:txBody>
          <a:bodyPr>
            <a:normAutofit fontScale="90000"/>
          </a:bodyPr>
          <a:lstStyle/>
          <a:p>
            <a:r>
              <a:rPr lang="pl-PL" dirty="0" smtClean="0"/>
              <a:t>Unijne przepisy dotyczące zniesienia statusu odpadu nie są w pełni zharmonizowane, przez co nie jest jasne, kiedy odpady stają się nowymi materiałami i produktami.</a:t>
            </a:r>
            <a:endParaRPr lang="pl-PL" dirty="0"/>
          </a:p>
        </p:txBody>
      </p:sp>
      <p:sp>
        <p:nvSpPr>
          <p:cNvPr id="3" name="Symbol zastępczy zawartości 2"/>
          <p:cNvSpPr>
            <a:spLocks noGrp="1"/>
          </p:cNvSpPr>
          <p:nvPr>
            <p:ph sz="quarter" idx="1"/>
          </p:nvPr>
        </p:nvSpPr>
        <p:spPr>
          <a:xfrm>
            <a:off x="457200" y="1916832"/>
            <a:ext cx="7467600" cy="4557120"/>
          </a:xfrm>
        </p:spPr>
        <p:txBody>
          <a:bodyPr>
            <a:normAutofit fontScale="85000" lnSpcReduction="10000"/>
          </a:bodyPr>
          <a:lstStyle/>
          <a:p>
            <a:r>
              <a:rPr lang="pl-PL" dirty="0" smtClean="0"/>
              <a:t>Przykład: W ramach ukierunkowanych konsultacji przedstawiciele przemysłu metalowego i energetycznego zgłosili trudności w ustalaniu, czy materiały takie jak </a:t>
            </a:r>
            <a:r>
              <a:rPr lang="pl-PL" b="1" dirty="0" smtClean="0"/>
              <a:t>popioły węglowe</a:t>
            </a:r>
            <a:r>
              <a:rPr lang="pl-PL" dirty="0" smtClean="0"/>
              <a:t>, żużle miedziowe czy żużle żelazomolibdenowe powinny mieć status produktu czy odpadu. W poszczególnych państwach członkowskich, a czasem nawet w poszczególnych regionach stosowane są różne kryteria.</a:t>
            </a:r>
          </a:p>
          <a:p>
            <a:r>
              <a:rPr lang="pl-PL" dirty="0" smtClean="0"/>
              <a:t>Niepewność co do statusu materiału jako odpadu lub produktu to problem również dla organów administracji, którym często trudno jest ustalić, czy zastosowanie mają przepisy dotyczące odpadów czy przepisy dotyczące produktów. Sytuacja ta występuje na przykład przy podejmowaniu decyzji, czy pochodzący z recyklingu PVC zawierający DEHP należy w dalszym ciągu uznawać za odpad, czy też powinien być traktowany jako produkt.</a:t>
            </a:r>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Zmiany 2017/2018</a:t>
            </a:r>
            <a:endParaRPr lang="pl-PL" dirty="0"/>
          </a:p>
        </p:txBody>
      </p:sp>
      <p:sp>
        <p:nvSpPr>
          <p:cNvPr id="3" name="Symbol zastępczy zawartości 2"/>
          <p:cNvSpPr>
            <a:spLocks noGrp="1"/>
          </p:cNvSpPr>
          <p:nvPr>
            <p:ph sz="quarter" idx="1"/>
          </p:nvPr>
        </p:nvSpPr>
        <p:spPr/>
        <p:txBody>
          <a:bodyPr>
            <a:normAutofit/>
          </a:bodyPr>
          <a:lstStyle/>
          <a:p>
            <a:r>
              <a:rPr lang="pl-PL" cap="all" dirty="0" smtClean="0"/>
              <a:t>ROZPORZĄDZENIE RADY MINISTRÓW </a:t>
            </a:r>
            <a:r>
              <a:rPr lang="pl-PL" dirty="0" smtClean="0"/>
              <a:t>z dnia 6 marca 2017 r. zmieniające rozporządzenie w sprawie opłat za korzystanie ze środowiska</a:t>
            </a:r>
          </a:p>
          <a:p>
            <a:r>
              <a:rPr lang="pl-PL" i="1" dirty="0" smtClean="0"/>
              <a:t>Ustawa z dnia 12 października 2017 r. o zmianie ustawy o gospodarce opakowaniami i odpadami opakowaniowymi oraz niektórych innych ustaw</a:t>
            </a:r>
          </a:p>
          <a:p>
            <a:r>
              <a:rPr lang="pl-PL" i="1" dirty="0" smtClean="0"/>
              <a:t>Ustawa z dnia 6 marca 2018 r. Prawo przedsiębiorców</a:t>
            </a:r>
          </a:p>
          <a:p>
            <a:r>
              <a:rPr lang="pl-PL" dirty="0" smtClean="0"/>
              <a:t>Ustawa z dnia 6 marca 2018 r. Przepisy wprowadzające ustawę – Prawo przedsiębiorców oraz inne ustawy dotyczące działalności gospodarczej</a:t>
            </a:r>
            <a:endParaRPr lang="pl-PL" i="1" dirty="0" smtClean="0"/>
          </a:p>
          <a:p>
            <a:endParaRPr lang="pl-PL" dirty="0" smtClean="0"/>
          </a:p>
          <a:p>
            <a:endParaRPr lang="pl-PL"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Dyrektywy odpadowe</a:t>
            </a:r>
            <a:endParaRPr lang="pl-PL" dirty="0"/>
          </a:p>
        </p:txBody>
      </p:sp>
      <p:sp>
        <p:nvSpPr>
          <p:cNvPr id="3" name="Symbol zastępczy zawartości 2"/>
          <p:cNvSpPr>
            <a:spLocks noGrp="1"/>
          </p:cNvSpPr>
          <p:nvPr>
            <p:ph sz="quarter" idx="1"/>
          </p:nvPr>
        </p:nvSpPr>
        <p:spPr/>
        <p:txBody>
          <a:bodyPr/>
          <a:lstStyle/>
          <a:p>
            <a:r>
              <a:rPr lang="pl-PL" b="1" dirty="0" smtClean="0"/>
              <a:t>Procedura 2015/0275/COD</a:t>
            </a:r>
            <a:r>
              <a:rPr lang="pl-PL" dirty="0" smtClean="0"/>
              <a:t>COM (2015) 595: Wniosek DYREKTYWA PARLAMENTU EUROPEJSKIEGO I RADY zmieniająca dyrektywę 2008/98/WE w sprawie odpadów</a:t>
            </a:r>
          </a:p>
          <a:p>
            <a:endParaRPr lang="pl-PL" dirty="0" smtClean="0"/>
          </a:p>
          <a:p>
            <a:r>
              <a:rPr lang="pl-PL" dirty="0" smtClean="0"/>
              <a:t>23/02/2018 : Debata w Radzie</a:t>
            </a:r>
          </a:p>
          <a:p>
            <a:r>
              <a:rPr lang="en-US" dirty="0" smtClean="0"/>
              <a:t>27/02/2018 Approval in committee of the text agreed at 1st reading </a:t>
            </a:r>
            <a:r>
              <a:rPr lang="en-US" dirty="0" err="1" smtClean="0"/>
              <a:t>interinstitutional</a:t>
            </a:r>
            <a:r>
              <a:rPr lang="en-US" dirty="0" smtClean="0"/>
              <a:t> negotiations</a:t>
            </a:r>
            <a:endParaRPr lang="pl-PL" dirty="0" smtClean="0"/>
          </a:p>
          <a:p>
            <a:r>
              <a:rPr lang="pl-PL" dirty="0" smtClean="0"/>
              <a:t>Parlament</a:t>
            </a:r>
          </a:p>
          <a:p>
            <a:r>
              <a:rPr lang="en-US" dirty="0" smtClean="0"/>
              <a:t>16/04/2018 Debate in plenary scheduled 18/04/2018 Vote in plenary scheduled</a:t>
            </a:r>
            <a:endParaRPr lang="pl-PL" dirty="0" smtClean="0"/>
          </a:p>
          <a:p>
            <a:endParaRPr lang="pl-PL" dirty="0"/>
          </a:p>
        </p:txBody>
      </p:sp>
      <p:sp>
        <p:nvSpPr>
          <p:cNvPr id="4" name="Symbol zastępczy stopki 3"/>
          <p:cNvSpPr>
            <a:spLocks noGrp="1"/>
          </p:cNvSpPr>
          <p:nvPr>
            <p:ph type="ftr" sz="quarter" idx="16"/>
          </p:nvPr>
        </p:nvSpPr>
        <p:spPr/>
        <p:txBody>
          <a:bodyPr/>
          <a:lstStyle/>
          <a:p>
            <a:r>
              <a:rPr lang="pl-PL" smtClean="0"/>
              <a:t>Uniwersytet Kazimierza Wielkiego w Bydgoszczy</a:t>
            </a:r>
            <a:endParaRPr lang="pl-PL"/>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Projekt ustawy o zmianie ustawy o utrzymaniu czystości i porządku w gminach</a:t>
            </a:r>
            <a:endParaRPr lang="pl-PL" dirty="0"/>
          </a:p>
        </p:txBody>
      </p:sp>
      <p:sp>
        <p:nvSpPr>
          <p:cNvPr id="3" name="Symbol zastępczy zawartości 2"/>
          <p:cNvSpPr>
            <a:spLocks noGrp="1"/>
          </p:cNvSpPr>
          <p:nvPr>
            <p:ph sz="quarter" idx="1"/>
          </p:nvPr>
        </p:nvSpPr>
        <p:spPr/>
        <p:txBody>
          <a:bodyPr/>
          <a:lstStyle/>
          <a:p>
            <a:r>
              <a:rPr lang="pl-PL" dirty="0" smtClean="0"/>
              <a:t>https://bip.kprm.gov.pl/kpr/form/r178474523,Projekt-ustawy-o-zmianie-ustawy-o-utrzymaniu-czystosci-i-porzadku-w-gminach.html</a:t>
            </a:r>
            <a:endParaRPr lang="pl-PL"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Nowelizacja </a:t>
            </a:r>
            <a:r>
              <a:rPr lang="pl-PL" dirty="0" err="1" smtClean="0"/>
              <a:t>UoUCziP</a:t>
            </a:r>
            <a:r>
              <a:rPr lang="pl-PL" dirty="0" smtClean="0"/>
              <a:t> Stanowisko Ministerstwa Środowiska czerwiec 2017</a:t>
            </a:r>
            <a:endParaRPr lang="pl-PL" dirty="0"/>
          </a:p>
        </p:txBody>
      </p:sp>
      <p:sp>
        <p:nvSpPr>
          <p:cNvPr id="3" name="Symbol zastępczy zawartości 2"/>
          <p:cNvSpPr>
            <a:spLocks noGrp="1"/>
          </p:cNvSpPr>
          <p:nvPr>
            <p:ph idx="1"/>
          </p:nvPr>
        </p:nvSpPr>
        <p:spPr/>
        <p:txBody>
          <a:bodyPr>
            <a:normAutofit fontScale="92500"/>
          </a:bodyPr>
          <a:lstStyle/>
          <a:p>
            <a:r>
              <a:rPr lang="pl-PL" dirty="0" smtClean="0"/>
              <a:t>- na podstawie obowiązujących przepisów ustawy z dnia 13 września 1996 r. o utrzymaniu czystości i porządku w gminach nie jest możliwe zróżnicowanie wysokości opłaty za gospodarowanie odpadami komunalnymi w przypadku deklaracji właściciela nieruchomości o zagospodarowywaniu bioodpadów we własnym kompostowniku. </a:t>
            </a:r>
          </a:p>
          <a:p>
            <a:r>
              <a:rPr lang="pl-PL" dirty="0" smtClean="0"/>
              <a:t>- resort planuje zmiany we wspomnianej ustawie, które umożliwią gminom obniżanie opłaty za gospodarowanie odpadami komunalnymi w przypadku posiadania przydomowego kompostownika tj. jednocześnie zniesienie obowiązku wyposażenia nieruchomości w pojemnik lub worek do selektywnego zbierania bioodpadów.</a:t>
            </a:r>
            <a:endParaRPr lang="pl-PL"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a:xfrm>
            <a:off x="457200" y="332656"/>
            <a:ext cx="7467600" cy="6141296"/>
          </a:xfrm>
        </p:spPr>
        <p:txBody>
          <a:bodyPr>
            <a:normAutofit fontScale="85000" lnSpcReduction="20000"/>
          </a:bodyPr>
          <a:lstStyle/>
          <a:p>
            <a:r>
              <a:rPr lang="pl-PL" dirty="0" smtClean="0"/>
              <a:t>1. wzmocnienie kontroli gmin nad systemem gospodarowania odpadami komunalnymi, w tym nadzór nad firmami dobierającymi odpady komunalne, przez:</a:t>
            </a:r>
            <a:br>
              <a:rPr lang="pl-PL" dirty="0" smtClean="0"/>
            </a:br>
            <a:r>
              <a:rPr lang="pl-PL" dirty="0" smtClean="0"/>
              <a:t>a) wprowadzenie konieczności rozłącznego ogłaszania i przeprowadzania przetargu na odbiór i przetargu na zagospodarowanie odpadów komunalnych jako sposób na zapobieganie nielegalnym praktykom podmiotów wyłonionych przez gminy w drodze przetargu,</a:t>
            </a:r>
            <a:br>
              <a:rPr lang="pl-PL" dirty="0" smtClean="0"/>
            </a:br>
            <a:r>
              <a:rPr lang="pl-PL" dirty="0" smtClean="0"/>
              <a:t>b) uniemożliwienie ryczałtowego rozliczania się pomiędzy gminą a podmiotem odbierającym odpady komunalne np. przez określenie płatności przez gminy za odbiór odpadów wyłącznie w odniesieniu do masy odpadów przekazanych do przetwarzania;</a:t>
            </a:r>
            <a:br>
              <a:rPr lang="pl-PL" dirty="0" smtClean="0"/>
            </a:br>
            <a:r>
              <a:rPr lang="pl-PL" dirty="0" smtClean="0"/>
              <a:t>2. zwiększenie zachęty do selektywnego zbierania odpadów komunalnych w szczególności przez urealnienie różnicy między stawką opłaty za odbieranie odpadów zebranych selektywnie i stawką opłaty w przypadku kiedy obowiązek selektywnego zbierania odpadów nie jest realizowany;</a:t>
            </a:r>
            <a:br>
              <a:rPr lang="pl-PL" dirty="0" smtClean="0"/>
            </a:br>
            <a:r>
              <a:rPr lang="pl-PL" dirty="0" smtClean="0"/>
              <a:t>3. zmiany w zakresie zasad ustalania ryczałtowej stawki opłaty za gospodarowanie odpadami komunalnymi za rok od domku letniskowego lub od innej nieruchomości wykorzystywanej na cele rekreacyjno-wypoczynkowe. Na obecnym etapie prac rozważane są różne rozwiązania;</a:t>
            </a:r>
            <a:endParaRPr lang="pl-PL"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a:xfrm>
            <a:off x="457200" y="548680"/>
            <a:ext cx="7467600" cy="5925272"/>
          </a:xfrm>
        </p:spPr>
        <p:txBody>
          <a:bodyPr>
            <a:normAutofit fontScale="92500" lnSpcReduction="20000"/>
          </a:bodyPr>
          <a:lstStyle/>
          <a:p>
            <a:r>
              <a:rPr lang="pl-PL" dirty="0" smtClean="0"/>
              <a:t>4. zmiana w zakresie umożliwienia gminie powierzania zadań związanych z opłatami za gospodarowanie odpadami komunalnymi organom wskazanym w art. 39 ust. 4 ustawy z dnia 8 marca 1990 r. o samorządzie gminnym;</a:t>
            </a:r>
            <a:br>
              <a:rPr lang="pl-PL" dirty="0" smtClean="0"/>
            </a:br>
            <a:r>
              <a:rPr lang="pl-PL" dirty="0" smtClean="0"/>
              <a:t>5. wprowadzenie możliwości zwolnienia w części z opłaty za gospodarowanie odpadami komunalnymi właścicieli nieruchomości posiadających kompostownik przydomowy;</a:t>
            </a:r>
            <a:br>
              <a:rPr lang="pl-PL" dirty="0" smtClean="0"/>
            </a:br>
            <a:r>
              <a:rPr lang="pl-PL" dirty="0" smtClean="0"/>
              <a:t>6. dodanie przepisu regulującego kwestie zwrotu lub naliczania opłaty za gospodarowanie odpadami komunalnymi w szczególnych przypadkach np. umożliwiający stwierdzenie nadpłaty w przypadku śmierci właściciela nieruchomości;</a:t>
            </a:r>
            <a:br>
              <a:rPr lang="pl-PL" dirty="0" smtClean="0"/>
            </a:br>
            <a:r>
              <a:rPr lang="pl-PL" dirty="0" smtClean="0"/>
              <a:t>7. wprowadzenie mechanizmów, dzięki którym środki pozyskiwane przez jednostki samorządu terytorialnego w ramach opłaty za gospodarowanie odpadami komunalnymi będą faktycznie wykorzystywane na pokrywanie kosztów funkcjonowania systemu gospodarowania odpadami komunalnymi;</a:t>
            </a:r>
            <a:endParaRPr lang="pl-PL"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a:xfrm>
            <a:off x="457200" y="476672"/>
            <a:ext cx="7467600" cy="5997280"/>
          </a:xfrm>
        </p:spPr>
        <p:txBody>
          <a:bodyPr>
            <a:normAutofit fontScale="92500" lnSpcReduction="10000"/>
          </a:bodyPr>
          <a:lstStyle/>
          <a:p>
            <a:r>
              <a:rPr lang="pl-PL" dirty="0" smtClean="0"/>
              <a:t>8. doprecyzowanie w przepisach ustawy czasu na składanie korekt do sprawozdań i określenie terminu złożenia końcowego sprawozdania przez podmiot odbierający odpady komunalne do gminy, przez gminę do urzędu marszałkowskiego i przez urząd marszałkowski do Ministra Środowiska. Zaproponowany zostanie termin roku od przygotowania, po którym nie będą uwzględniane przesyłane korekty sprawozdań;</a:t>
            </a:r>
            <a:br>
              <a:rPr lang="pl-PL" dirty="0" smtClean="0"/>
            </a:br>
            <a:r>
              <a:rPr lang="pl-PL" dirty="0" smtClean="0"/>
              <a:t>9. dodanie przepisu w zakresie 3-letniego okresu zakazu wykonywania działalności w zakresie odbierania odpadów komunalnych w odniesieniu do przedsiębiorcy wykreślonego z rejestru działalności regulowanej;</a:t>
            </a:r>
            <a:br>
              <a:rPr lang="pl-PL" dirty="0" smtClean="0"/>
            </a:br>
            <a:r>
              <a:rPr lang="pl-PL" dirty="0" smtClean="0"/>
              <a:t>10. wprowadzenie obowiązku aktualizacji danych w deklaracji tylko raz w miesiącu;</a:t>
            </a:r>
            <a:br>
              <a:rPr lang="pl-PL" dirty="0" smtClean="0"/>
            </a:br>
            <a:r>
              <a:rPr lang="pl-PL" dirty="0" smtClean="0"/>
              <a:t>11. wzmocnienie kontroli jednostek samorządu terytorialnego nad systemem gospodarowania odpadami komunalnymi, w tym nadzoru nad podmiotami odbierającymi odpady.</a:t>
            </a:r>
            <a:endParaRPr lang="pl-PL"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Podsumowanie prawa odpadowego</a:t>
            </a:r>
            <a:endParaRPr lang="pl-PL" dirty="0"/>
          </a:p>
        </p:txBody>
      </p:sp>
      <p:sp>
        <p:nvSpPr>
          <p:cNvPr id="3" name="Symbol zastępczy zawartości 2"/>
          <p:cNvSpPr>
            <a:spLocks noGrp="1"/>
          </p:cNvSpPr>
          <p:nvPr>
            <p:ph sz="quarter" idx="1"/>
          </p:nvPr>
        </p:nvSpPr>
        <p:spPr/>
        <p:txBody>
          <a:bodyPr/>
          <a:lstStyle/>
          <a:p>
            <a:r>
              <a:rPr lang="pl-PL" dirty="0" smtClean="0"/>
              <a:t>- wiele rozwiązań prawnych jest wadliwych, niejasnych i budzących najrozmaitsze wątpliwości;</a:t>
            </a:r>
          </a:p>
          <a:p>
            <a:r>
              <a:rPr lang="pl-PL" dirty="0" smtClean="0"/>
              <a:t>- próby rozwiązania tego stanu rzeczy mają miejsce w wytycznych i interpretacjach zamieszczanych na stronie Ministerstwa Środowiska - nie jest to żadna legalna wykładnia stanu prawnego;</a:t>
            </a:r>
          </a:p>
          <a:p>
            <a:r>
              <a:rPr lang="pl-PL" dirty="0" smtClean="0"/>
              <a:t>kwestia konstytucyjności szeregu zagadnień związanych z gospodarką odpadami (dla przykładu monopolizacja komunalnej gospodarki odpadami na różnych jej szczeblach; porozumienia z ustawy opakowaniowej)</a:t>
            </a:r>
            <a:endParaRPr lang="pl-PL"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nie nadążanie czasowe z transpozycją dyrektyw unijnych (żadna z zakresu gospodarki odpadami nie została w okresie naszego członkostwa w Unii Europejskiej przyjęta w wymaganym terminie) oraz rozliczne błędy transpozycyjne (które wymagają późniejszych nowelizacji tych przepisów);</a:t>
            </a:r>
          </a:p>
          <a:p>
            <a:r>
              <a:rPr lang="pl-PL" dirty="0" smtClean="0"/>
              <a:t>Paradoksalnie znaczna część wyżej wskazywanych błędów wydaje się być powiązana ze zbyt szybkim stanowieniem prawa (a możliwe, że z niewłaściwym rozmieszczeniem akcentów w tym zakresie - zbyt krótkim okresem prac eksperckich, a zbyt długim dla działań politycznych, które w znacznej mierze są zdominowane przez z jednej strony laików, a z drugiej lobbystów, w tym nieformalnych).</a:t>
            </a:r>
            <a:endParaRPr lang="pl-PL"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kodyfikacja</a:t>
            </a:r>
            <a:endParaRPr lang="pl-PL" dirty="0"/>
          </a:p>
        </p:txBody>
      </p:sp>
      <p:sp>
        <p:nvSpPr>
          <p:cNvPr id="3" name="Symbol zastępczy zawartości 2"/>
          <p:cNvSpPr>
            <a:spLocks noGrp="1"/>
          </p:cNvSpPr>
          <p:nvPr>
            <p:ph sz="quarter" idx="1"/>
          </p:nvPr>
        </p:nvSpPr>
        <p:spPr/>
        <p:txBody>
          <a:bodyPr/>
          <a:lstStyle/>
          <a:p>
            <a:r>
              <a:rPr lang="pl-PL" dirty="0" smtClean="0"/>
              <a:t>Podsumowując nasze przepisy prawne w zakresie gospodarki odpadami wysunąć by można de </a:t>
            </a:r>
            <a:r>
              <a:rPr lang="pl-PL" dirty="0" err="1" smtClean="0"/>
              <a:t>lege</a:t>
            </a:r>
            <a:r>
              <a:rPr lang="pl-PL" dirty="0" smtClean="0"/>
              <a:t> </a:t>
            </a:r>
            <a:r>
              <a:rPr lang="pl-PL" dirty="0" err="1" smtClean="0"/>
              <a:t>ferenda</a:t>
            </a:r>
            <a:r>
              <a:rPr lang="pl-PL" dirty="0" smtClean="0"/>
              <a:t> wniosek o podjęcie prac nad kodeksem odpadowym (czy chociażby Prawem o odpadach), który porządkowałby całą tę problematykę.</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Ostateczna wersja</a:t>
            </a:r>
            <a:endParaRPr lang="pl-PL" dirty="0"/>
          </a:p>
        </p:txBody>
      </p:sp>
      <p:sp>
        <p:nvSpPr>
          <p:cNvPr id="3" name="Symbol zastępczy zawartości 2"/>
          <p:cNvSpPr>
            <a:spLocks noGrp="1"/>
          </p:cNvSpPr>
          <p:nvPr>
            <p:ph sz="quarter" idx="1"/>
          </p:nvPr>
        </p:nvSpPr>
        <p:spPr/>
        <p:txBody>
          <a:bodyPr/>
          <a:lstStyle/>
          <a:p>
            <a:r>
              <a:rPr lang="pl-PL" b="1" cap="all" dirty="0" smtClean="0"/>
              <a:t>ROZPORZĄDZENIE</a:t>
            </a:r>
          </a:p>
          <a:p>
            <a:r>
              <a:rPr lang="pl-PL" b="1" cap="all" dirty="0" smtClean="0"/>
              <a:t>RADY MINISTRÓW</a:t>
            </a:r>
          </a:p>
          <a:p>
            <a:r>
              <a:rPr lang="pl-PL" dirty="0" smtClean="0"/>
              <a:t>z dnia 6 marca 2017 r.</a:t>
            </a:r>
          </a:p>
          <a:p>
            <a:r>
              <a:rPr lang="pl-PL" dirty="0" smtClean="0"/>
              <a:t>zmieniające rozporządzenie w sprawie opłat za korzystanie ze środowiska</a:t>
            </a:r>
          </a:p>
          <a:p>
            <a:endParaRPr lang="pl-PL" dirty="0" smtClean="0"/>
          </a:p>
          <a:p>
            <a:r>
              <a:rPr lang="pl-PL" dirty="0" smtClean="0"/>
              <a:t>Wzrost </a:t>
            </a:r>
          </a:p>
          <a:p>
            <a:r>
              <a:rPr lang="pl-PL" dirty="0" smtClean="0"/>
              <a:t>20 03 01 – 140 zł (2018) – 170 zł (2019) – 270 zł (2020)</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3488</TotalTime>
  <Words>5564</Words>
  <Application>Microsoft Office PowerPoint</Application>
  <PresentationFormat>Pokaz na ekranie (4:3)</PresentationFormat>
  <Paragraphs>348</Paragraphs>
  <Slides>88</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88</vt:i4>
      </vt:variant>
    </vt:vector>
  </HeadingPairs>
  <TitlesOfParts>
    <vt:vector size="94" baseType="lpstr">
      <vt:lpstr>Calibri</vt:lpstr>
      <vt:lpstr>Century Schoolbook</vt:lpstr>
      <vt:lpstr>Gill Sans MT</vt:lpstr>
      <vt:lpstr>Wingdings</vt:lpstr>
      <vt:lpstr>Wingdings 2</vt:lpstr>
      <vt:lpstr>Wykusz</vt:lpstr>
      <vt:lpstr>Prawo gospodarki odpadami komunalnymi – stan obecny i propozycje zmian</vt:lpstr>
      <vt:lpstr>Regulacje prawne w zakresie gospodarki odpadami – stan obecny</vt:lpstr>
      <vt:lpstr>akty prawne dotyczące postępowania z odpadami szczególnymi</vt:lpstr>
      <vt:lpstr>z odpadami opakowaniowymi</vt:lpstr>
      <vt:lpstr>inne</vt:lpstr>
      <vt:lpstr> </vt:lpstr>
      <vt:lpstr>Transport międzynarodowy</vt:lpstr>
      <vt:lpstr>Zmiany 2017/2018</vt:lpstr>
      <vt:lpstr>Ostateczna wersja</vt:lpstr>
      <vt:lpstr>Krótka historia stawek</vt:lpstr>
      <vt:lpstr>Stan prawny sprzed zmian</vt:lpstr>
      <vt:lpstr>Uzasadnienie projektu</vt:lpstr>
      <vt:lpstr>Stopniowy wzrost</vt:lpstr>
      <vt:lpstr>Informacje UE</vt:lpstr>
      <vt:lpstr>Ustawa z dnia 12 października 2017 r. o zmianie ustawy o gospodarce opakowaniami i odpadami opakowaniowymi oraz niektórych innych ustaw</vt:lpstr>
      <vt:lpstr>Opłata recyklingowa</vt:lpstr>
      <vt:lpstr>Ustawa z dnia 6 marca 2018 r. Prawo przedsiębiorców</vt:lpstr>
      <vt:lpstr>Ustawa z dnia 6 marca 2018 r. Przepisy wprowadzające ustawę – Prawo przedsiębiorców oraz inne ustawy dotyczące działalności gospodarczej</vt:lpstr>
      <vt:lpstr>W ustawie z dnia 13 września 1996 r. o utrzymaniu czystości i porządku w gminach</vt:lpstr>
      <vt:lpstr> </vt:lpstr>
      <vt:lpstr>Tworzenie punktów napraw i ponownego użycia w obecnych warunkach prawnych </vt:lpstr>
      <vt:lpstr>wprowadzenie</vt:lpstr>
      <vt:lpstr>Sieć ponownego użycia produktów lub części produktów niebędących odpadami</vt:lpstr>
      <vt:lpstr>A’la komisy</vt:lpstr>
      <vt:lpstr> </vt:lpstr>
      <vt:lpstr> </vt:lpstr>
      <vt:lpstr>reglamentacja</vt:lpstr>
      <vt:lpstr>finansowanie</vt:lpstr>
      <vt:lpstr>Punkt a pszok</vt:lpstr>
      <vt:lpstr>Podstawowe wymagania związane z działalnością takiego punktu </vt:lpstr>
      <vt:lpstr>Prowadzący punkt</vt:lpstr>
      <vt:lpstr>obowiązki</vt:lpstr>
      <vt:lpstr>Gwarancja/ rękojmia</vt:lpstr>
      <vt:lpstr>Sieć napraw</vt:lpstr>
      <vt:lpstr> </vt:lpstr>
      <vt:lpstr> </vt:lpstr>
      <vt:lpstr> </vt:lpstr>
      <vt:lpstr> </vt:lpstr>
      <vt:lpstr>Finansowanie punktów a finansowanie odzysku</vt:lpstr>
      <vt:lpstr>Podstawowe wymagania związane z działalnością punktu napraw </vt:lpstr>
      <vt:lpstr> </vt:lpstr>
      <vt:lpstr>producent</vt:lpstr>
      <vt:lpstr>Ustawa nakłada na producenta następujące obowiązki</vt:lpstr>
      <vt:lpstr> </vt:lpstr>
      <vt:lpstr>plan działania UE dotyczący gospodarki o obiegu zamkniętym</vt:lpstr>
      <vt:lpstr>Propozycje legislacyjne</vt:lpstr>
      <vt:lpstr>główne elementy po uchwaleniu przez parlament  </vt:lpstr>
      <vt:lpstr> </vt:lpstr>
      <vt:lpstr>26.01.2017 sprawozdanie komisji z realizacji planu działania z 2015 r.</vt:lpstr>
      <vt:lpstr>Najważniejsze rezultaty od czasu przyjęcia planu działania</vt:lpstr>
      <vt:lpstr>nawozy</vt:lpstr>
      <vt:lpstr> </vt:lpstr>
      <vt:lpstr>Znaczenie przetwarzania odpadów w energię w gospodarce o obiegu zamkniętym</vt:lpstr>
      <vt:lpstr> </vt:lpstr>
      <vt:lpstr> </vt:lpstr>
      <vt:lpstr>Wytyczne dla państw</vt:lpstr>
      <vt:lpstr>perspektywa długoterminowa</vt:lpstr>
      <vt:lpstr> </vt:lpstr>
      <vt:lpstr>Wniosek dotyczący zmiany dyrektywy w sprawie ograniczenia stosowania niektórych niebezpiecznych substancji w sprzęcie elektrycznym i elektronicznym</vt:lpstr>
      <vt:lpstr> </vt:lpstr>
      <vt:lpstr> </vt:lpstr>
      <vt:lpstr> </vt:lpstr>
      <vt:lpstr> </vt:lpstr>
      <vt:lpstr>Przegląd UE</vt:lpstr>
      <vt:lpstr>Wytyczne dla polski</vt:lpstr>
      <vt:lpstr> </vt:lpstr>
      <vt:lpstr> </vt:lpstr>
      <vt:lpstr> </vt:lpstr>
      <vt:lpstr> </vt:lpstr>
      <vt:lpstr>Ogólnoeuropejska strategia w dziedzinie tworzyw sztucznych</vt:lpstr>
      <vt:lpstr> </vt:lpstr>
      <vt:lpstr>KONCEPCJA GOSPODARKI O ZAMKNIĘTYM OBIEGU TWORZYW SZTUCZNYCH</vt:lpstr>
      <vt:lpstr> </vt:lpstr>
      <vt:lpstr>Projektowanie z myślą o recyklingu</vt:lpstr>
      <vt:lpstr>Wykaz przyszłych środków wdrażania strategii UE</vt:lpstr>
      <vt:lpstr> </vt:lpstr>
      <vt:lpstr>2019</vt:lpstr>
      <vt:lpstr>Wykaz zalecanych środków dla organów krajowych i przemysłu</vt:lpstr>
      <vt:lpstr>Unijne przepisy dotyczące zniesienia statusu odpadu nie są w pełni zharmonizowane, przez co nie jest jasne, kiedy odpady stają się nowymi materiałami i produktami.</vt:lpstr>
      <vt:lpstr>Dyrektywy odpadowe</vt:lpstr>
      <vt:lpstr>Projekt ustawy o zmianie ustawy o utrzymaniu czystości i porządku w gminach</vt:lpstr>
      <vt:lpstr>Nowelizacja UoUCziP Stanowisko Ministerstwa Środowiska czerwiec 2017</vt:lpstr>
      <vt:lpstr> </vt:lpstr>
      <vt:lpstr> </vt:lpstr>
      <vt:lpstr> </vt:lpstr>
      <vt:lpstr>Podsumowanie prawa odpadowego</vt:lpstr>
      <vt:lpstr> </vt:lpstr>
      <vt:lpstr>kodyfikacja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gospodarki odpadami komunalnymi – stan obecny i propozycje zmian</dc:title>
  <dc:creator>Windows User</dc:creator>
  <cp:lastModifiedBy>PC</cp:lastModifiedBy>
  <cp:revision>14</cp:revision>
  <dcterms:created xsi:type="dcterms:W3CDTF">2018-05-19T10:11:44Z</dcterms:created>
  <dcterms:modified xsi:type="dcterms:W3CDTF">2018-05-23T07:45:40Z</dcterms:modified>
</cp:coreProperties>
</file>