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9" r:id="rId9"/>
    <p:sldId id="265" r:id="rId10"/>
    <p:sldId id="279" r:id="rId11"/>
    <p:sldId id="266" r:id="rId12"/>
    <p:sldId id="267" r:id="rId13"/>
    <p:sldId id="271" r:id="rId14"/>
    <p:sldId id="270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59" r:id="rId23"/>
    <p:sldId id="280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7964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altLang="pl-PL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Pomoc na rozpoczęcie pozarolniczej działalności gospodarczej na obszarach wiejskich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715" y="8684588"/>
            <a:ext cx="2972198" cy="457305"/>
          </a:xfrm>
          <a:prstGeom prst="rect">
            <a:avLst/>
          </a:prstGeom>
        </p:spPr>
        <p:txBody>
          <a:bodyPr/>
          <a:lstStyle/>
          <a:p>
            <a:fld id="{BAA65F4A-6151-4C0E-AB17-8EEC9F06D86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405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6772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32083"/>
          <a:stretch/>
        </p:blipFill>
        <p:spPr>
          <a:xfrm>
            <a:off x="1" y="971350"/>
            <a:ext cx="9143999" cy="36746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546500" y="320475"/>
            <a:ext cx="40806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3610600" y="384550"/>
            <a:ext cx="3696000" cy="13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l="7496" t="11386" r="38534" b="57151"/>
          <a:stretch/>
        </p:blipFill>
        <p:spPr>
          <a:xfrm>
            <a:off x="3610600" y="918188"/>
            <a:ext cx="4934776" cy="17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t="52541"/>
          <a:stretch/>
        </p:blipFill>
        <p:spPr>
          <a:xfrm>
            <a:off x="-33500" y="4367048"/>
            <a:ext cx="9143999" cy="25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1976500" y="4777350"/>
            <a:ext cx="711600" cy="40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PKD Gospodarstwa Opiekuńczego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39292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895350" indent="-895350"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87.10.Z 	Pomoc społeczna z zakwaterowaniem zapewniająca opiekę pielęgniarską</a:t>
            </a:r>
          </a:p>
          <a:p>
            <a:pPr marL="895350" indent="-895350"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87.20.Z 	Pomoc społeczna z zakwaterowaniem dla osób z zaburzeniami psychicznymi</a:t>
            </a:r>
          </a:p>
          <a:p>
            <a:pPr marL="895350" indent="-895350"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87.30.Z 	Pomoc społeczna z zakwaterowaniem dla osób w podeszłym wieku </a:t>
            </a:r>
            <a:b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i osób niepełnosprawnych</a:t>
            </a:r>
          </a:p>
          <a:p>
            <a:pPr marL="895350" indent="-895350"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87.90.Z 	Pozostała pomoc społeczna z zakwaterowaniem</a:t>
            </a:r>
          </a:p>
          <a:p>
            <a:pPr marL="895350" indent="-895350"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88.10.Z 	Pomoc społeczna bez zakwaterowania dla osób w podeszłym wieku </a:t>
            </a:r>
            <a:b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i osób niepełnosprawnych</a:t>
            </a:r>
          </a:p>
          <a:p>
            <a:pPr marL="895350" indent="-895350"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88.91.Z 	Opieka dzienna nad dziećmi</a:t>
            </a:r>
          </a:p>
          <a:p>
            <a:pPr marL="895350" indent="-895350"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88.99.Z 	Pozostała pomoc społeczna bez zakwaterowania, gdzie indziej niesklasyfikowana</a:t>
            </a:r>
          </a:p>
        </p:txBody>
      </p:sp>
    </p:spTree>
    <p:extLst>
      <p:ext uri="{BB962C8B-B14F-4D97-AF65-F5344CB8AC3E}">
        <p14:creationId xmlns:p14="http://schemas.microsoft.com/office/powerpoint/2010/main" val="35013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Biznesplan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33111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Biznesplan zapewnia: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zgodność szacunkowych wartości planowanych inwestycji w środki trwałe</a:t>
            </a:r>
            <a:b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 cenami rynkowymi</a:t>
            </a:r>
          </a:p>
          <a:p>
            <a:pPr lvl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Biznesplan przewiduje: 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wydatki w kwocie co najmniej 100% kwoty pomocy, w tym inwestycje w środki trwałe o wartości co najmniej 70% kwoty pomocy,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zakup nowych maszyn, urządzeń, środków transportu oraz wyposażenia 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utworzenie co najmniej jednego miejsca pracy,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zaprzestanie chowu i hodowli świń  - dotyczy obszaru ASF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7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Biznesplan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0139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Biznesplan zakłada, że: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główne miejsce wykonywania działalności, w przypadku inwestycji niezwiązanych z nieruchomością, znajduje się w miejscowości należącej do: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wiejskiej lub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miejsko-wiejskiej, z wyłączeniem miast liczących powyżej 5 tysięcy mieszkańców, lub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miejskiej, z wyłączeniem miejscowości liczących powyżej 5 tysięcy mieszkańców.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przypadku inwestycji związanych z budową, przebudową lub remontem połączonym z modernizacją, inwestycja ta może zostać zrealizowana wyłącznie na gruntach stanowiących własność lub współwłasność, przedmiot użytkowania wieczystego, przedmiot dzierżawy, lub przedmiot posiadania na podstawie innej umowy</a:t>
            </a:r>
          </a:p>
        </p:txBody>
      </p:sp>
    </p:spTree>
    <p:extLst>
      <p:ext uri="{BB962C8B-B14F-4D97-AF65-F5344CB8AC3E}">
        <p14:creationId xmlns:p14="http://schemas.microsoft.com/office/powerpoint/2010/main" val="61993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Kryteria wyboru projektów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4191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Beneficjent lub małżonek beneficjenta poddziałania 6.5  -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punkty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Posiadanie kwalifikacji zawodowych z zakresu podejmowanej działalności pozarolniczej przewidzianej w biznesplanie -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punkty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Wnioskodawca miał nie więcej niż 40 lat w dniu złożenia wniosku o przyznanie pomocy -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1 punkt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Operacja jest innowacyjna , na obszarze gminy -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punkty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Bezrobocie w powiecie, na obszarze którego planowana jest operacja: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najwyższe w województwie -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punkty, 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niższe od najwyższego w województwie –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punktu proporcjonalnie</a:t>
            </a:r>
          </a:p>
          <a:p>
            <a:pPr marL="285750" lvl="0" indent="-28575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Biznesplan przewiduje utworzenie: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co najmniej 2 i mniej niż 3 miejsca pracy -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punkty</a:t>
            </a:r>
            <a:endParaRPr lang="pl-PL" altLang="pl-PL" sz="1800" kern="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co najmniej 3 miejsca pracy -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4 punkty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pl-PL" sz="1800" kern="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2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Kryteria wyboru projektów – obszar ASF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6320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Wnioskodawca miał nie więcej niż 40 lat w dniu złożenia wniosku o przyznanie pomocy - przyznaje się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1 punkt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Operacja jest innowacyjna  - przyznaje się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punkty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Bezrobocie w powiecie, na obszarze którego planowana jest operacja: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najwyższe w województwie - przyznaje się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punkty, 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niższe od najwyższego w województwie –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punktu proporcjonalnie</a:t>
            </a:r>
          </a:p>
          <a:p>
            <a:pPr marL="285750" lvl="0" indent="-28575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Biznesplan przewiduje utworzenie: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co najmniej 2 i mniej niż 3 miejsca pracy - przyznaje się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punkty</a:t>
            </a:r>
            <a:endParaRPr lang="pl-PL" altLang="pl-PL" sz="1800" kern="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co najmniej 3 miejsca pracy - przyznaje się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4 punkty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dniu złożenia wniosku średnia roczna liczba świń w stadzie wynosi: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powyżej 15 sztuk - przyznaje się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punkty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powyżej 10 sztuk i nie więcej niż 15 sztuk - przyznaje się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punkty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co najmniej 1 sztuka i nie więcej niż 10 sztuk - przyznaje się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1 punkt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pl-PL" sz="1800" kern="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4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Kryteria wyboru projektów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38856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Punkty na podstawie kryteriów wyboru przyznaje się, biorąc pod uwagę informacje, zobowiązania i oświadczenia zawarte we wniosku o przyznanie pomocy oraz w biznesplanie, a w przypadku kryterium liczby świń w stadzie również dane zawarte w rejestrze zwierząt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Średnią roczną liczbę świń ustala się jako iloraz sumy liczby świń utrzymywanych w gospodarstwie w ostatnim dniu każdego z 12 miesięcy poprzedzających miesiąc, w którym przypada dzień rozpoczęcia terminu składania wniosków o przyznanie pomocy, i liczby 12.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pierwszej kolejności pomoc przysługuje podmiotom, które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uzyskały największą liczbę punktów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, przy czym pomoc jest przyznawana, jeżeli podmiot ubiegający się o przyznanie pomocy uzyskał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co najmniej 4 punkty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przypadku podmiotów, które uzyskały mniej niż 4 punkty, przyznania pomocy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odmawia się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w drodze decyzji</a:t>
            </a:r>
          </a:p>
        </p:txBody>
      </p:sp>
    </p:spTree>
    <p:extLst>
      <p:ext uri="{BB962C8B-B14F-4D97-AF65-F5344CB8AC3E}">
        <p14:creationId xmlns:p14="http://schemas.microsoft.com/office/powerpoint/2010/main" val="189781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Kryteria wyboru projektów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0985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przypadku podmiotów ubiegających się o przyznanie pomocy, które uzyskały taką samą liczbę punktów, w pierwszej kolejności pomoc przysługuje podmiotowi, którego biznesplan przewiduje wy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ższy udział inwestycji w środki trwałe.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przypadku podmiotów ubiegających się o przyznanie pomocy, które uzyskały taką samą liczbę punktów i których biznesplan przewiduje taki sam udział inwestycji w środki trwałe, o kolejności przysługiwania pomocy decyduje wiek tego podmiotu, przy czym pierwszeństwo w uzyskaniu pomocy ma operacja realizowana przez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młodszy podmiot.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Jeżeli dane zawarte we wniosku lub biznesplanie, mające wpływ na ustalenie kolejności przysługiwania pomocy, ulegną zmianie w wyniku kontroli administracyjnej, aktualizacji kolejności przysługiwania pomocy dokonuje się wyłącznie w przypadku, gdy z danych uzyskanych w wyniku kontroli wynika, że pomoc przysługuje w dalszej kolejności niż pierwotnie ustalona.</a:t>
            </a:r>
          </a:p>
        </p:txBody>
      </p:sp>
    </p:spTree>
    <p:extLst>
      <p:ext uri="{BB962C8B-B14F-4D97-AF65-F5344CB8AC3E}">
        <p14:creationId xmlns:p14="http://schemas.microsoft.com/office/powerpoint/2010/main" val="52090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Kwalifikacje zawodowe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3550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Za kwalifikacje zawodowe, uważa się: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ukończone studia pierwszego stopnia lub studia drugiego stopnia, lub jednolite studia magisterskie, lub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wykształcenie średnie, lub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kwalifikacje na poziomie zasadniczej szkoły zawodowej w zawodzie związanym z rozpoczęciem określonej działalności pozarolniczej, wymienionej w załączniku do rozporządzenia, lub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tytuł wykwalifikowanego robotnika, mistrza lub tytuł zawodowy lub tytuł zawodowy mistrza, w zawodzie związanym z rozpoczęciem działalności pozarolniczej wymienionej w załączniku do rozporządzenia, uzyskany w formach pozaszkolnych.</a:t>
            </a:r>
          </a:p>
          <a:p>
            <a:pPr eaLnBrk="1" hangingPunct="1">
              <a:spcBef>
                <a:spcPts val="500"/>
              </a:spcBef>
              <a:defRPr/>
            </a:pP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Dokumentem potwierdzającym posiadanie kwalifikacji zawodowych, są w szczególności świadectwo, certyfikat lub dyplom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1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Proces przyznawania pomocy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0780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ts val="500"/>
              </a:spcBef>
              <a:buFont typeface="+mj-lt"/>
              <a:buAutoNum type="arabicPeriod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Złożenie </a:t>
            </a:r>
            <a:r>
              <a:rPr lang="pl-PL" altLang="pl-PL" sz="1800" kern="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WoPP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wraz z załącznikami w terminie trwania naboru;</a:t>
            </a:r>
          </a:p>
          <a:p>
            <a:pPr marL="342900" indent="-342900" eaLnBrk="1" hangingPunct="1">
              <a:spcBef>
                <a:spcPts val="500"/>
              </a:spcBef>
              <a:buFont typeface="+mj-lt"/>
              <a:buAutoNum type="arabicPeriod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Wydanie przez Dyrektora OR decyzji w sprawie przyznania pomocy – termin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180 dni 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zakończenia terminu składania </a:t>
            </a:r>
            <a:r>
              <a:rPr lang="pl-PL" altLang="pl-PL" sz="1800" kern="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WoPP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1" hangingPunct="1">
              <a:spcBef>
                <a:spcPts val="500"/>
              </a:spcBef>
              <a:buFont typeface="+mj-lt"/>
              <a:buAutoNum type="arabicPeriod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Rozpoczęcie realizacji operacji przez beneficjenta – dopełnienie warunków zawartych w decyzji w terminie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9 m-</a:t>
            </a:r>
            <a:r>
              <a:rPr lang="pl-PL" altLang="pl-PL" sz="1800" b="1" kern="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cy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doręczenia tej decyzji;</a:t>
            </a:r>
          </a:p>
          <a:p>
            <a:pPr marL="342900" indent="-342900" eaLnBrk="1" hangingPunct="1">
              <a:spcBef>
                <a:spcPts val="500"/>
              </a:spcBef>
              <a:buFont typeface="+mj-lt"/>
              <a:buAutoNum type="arabicPeriod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Wypłata pierwszej raty premii – na </a:t>
            </a:r>
            <a:r>
              <a:rPr lang="pl-PL" altLang="pl-PL" sz="1800" kern="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WoP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złożony przez beneficjenta po udokumentowaniu przez niego rozpoczęcia realizacji operacji – wypłata </a:t>
            </a:r>
            <a:b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90 dni 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złożenia </a:t>
            </a:r>
            <a:r>
              <a:rPr lang="pl-PL" altLang="pl-PL" sz="1800" kern="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WoP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1" hangingPunct="1">
              <a:spcBef>
                <a:spcPts val="500"/>
              </a:spcBef>
              <a:buFont typeface="+mj-lt"/>
              <a:buAutoNum type="arabicPeriod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Realizacji biznesplanu (operacji) – maksymalnie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lata 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pierwszej raty pomocy i nie później niż do dnia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31 sierpnia 2023 r. </a:t>
            </a:r>
          </a:p>
          <a:p>
            <a:pPr marL="342900" indent="-342900" eaLnBrk="1" hangingPunct="1">
              <a:spcBef>
                <a:spcPts val="500"/>
              </a:spcBef>
              <a:buFont typeface="+mj-lt"/>
              <a:buAutoNum type="arabicPeriod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Złożenie </a:t>
            </a:r>
            <a:r>
              <a:rPr lang="pl-PL" altLang="pl-PL" sz="1800" kern="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WoP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o wypłatę drugiej raty premii wraz z dokumentami potwierdzającymi realizację BP;</a:t>
            </a:r>
          </a:p>
          <a:p>
            <a:pPr marL="342900" indent="-342900" eaLnBrk="1" hangingPunct="1">
              <a:spcBef>
                <a:spcPts val="500"/>
              </a:spcBef>
              <a:buFont typeface="+mj-lt"/>
              <a:buAutoNum type="arabicPeriod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Wypłata drugiej raty premii – termin –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90 dni 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złożenia </a:t>
            </a:r>
            <a:r>
              <a:rPr lang="pl-PL" altLang="pl-PL" sz="1800" kern="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WoP</a:t>
            </a: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2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Zobowiązania beneficjenta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696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Beneficjent powinien: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prowadzić działalność,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5 lat od dnia wypłaty </a:t>
            </a:r>
            <a:r>
              <a:rPr lang="pl-PL" altLang="pl-PL" sz="1800" b="1" u="sng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pierwszej raty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,  w przypadku działalności, wymagającej wpisu do ewidencji prowadzonej przez jednostkę obowiązaną do prowadzenia odpowiedniego typu szkół i placówek publicznych,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lat od dnia wypłaty </a:t>
            </a:r>
            <a:r>
              <a:rPr lang="pl-PL" altLang="pl-PL" sz="1800" b="1" u="sng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drugiej raty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zrealizować biznesplan w terminie w nim przewidzianym, lecz nie później niż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2 lat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pierwszej raty pomocy, jednak nie później niż do dnia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31 sierpnia 2023 r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., w tym: 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utworzyć przewidziane w biznesplanie miejsca pracy oraz utrzymać je w okresie co najmniej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lat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drugiej raty pomocy,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zrealizować działania inwestycyjne i szkoleniowe 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osiągnąć cele, określone w biznesplanie.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4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000"/>
            <a:ext cx="9144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hape 55"/>
          <p:cNvSpPr txBox="1"/>
          <p:nvPr/>
        </p:nvSpPr>
        <p:spPr>
          <a:xfrm>
            <a:off x="3546500" y="320475"/>
            <a:ext cx="40806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3610600" y="384550"/>
            <a:ext cx="3696000" cy="13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t="52249"/>
          <a:stretch/>
        </p:blipFill>
        <p:spPr>
          <a:xfrm>
            <a:off x="-33500" y="4351282"/>
            <a:ext cx="9143999" cy="258351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1976500" y="4777350"/>
            <a:ext cx="711600" cy="40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331627" y="164736"/>
            <a:ext cx="87058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36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Możliwości uzyskania dofinansowania</a:t>
            </a:r>
          </a:p>
          <a:p>
            <a:pPr algn="r"/>
            <a:r>
              <a:rPr lang="pl-PL" sz="36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na utworzenie gospodarstwa opiekuńczego</a:t>
            </a:r>
          </a:p>
          <a:p>
            <a:pPr algn="r"/>
            <a:r>
              <a:rPr lang="pl-PL" sz="36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                            w ramach poddziałania</a:t>
            </a:r>
          </a:p>
          <a:p>
            <a:pPr algn="r"/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            6.2 PROW 2014-2020</a:t>
            </a:r>
          </a:p>
        </p:txBody>
      </p:sp>
    </p:spTree>
    <p:extLst>
      <p:ext uri="{BB962C8B-B14F-4D97-AF65-F5344CB8AC3E}">
        <p14:creationId xmlns:p14="http://schemas.microsoft.com/office/powerpoint/2010/main" val="102682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Zobowiązania beneficjenta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4396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Beneficjent powinien: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podlegać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ubezpieczeniom społecznym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na podstawie przepisów o systemie ubezpieczeń społecznych co najmniej do dnia upływu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5 lat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pierwszej raty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pomocy, a w przypadku działalności, która wymaga wpisu do ewidencji prowadzonej przez jednostkę samorządu terytorialnego obowiązaną do prowadzenia odpowiedniego typu szkół i placówek publicznych,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lat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od dnia wypłaty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drugiej raty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nie podlegać ubezpieczeniu emerytalno-rentowemu rolników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5 lat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pierwszej raty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pomocy, a w przypadku działalności, która wymaga wpisu do ewidencji prowadzonej przez jednostkę samorządu terytorialnego obowiązaną do prowadzenia odpowiedniego typu szkół i placówek publicznych,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lat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drugiej raty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pomocy;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2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5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Zobowiązania beneficjenta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42909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Beneficjent powinien: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umożliwiać przeprowadzenie przez uprawnione podmioty kontroli,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udostępniać uprawnionym podmiotom informacje niezbędne do monitorowania i ewaluacji Programu,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przechowywać dokumenty związane z przyznaną pomocą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5 lat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pierwszej raty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pomocy, a w przypadku działalności, która wymaga wpisu do ewidencji prowadzonej przez jednostkę samorządu terytorialnego obowiązaną do prowadzenia odpowiedniego typu szkół i placówek publicznych,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3 lat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dnia wypłaty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drugiej raty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nie podejmować chowu i hodowli świń w gospodarstwie, w przypadku operacji dla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obszaru ASF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,  co najmniej do dnia upływu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5 lat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od dnia wypłaty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pierwszej raty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pomocy.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6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9" t="7246" r="-6124"/>
          <a:stretch/>
        </p:blipFill>
        <p:spPr bwMode="auto">
          <a:xfrm>
            <a:off x="-26079" y="69821"/>
            <a:ext cx="9144000" cy="355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3207308"/>
            <a:ext cx="8732819" cy="261609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sz="3600" dirty="0"/>
              <a:t>Dziękuję za uwagę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000" b="1" dirty="0"/>
              <a:t> Dawid Skotnicki</a:t>
            </a:r>
          </a:p>
          <a:p>
            <a:r>
              <a:rPr lang="pl-PL" sz="2000" dirty="0"/>
              <a:t> St. specjalista ds. przedsiębiorczości i marketingu</a:t>
            </a:r>
          </a:p>
          <a:p>
            <a:r>
              <a:rPr lang="pl-PL" sz="2000" dirty="0"/>
              <a:t>      (52) 386-72-34,     723-692-565</a:t>
            </a:r>
          </a:p>
          <a:p>
            <a:r>
              <a:rPr lang="pl-PL" sz="2000" dirty="0"/>
              <a:t>      dawid.skotnicki@kpodr.pl; uslugirozwojowe@kpodr.pl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1" y="4982586"/>
            <a:ext cx="36004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76" y="4984758"/>
            <a:ext cx="263461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5" y="5410572"/>
            <a:ext cx="259413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 bwMode="auto">
          <a:xfrm>
            <a:off x="179511" y="908720"/>
            <a:ext cx="2435985" cy="18722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0" y="188639"/>
            <a:ext cx="1259632" cy="15121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3399"/>
            <a:ext cx="8877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8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32083"/>
          <a:stretch/>
        </p:blipFill>
        <p:spPr>
          <a:xfrm>
            <a:off x="-33500" y="971350"/>
            <a:ext cx="9143999" cy="367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t="52456"/>
          <a:stretch/>
        </p:blipFill>
        <p:spPr>
          <a:xfrm>
            <a:off x="-33500" y="4362450"/>
            <a:ext cx="9143999" cy="25723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1976500" y="4777350"/>
            <a:ext cx="711600" cy="40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76199"/>
            <a:ext cx="6124012" cy="27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8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Rodzaj wsparcia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135937" cy="471411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defRPr/>
            </a:pPr>
            <a:r>
              <a:rPr lang="pl-PL" sz="1800" b="1" dirty="0">
                <a:latin typeface="Bahnschrift SemiLight" panose="020B0502040204020203" pitchFamily="34" charset="0"/>
                <a:cs typeface="Arial" charset="0"/>
              </a:rPr>
              <a:t>Poddziałanie 6.2 Pomoc na rozpoczęcie pozarolniczej działalności gospodarczej na obszarach wiejskich</a:t>
            </a: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endParaRPr lang="pl-PL" altLang="pl-PL" sz="180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 w ramach przedmiotowego poddziałania przyznaje się w związku 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z rozpoczynaniem prowadzenia działalności pozarolniczej.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endParaRPr lang="pl-PL" altLang="pl-PL" sz="180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Do tej pomocy mają zastosowanie przepisy rozporządzenia Komisji (UE) Nr 1407/2013 z dnia 18 grudnia 2013 roku w sprawie stosowania art. 107 i 108 Traktatu o funkcjonowaniu Unii Europejskiej do pomocy de </a:t>
            </a:r>
            <a:r>
              <a:rPr lang="pl-PL" altLang="pl-PL" sz="1800" dirty="0" err="1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minimis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	</a:t>
            </a: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pl-PL" altLang="pl-PL" sz="1800" b="1" i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Rodzaj wsparcia - 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premia na rozpoczęcie działalności pozarolniczej, wypłacana w wysokości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100 tys. zł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, w  dwóch ratach: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pierwsza -  w wysokości 80%, 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druga  - w wysokości 20%, 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6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Beneficjenci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135937" cy="37369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Osoba fizyczna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, która: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jest obywatelem państwa członkowskiego Unii Europejskiej,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ma ukończone 18 lat w dniu składania wniosku o przyznanie pomocy,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podlega ubezpieczeniu społecznemu rolników w pełnym zakresie jako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rolnik, małżonek rolnika lub domownik rolnika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nieprzerwanie od co najmniej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12 miesięcy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poprzedzających dzień złożenia wniosku o przyznanie pomocy,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nie jest wpisana do Centralnej Ewidencji i Informacji o Działalności Gospodarczej albo ewidencji prowadzonej przez jednostkę samorządu terytorialnego obowiązaną do prowadzenia odpowiedniego typu szkół i placówek publicznych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24 miesięcy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poprzedzających dzień złożenia wniosku o przyznanie pomocy,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która przedłożyła biznesplan oraz zobowiązała się do jego realizacji. </a:t>
            </a:r>
          </a:p>
        </p:txBody>
      </p:sp>
    </p:spTree>
    <p:extLst>
      <p:ext uri="{BB962C8B-B14F-4D97-AF65-F5344CB8AC3E}">
        <p14:creationId xmlns:p14="http://schemas.microsoft.com/office/powerpoint/2010/main" val="188652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Beneficjenci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135937" cy="2990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Beneficjent albo małżonek beneficjenta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poddziałania „Płatności na rzecz rolników kwalifikujących się do systemu dla małych gospodarstw, którzy trwale przekazali swoje gospodarstwo innemu rolnikowi”, który: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nie jest wpisany do Centralnej Ewidencji i Informacji o Działalności Gospodarczej albo ewidencji prowadzonej przez jednostkę samorządu terytorialnego obowiązaną do prowadzenia odpowiedniego typu szkół i placówek publicznych </a:t>
            </a: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od 24 miesięcy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poprzedzających dzień złożenia wniosku o przyznanie pomocy, o ile nie została ustanowiona rozdzielność majątkowa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który przedłożył biznesplan oraz zobowiązał się do jego realizacji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27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Warunki udzielania pomocy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135937" cy="401391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 przyznaje się, jeżeli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gospodarstwo rolne, w którym pracuje osoba fizyczna,  jest położone na terytorium Rzeczypospolitej Polskiej w miejscowości znajdującej się na terenie: 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wiejskiej lub 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miejsko-wiejskiej, z wyłączeniem miast liczących powyżej </a:t>
            </a:r>
            <a:b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5 tysięcy mieszkańców, lub 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miejskiej, z wyłączeniem miejscowości liczących powyżej </a:t>
            </a:r>
            <a:b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5 tysięcy mieszkańców;</a:t>
            </a:r>
          </a:p>
          <a:p>
            <a:pPr marL="285750" lvl="0" indent="-28575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osobie fizycznej, albo współposiadaczowi gospodarstwa rolnego przyznano </a:t>
            </a:r>
            <a:r>
              <a:rPr lang="pl-PL" altLang="pl-PL" sz="1800" b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jednolitą płatność obszarową </a:t>
            </a:r>
            <a:r>
              <a:rPr lang="pl-PL" altLang="pl-PL" sz="1800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do użytków rolnych wchodzących w skład tego gospodarstwa za rok, w którym został złożony wniosek o przyznanie pomocy lub za rok poprzedzający rok złożenia wniosku</a:t>
            </a:r>
            <a:endParaRPr lang="pl-PL" altLang="pl-PL" sz="1800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8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Warunki udzielania pomocy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135937" cy="448327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Gdy gospodarstwo położone  jest na obszarze więcej niż jednej gminy, za gminę, położenia gospodarstwa, uznaje się tę gminę, w której jest położona największa część gruntów rolnych tego gospodarstwa,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 nie przyznaje się podmiotom , które są wspólnikami spółki wpisanej do Krajowego Rejestru Sądowego.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przypadku inwestycji niezwiązanych z nieruchomością pomoc przyznaje się, jeżeli miejsce zamieszkania podmiotu ubiegającego się o przyznanie pomocy znajduje się w miejscowości należącej do: 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wiejskiej lub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miejsko-wiejskiej, z wyłączeniem miast liczących powyżej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5 tysięcy mieszkańców, lub </a:t>
            </a:r>
          </a:p>
          <a:p>
            <a:pPr marL="742950" lvl="1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gminy miejskiej, z wyłączeniem miejscowości liczących powyżej 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5 tysięcy mieszkańców.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6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8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Warunki udzielania pomocy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135937" cy="42909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Pomocy nie przyznaje się podmiotowi, który uzyskał pomoc finansową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na operacje typu „Premie dla młodych rolników” w ramach poddziałania „Pomoc w rozpoczęciu działalności gospodarczej na rzecz młodych rolników”, lub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na operacje typu „Restrukturyzacja małych gospodarstw” w ramach poddziałania „Pomoc na rozpoczęcie działalności gospodarczej na rzecz rozwoju małych gospodarstw”, lub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ramach działania „Różnicowanie w kierunku działalności nierolniczej” objętego Programem Rozwoju Obszarów Wiejskich na lata 2007-2013, lub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 ramach działania „Wdrażanie lokalnych strategii rozwoju” dla operacji, które odpowiadają warunkom przyznania pomocy w ramach działania „Różnicowanie w kierunku działalności nierolniczej” objętego Programem Rozwoju Obszarów Wiejskich na lata 2007-2013.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pl-PL" altLang="pl-PL" sz="1800" b="1" dirty="0">
              <a:solidFill>
                <a:srgbClr val="0000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8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809"/>
            <a:ext cx="9144000" cy="1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9" y="219046"/>
            <a:ext cx="703262" cy="80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6">
            <a:extLst>
              <a:ext uri="{FF2B5EF4-FFF2-40B4-BE49-F238E27FC236}">
                <a16:creationId xmlns:a16="http://schemas.microsoft.com/office/drawing/2014/main" id="{CC8EC494-EB44-4CA6-A701-7369750F9024}"/>
              </a:ext>
            </a:extLst>
          </p:cNvPr>
          <p:cNvSpPr txBox="1"/>
          <p:nvPr/>
        </p:nvSpPr>
        <p:spPr>
          <a:xfrm>
            <a:off x="1041400" y="164736"/>
            <a:ext cx="79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Biznesplan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504032" y="1312069"/>
            <a:ext cx="8316118" cy="39292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Biznesplan zawiera: </a:t>
            </a: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opis wyjściowej sytuacji ekonomicznej  wnioskodawcy</a:t>
            </a:r>
          </a:p>
          <a:p>
            <a:pPr marL="266700" eaLnBrk="1" hangingPunct="1">
              <a:spcBef>
                <a:spcPts val="500"/>
              </a:spcBef>
              <a:defRPr/>
            </a:pPr>
            <a:r>
              <a:rPr lang="pl-PL" altLang="pl-PL" sz="1800" i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źródła finansowe, zasoby materialne - grunty, budynki i budowle, maszyn, urządzenia, wyposażenie, kwalifikacji zawodowe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wskazanie celów pośrednich i końcowych, dotyczących rozwoju działalności,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wskazanie planowanej do utworzenia liczby miejsc pracy,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informacje dotyczące działań mających na celu rozwój działalności,</a:t>
            </a:r>
          </a:p>
          <a:p>
            <a:pPr marL="266700" lvl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pl-PL" altLang="pl-PL" sz="1800" i="1" kern="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inwestycje w środki trwałe i obrotowe, wskazanie innowacji,  informacje  o szkoleniach lub korzystaniu z usług doradczych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charakterystykę podejmowanej działalności pozarolniczej, w tym określenie przedmiotu tej działalności, zgodnie z Polską Klasyfikacją Działalności (PKD),</a:t>
            </a:r>
          </a:p>
          <a:p>
            <a:pPr marL="285750" indent="-285750" eaLnBrk="1" hangingPunct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800" dirty="0">
                <a:solidFill>
                  <a:srgbClr val="0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uzasadnienie ekonomiczne operacji.</a:t>
            </a:r>
          </a:p>
        </p:txBody>
      </p:sp>
    </p:spTree>
    <p:extLst>
      <p:ext uri="{BB962C8B-B14F-4D97-AF65-F5344CB8AC3E}">
        <p14:creationId xmlns:p14="http://schemas.microsoft.com/office/powerpoint/2010/main" val="22444859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1848</Words>
  <Application>Microsoft Office PowerPoint</Application>
  <PresentationFormat>Pokaz na ekranie (4:3)</PresentationFormat>
  <Paragraphs>156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Bahnschrift SemiBold Condensed</vt:lpstr>
      <vt:lpstr>Bahnschrift SemiLight</vt:lpstr>
      <vt:lpstr>Franklin Gothic Medium</vt:lpstr>
      <vt:lpstr>Times New Roman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Dawid Skotnicki</dc:creator>
  <cp:lastModifiedBy>Marcin Kruszka</cp:lastModifiedBy>
  <cp:revision>30</cp:revision>
  <dcterms:modified xsi:type="dcterms:W3CDTF">2018-06-14T06:50:56Z</dcterms:modified>
</cp:coreProperties>
</file>