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3"/>
  </p:notesMasterIdLst>
  <p:sldIdLst>
    <p:sldId id="288" r:id="rId5"/>
    <p:sldId id="256" r:id="rId6"/>
    <p:sldId id="258" r:id="rId7"/>
    <p:sldId id="257" r:id="rId8"/>
    <p:sldId id="261" r:id="rId9"/>
    <p:sldId id="266" r:id="rId10"/>
    <p:sldId id="264" r:id="rId11"/>
    <p:sldId id="259" r:id="rId12"/>
    <p:sldId id="260" r:id="rId13"/>
    <p:sldId id="276" r:id="rId14"/>
    <p:sldId id="277" r:id="rId15"/>
    <p:sldId id="287" r:id="rId16"/>
    <p:sldId id="267" r:id="rId17"/>
    <p:sldId id="268" r:id="rId18"/>
    <p:sldId id="269" r:id="rId19"/>
    <p:sldId id="270" r:id="rId20"/>
    <p:sldId id="271" r:id="rId21"/>
    <p:sldId id="273" r:id="rId22"/>
    <p:sldId id="279" r:id="rId23"/>
    <p:sldId id="278" r:id="rId24"/>
    <p:sldId id="280" r:id="rId25"/>
    <p:sldId id="281" r:id="rId26"/>
    <p:sldId id="282" r:id="rId27"/>
    <p:sldId id="283" r:id="rId28"/>
    <p:sldId id="275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55" autoAdjust="0"/>
  </p:normalViewPr>
  <p:slideViewPr>
    <p:cSldViewPr>
      <p:cViewPr varScale="1">
        <p:scale>
          <a:sx n="78" d="100"/>
          <a:sy n="78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50617283950615E-2"/>
          <c:y val="0.24957041502624672"/>
          <c:w val="0.48275590551181108"/>
          <c:h val="0.60720041830708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00-4DF2-916D-6FE1A67D2EC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66-4463-A1B8-B63F6F0376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00-4DF2-916D-6FE1A67D2EC3}"/>
              </c:ext>
            </c:extLst>
          </c:dPt>
          <c:cat>
            <c:strRef>
              <c:f>List1!$A$2:$A$4</c:f>
              <c:strCache>
                <c:ptCount val="3"/>
                <c:pt idx="0">
                  <c:v>Small farms 61 % (13 809)</c:v>
                </c:pt>
                <c:pt idx="1">
                  <c:v>Middle-sized farms 32 % (7 262)</c:v>
                </c:pt>
                <c:pt idx="2">
                  <c:v>Large farms 7 % (1 671)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61</c:v>
                </c:pt>
                <c:pt idx="1">
                  <c:v>32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66-4463-A1B8-B63F6F037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862156119374"/>
          <c:y val="0.28054379921259842"/>
          <c:w val="0.42002187226596671"/>
          <c:h val="0.5319562007874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6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815884125595414E-2"/>
          <c:y val="0.19552459102994557"/>
          <c:w val="0.56465891416350733"/>
          <c:h val="0.65226972604986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Small farms (individual entrepreneurs) 6 %, 4 %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6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6">
                  <a:shade val="50000"/>
                  <a:shade val="95000"/>
                  <a:satMod val="105000"/>
                </a:schemeClr>
              </a:contourClr>
            </a:sp3d>
          </c:spPr>
          <c:invertIfNegative val="0"/>
          <c:cat>
            <c:strRef>
              <c:f>List1!$A$2:$A$3</c:f>
              <c:strCache>
                <c:ptCount val="2"/>
                <c:pt idx="0">
                  <c:v>farmland</c:v>
                </c:pt>
                <c:pt idx="1">
                  <c:v>livestock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1-495C-9EEF-5226F180E12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Medium-sized farms 29 %, 16 %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solidFill>
                <a:schemeClr val="accent6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6">
                  <a:shade val="50000"/>
                  <a:shade val="95000"/>
                  <a:satMod val="105000"/>
                </a:schemeClr>
              </a:contourClr>
            </a:sp3d>
          </c:spPr>
          <c:invertIfNegative val="0"/>
          <c:cat>
            <c:strRef>
              <c:f>List1!$A$2:$A$3</c:f>
              <c:strCache>
                <c:ptCount val="2"/>
                <c:pt idx="0">
                  <c:v>farmland</c:v>
                </c:pt>
                <c:pt idx="1">
                  <c:v>livestock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29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61-495C-9EEF-5226F180E12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Large farms (limited liability, joint-stock companies) 65 %, 80 %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accent6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6">
                  <a:shade val="50000"/>
                  <a:shade val="95000"/>
                  <a:satMod val="105000"/>
                </a:schemeClr>
              </a:contourClr>
            </a:sp3d>
          </c:spPr>
          <c:invertIfNegative val="0"/>
          <c:cat>
            <c:strRef>
              <c:f>List1!$A$2:$A$3</c:f>
              <c:strCache>
                <c:ptCount val="2"/>
                <c:pt idx="0">
                  <c:v>farmland</c:v>
                </c:pt>
                <c:pt idx="1">
                  <c:v>livestock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65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61-495C-9EEF-5226F180E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391240"/>
        <c:axId val="291799168"/>
        <c:axId val="0"/>
      </c:bar3DChart>
      <c:catAx>
        <c:axId val="29039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99168"/>
        <c:crosses val="autoZero"/>
        <c:auto val="1"/>
        <c:lblAlgn val="ctr"/>
        <c:lblOffset val="100"/>
        <c:noMultiLvlLbl val="0"/>
      </c:catAx>
      <c:valAx>
        <c:axId val="29179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9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64763779527557"/>
          <c:y val="0.21143068329310996"/>
          <c:w val="0.344265942451638"/>
          <c:h val="0.57687913024133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0.11501</cdr:x>
      <cdr:y>0.0354</cdr:y>
    </cdr:from>
    <cdr:to>
      <cdr:x>0.8325</cdr:x>
      <cdr:y>0.15352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46448" y="172616"/>
          <a:ext cx="59046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dirty="0" err="1" smtClean="0"/>
            <a:t>Farmland</a:t>
          </a:r>
          <a:r>
            <a:rPr lang="cs-CZ" sz="2000" dirty="0" smtClean="0"/>
            <a:t> in </a:t>
          </a:r>
          <a:r>
            <a:rPr lang="cs-CZ" sz="2000" dirty="0" err="1" smtClean="0"/>
            <a:t>the</a:t>
          </a:r>
          <a:r>
            <a:rPr lang="cs-CZ" sz="2000" dirty="0" smtClean="0"/>
            <a:t> Czech Republic 4</a:t>
          </a:r>
          <a:r>
            <a:rPr lang="cs-CZ" sz="2000" dirty="0"/>
            <a:t> 264 </a:t>
          </a:r>
          <a:r>
            <a:rPr lang="cs-CZ" sz="2000" dirty="0" smtClean="0"/>
            <a:t>000 </a:t>
          </a:r>
          <a:r>
            <a:rPr lang="cs-CZ" sz="2000" dirty="0"/>
            <a:t>ha 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02CB-212D-4765-9DAF-BC51E6117713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8835-FA6C-4F79-A61D-5D66E998D6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26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5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hape 5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3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9" y="6218240"/>
            <a:ext cx="549275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 defTabSz="336947" eaLnBrk="0" fontAlgn="base" hangingPunct="0">
              <a:spcBef>
                <a:spcPct val="0"/>
              </a:spcBef>
              <a:spcAft>
                <a:spcPct val="0"/>
              </a:spcAft>
              <a:buNone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1309D4D2-0AD3-4298-B7F0-78B7B97E673D}" type="slidenum">
              <a:rPr lang="pl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57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47E2-A260-4352-9328-8A215358A879}" type="datetimeFigureOut">
              <a:rPr lang="cs-CZ" smtClean="0"/>
              <a:pPr/>
              <a:t>19. 6. 2018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  <p:sldLayoutId id="2147483705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65C-AC92-476B-B4F7-138D39CEF9E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699-0E2C-451E-976F-FFDC37C19DBF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42E-0E32-4F21-8BC4-3C7C6543C136}" type="datetimeFigureOut">
              <a:rPr lang="cs-CZ" smtClean="0"/>
              <a:pPr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ialni-zemedelstv&#237;.cz" TargetMode="External"/><Relationship Id="rId2" Type="http://schemas.openxmlformats.org/officeDocument/2006/relationships/hyperlink" Target="mailto:hudcova.eliska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hape 5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3"/>
          <a:stretch>
            <a:fillRect/>
          </a:stretch>
        </p:blipFill>
        <p:spPr bwMode="auto">
          <a:xfrm>
            <a:off x="1117998" y="1585914"/>
            <a:ext cx="6858001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hape 55"/>
          <p:cNvSpPr txBox="1"/>
          <p:nvPr/>
        </p:nvSpPr>
        <p:spPr>
          <a:xfrm>
            <a:off x="3802858" y="1097756"/>
            <a:ext cx="3059906" cy="1106091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802856" y="1863328"/>
            <a:ext cx="2725341" cy="1079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81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9"/>
          <a:stretch>
            <a:fillRect/>
          </a:stretch>
        </p:blipFill>
        <p:spPr bwMode="auto">
          <a:xfrm>
            <a:off x="1117998" y="4027886"/>
            <a:ext cx="6858001" cy="20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hape 59"/>
          <p:cNvSpPr txBox="1"/>
          <p:nvPr/>
        </p:nvSpPr>
        <p:spPr>
          <a:xfrm>
            <a:off x="2625329" y="4439842"/>
            <a:ext cx="533400" cy="302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ole tekstowe 7">
            <a:extLst>
              <a:ext uri="{FF2B5EF4-FFF2-40B4-BE49-F238E27FC236}"/>
            </a:extLst>
          </p:cNvPr>
          <p:cNvSpPr txBox="1"/>
          <p:nvPr/>
        </p:nvSpPr>
        <p:spPr>
          <a:xfrm>
            <a:off x="838586" y="104195"/>
            <a:ext cx="74168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Doświadczenia czeskie w komercjalizacji usług opiekuńczych i współpracy międzyinstytucjonalnej na rzecz osób niesamodzielnych</a:t>
            </a:r>
            <a:endParaRPr lang="pl-PL" sz="3200" dirty="0">
              <a:solidFill>
                <a:srgbClr val="92D05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5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Czeskie gospodarstwa opiekuńcze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dirty="0" smtClean="0">
                <a:latin typeface="Arial" pitchFamily="34"/>
                <a:cs typeface="Arial" pitchFamily="34"/>
              </a:rPr>
              <a:t>  Gospodarstwa </a:t>
            </a:r>
            <a:r>
              <a:rPr lang="pl-PL" dirty="0">
                <a:latin typeface="Arial" pitchFamily="34"/>
                <a:cs typeface="Arial" pitchFamily="34"/>
              </a:rPr>
              <a:t>opiekuńcze rozwijają się w trzech formach:</a:t>
            </a:r>
          </a:p>
          <a:p>
            <a:pPr marL="742950" lvl="2" indent="-342900">
              <a:spcBef>
                <a:spcPts val="400"/>
              </a:spcBef>
              <a:spcAft>
                <a:spcPts val="1417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itchFamily="34"/>
                <a:cs typeface="Arial" pitchFamily="34"/>
              </a:rPr>
              <a:t>Gospodarstwo (rodzinne, prywatne) dostosowane do działań społecznych i terapeutycznych</a:t>
            </a:r>
          </a:p>
          <a:p>
            <a:pPr marL="742950" lvl="2" indent="-342900">
              <a:spcBef>
                <a:spcPts val="400"/>
              </a:spcBef>
              <a:spcAft>
                <a:spcPts val="1417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itchFamily="34"/>
                <a:cs typeface="Arial" pitchFamily="34"/>
              </a:rPr>
              <a:t>Założenia społeczne/ temat edukacyjny przekształcający gospodarstwo w konkretną formę terapii</a:t>
            </a:r>
          </a:p>
          <a:p>
            <a:pPr marL="742950" lvl="2" indent="-342900">
              <a:spcBef>
                <a:spcPts val="400"/>
              </a:spcBef>
              <a:spcAft>
                <a:spcPts val="1417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itchFamily="34"/>
                <a:cs typeface="Arial" pitchFamily="34"/>
              </a:rPr>
              <a:t>Obydwa działania wprowadzone jednocześnie od samego początku</a:t>
            </a:r>
          </a:p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dirty="0" smtClean="0">
                <a:latin typeface="Arial" pitchFamily="34"/>
                <a:cs typeface="Arial" pitchFamily="34"/>
              </a:rPr>
              <a:t>  Średnia </a:t>
            </a:r>
            <a:r>
              <a:rPr lang="pl-PL" dirty="0">
                <a:latin typeface="Arial" pitchFamily="34"/>
                <a:cs typeface="Arial" pitchFamily="34"/>
              </a:rPr>
              <a:t>wielkość ziemi rolnej wynosi od 10 do 15 ha</a:t>
            </a:r>
          </a:p>
          <a:p>
            <a:pPr marL="742950" lvl="2" indent="-342900">
              <a:spcBef>
                <a:spcPts val="400"/>
              </a:spcBef>
              <a:spcAft>
                <a:spcPts val="1417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itchFamily="34"/>
                <a:cs typeface="Arial" pitchFamily="34"/>
              </a:rPr>
              <a:t>Przewaga łąk stałych, gruntów ornych, zbóż stałych, zwierząt gospodarskich (owce, bydło, kozy, świnie i drób) oraz </a:t>
            </a:r>
            <a:r>
              <a:rPr lang="pl-PL" dirty="0" err="1">
                <a:latin typeface="Arial" pitchFamily="34"/>
                <a:cs typeface="Arial" pitchFamily="34"/>
              </a:rPr>
              <a:t>permakultury</a:t>
            </a:r>
            <a:r>
              <a:rPr lang="pl-PL" dirty="0">
                <a:latin typeface="Arial" pitchFamily="34"/>
                <a:cs typeface="Arial" pitchFamily="34"/>
              </a:rPr>
              <a:t> (sady)</a:t>
            </a:r>
          </a:p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dirty="0" smtClean="0">
                <a:latin typeface="Arial" pitchFamily="34"/>
                <a:cs typeface="Arial" pitchFamily="34"/>
              </a:rPr>
              <a:t>  Obróbka </a:t>
            </a:r>
            <a:r>
              <a:rPr lang="pl-PL" dirty="0">
                <a:latin typeface="Arial" pitchFamily="34"/>
                <a:cs typeface="Arial" pitchFamily="34"/>
              </a:rPr>
              <a:t>bezpośrednia roślin i produkcja </a:t>
            </a:r>
            <a:r>
              <a:rPr lang="pl-PL" dirty="0" smtClean="0">
                <a:latin typeface="Arial" pitchFamily="34"/>
                <a:cs typeface="Arial" pitchFamily="34"/>
              </a:rPr>
              <a:t>zwierzęca</a:t>
            </a:r>
          </a:p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dirty="0" smtClean="0">
                <a:latin typeface="Arial" pitchFamily="34"/>
                <a:cs typeface="Arial" pitchFamily="34"/>
              </a:rPr>
              <a:t>  Sklep </a:t>
            </a:r>
            <a:r>
              <a:rPr lang="pl-PL" dirty="0">
                <a:latin typeface="Arial" pitchFamily="34"/>
                <a:cs typeface="Arial" pitchFamily="34"/>
              </a:rPr>
              <a:t>z produktami własnymi na terenie gospodarstwa</a:t>
            </a:r>
          </a:p>
          <a:p>
            <a:pPr marL="0" lvl="0" indent="0">
              <a:spcBef>
                <a:spcPts val="439"/>
              </a:spcBef>
              <a:buNone/>
            </a:pPr>
            <a:endParaRPr lang="pl-PL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916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Czeskie gospodarstwa opiekuńcze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sz="1800" dirty="0" smtClean="0">
                <a:latin typeface="Arial" pitchFamily="34"/>
                <a:cs typeface="Arial" pitchFamily="34"/>
              </a:rPr>
              <a:t>  Działania </a:t>
            </a:r>
            <a:r>
              <a:rPr lang="pl-PL" sz="1800" dirty="0">
                <a:latin typeface="Arial" pitchFamily="34"/>
                <a:cs typeface="Arial" pitchFamily="34"/>
              </a:rPr>
              <a:t>nieprodukcyjne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Wydarzenia o celach edukacyjnych, obozy </a:t>
            </a:r>
            <a:r>
              <a:rPr lang="pl-PL" sz="1800" dirty="0" err="1">
                <a:latin typeface="Arial" pitchFamily="34"/>
                <a:cs typeface="Arial" pitchFamily="34"/>
              </a:rPr>
              <a:t>wolontariacke</a:t>
            </a:r>
            <a:r>
              <a:rPr lang="pl-PL" sz="1800" dirty="0">
                <a:latin typeface="Arial" pitchFamily="34"/>
                <a:cs typeface="Arial" pitchFamily="34"/>
              </a:rPr>
              <a:t>, opieka nad krajobrazem, wydarzenia kulturalne, zakwaterowanie, agroturystyka</a:t>
            </a:r>
          </a:p>
          <a:p>
            <a:pPr marL="0" lvl="0" indent="0">
              <a:spcBef>
                <a:spcPts val="439"/>
              </a:spcBef>
              <a:buFont typeface="Arial" pitchFamily="32"/>
              <a:buChar char="•"/>
            </a:pPr>
            <a:r>
              <a:rPr lang="pl-PL" sz="1800" dirty="0" smtClean="0">
                <a:latin typeface="Arial" pitchFamily="34"/>
                <a:cs typeface="Arial" pitchFamily="34"/>
              </a:rPr>
              <a:t>  Najczęstsze </a:t>
            </a:r>
            <a:r>
              <a:rPr lang="pl-PL" sz="1800" dirty="0">
                <a:latin typeface="Arial" pitchFamily="34"/>
                <a:cs typeface="Arial" pitchFamily="34"/>
              </a:rPr>
              <a:t>grupy docelowe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Osoby bezrobotne przez długi okres czasu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Osoby niepełnosprawne psychicznie i fizycznie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Osoby uzależnione od narkotyków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Dzieci z domów dziecka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>
                <a:latin typeface="Arial" pitchFamily="34"/>
                <a:cs typeface="Arial" pitchFamily="34"/>
              </a:rPr>
              <a:t>Wolontariusze</a:t>
            </a:r>
          </a:p>
          <a:p>
            <a:pPr marL="357188" lvl="1" indent="-174625">
              <a:spcBef>
                <a:spcPts val="400"/>
              </a:spcBef>
              <a:spcAft>
                <a:spcPts val="1417"/>
              </a:spcAft>
              <a:buFont typeface="Arial" pitchFamily="32"/>
            </a:pPr>
            <a:r>
              <a:rPr lang="pl-PL" sz="1800" dirty="0" err="1">
                <a:latin typeface="Arial" pitchFamily="34"/>
                <a:cs typeface="Arial" pitchFamily="34"/>
              </a:rPr>
              <a:t>Obsolwenci</a:t>
            </a:r>
            <a:r>
              <a:rPr lang="pl-PL" sz="1800" dirty="0">
                <a:latin typeface="Arial" pitchFamily="34"/>
                <a:cs typeface="Arial" pitchFamily="34"/>
              </a:rPr>
              <a:t> szkół w ramach pierwszego doświadczenia zawodowego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800" dirty="0">
                <a:latin typeface="Arial" pitchFamily="34"/>
                <a:cs typeface="Arial" pitchFamily="34"/>
              </a:rPr>
              <a:t>Współpraca za rządem lokalnym, Biurem Pracy, </a:t>
            </a:r>
            <a:r>
              <a:rPr lang="pl-PL" sz="1800" dirty="0" err="1">
                <a:latin typeface="Arial" pitchFamily="34"/>
                <a:cs typeface="Arial" pitchFamily="34"/>
              </a:rPr>
              <a:t>MoLSA</a:t>
            </a:r>
            <a:r>
              <a:rPr lang="pl-PL" sz="1800" dirty="0">
                <a:latin typeface="Arial" pitchFamily="34"/>
                <a:cs typeface="Arial" pitchFamily="34"/>
              </a:rPr>
              <a:t>, organizacjami non-profit, </a:t>
            </a:r>
            <a:r>
              <a:rPr lang="pl-PL" sz="1800" dirty="0" err="1">
                <a:latin typeface="Arial" pitchFamily="34"/>
                <a:cs typeface="Arial" pitchFamily="34"/>
              </a:rPr>
              <a:t>MoA</a:t>
            </a:r>
            <a:r>
              <a:rPr lang="pl-PL" sz="1800" dirty="0">
                <a:latin typeface="Arial" pitchFamily="34"/>
                <a:cs typeface="Arial" pitchFamily="34"/>
              </a:rPr>
              <a:t>, WWOOF, kościołami</a:t>
            </a:r>
          </a:p>
          <a:p>
            <a:pPr marL="0" lvl="0" indent="0">
              <a:spcBef>
                <a:spcPts val="439"/>
              </a:spcBef>
              <a:buNone/>
            </a:pPr>
            <a:endParaRPr lang="pl-PL" sz="1800" dirty="0">
              <a:latin typeface="Arial" pitchFamily="34"/>
              <a:cs typeface="Arial" pitchFamily="3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89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gospodarstw opiekuńczych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1" y="1219008"/>
            <a:ext cx="7196117" cy="4264791"/>
          </a:xfrm>
        </p:spPr>
      </p:pic>
    </p:spTree>
    <p:extLst>
      <p:ext uri="{BB962C8B-B14F-4D97-AF65-F5344CB8AC3E}">
        <p14:creationId xmlns:p14="http://schemas.microsoft.com/office/powerpoint/2010/main" val="225988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Instytucje i </a:t>
            </a:r>
            <a:r>
              <a:rPr lang="cs-CZ" b="0" dirty="0" smtClean="0"/>
              <a:t>przepisy </a:t>
            </a:r>
            <a:r>
              <a:rPr lang="cs-CZ" b="0" dirty="0"/>
              <a:t>dotyczące wsparcia gospodarstw opiekuńczych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</a:pPr>
            <a:r>
              <a:rPr lang="pl-PL" sz="2400" b="1" dirty="0">
                <a:latin typeface="Arial" pitchFamily="34"/>
                <a:cs typeface="Arial" pitchFamily="34"/>
              </a:rPr>
              <a:t>Ministerstwo Rolnictwa (</a:t>
            </a:r>
            <a:r>
              <a:rPr lang="pl-PL" sz="2400" b="1" dirty="0" err="1">
                <a:latin typeface="Arial" pitchFamily="34"/>
                <a:cs typeface="Arial" pitchFamily="34"/>
              </a:rPr>
              <a:t>MoA</a:t>
            </a:r>
            <a:r>
              <a:rPr lang="pl-PL" sz="2400" b="1" dirty="0">
                <a:latin typeface="Arial" pitchFamily="34"/>
                <a:cs typeface="Arial" pitchFamily="34"/>
              </a:rPr>
              <a:t>)</a:t>
            </a:r>
            <a:r>
              <a:rPr lang="pl-PL" sz="2400" dirty="0">
                <a:latin typeface="Arial" pitchFamily="34"/>
                <a:cs typeface="Arial" pitchFamily="34"/>
              </a:rPr>
              <a:t> – Instytucja tworząca i koordynująca politykę rolnictwa w Republice Czeskiej; ustanawianie przepisów dla rolników poprzez:</a:t>
            </a:r>
          </a:p>
          <a:p>
            <a:pPr marL="285750" indent="-285750">
              <a:spcBef>
                <a:spcPts val="600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Ustawę Nr 252/1997 </a:t>
            </a:r>
            <a:r>
              <a:rPr lang="pl-PL" sz="2400" dirty="0" err="1">
                <a:latin typeface="Arial" pitchFamily="34"/>
                <a:cs typeface="Arial" pitchFamily="34"/>
              </a:rPr>
              <a:t>Coll</a:t>
            </a:r>
            <a:r>
              <a:rPr lang="pl-PL" sz="2400" dirty="0">
                <a:latin typeface="Arial" pitchFamily="34"/>
                <a:cs typeface="Arial" pitchFamily="34"/>
              </a:rPr>
              <a:t>., dotycząca rolnictwa definiująca przedsiębiorcę rolnego oraz zakres jego działań</a:t>
            </a:r>
          </a:p>
          <a:p>
            <a:pPr marL="285750" indent="-285750">
              <a:spcBef>
                <a:spcPts val="600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Ministerstwo Rolnictwa wprowadzające Program Rozwoju Obszarów Wiejskich zapewniający finansowanie działań powiązanych z koncepcją gospodarstw opiekuńczych</a:t>
            </a:r>
          </a:p>
          <a:p>
            <a:pPr marL="285750" indent="-285750">
              <a:spcBef>
                <a:spcPts val="600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Ministerstwo Rolnictwa rozwija Program Gospodarstw Opiekuńczych poprzez Wsparcie dla Gospodarstw i Lasów oraz Fundusz Gwarancyjny, który zapewnia kredyty i dotacje na działania prowadzone przez gospodarstw opiekuńcze i ich inwestycje</a:t>
            </a:r>
          </a:p>
          <a:p>
            <a:pPr marL="285750" indent="-285750">
              <a:spcBef>
                <a:spcPts val="600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Ministerstwo Rolnictwa zapewniające wsparcie dla organizacji non-profit poprzez wprowadzanie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57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Instytucje i Przepisy dotyczące wsparcia gospodarstw opiekuńczych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spcBef>
                <a:spcPts val="439"/>
              </a:spcBef>
              <a:buNone/>
            </a:pPr>
            <a:r>
              <a:rPr lang="pl-PL" sz="2400" b="1" dirty="0" smtClean="0">
                <a:latin typeface="Arial" pitchFamily="34"/>
                <a:cs typeface="Arial" pitchFamily="34"/>
              </a:rPr>
              <a:t>Ministerstwo </a:t>
            </a:r>
            <a:r>
              <a:rPr lang="pl-PL" sz="2400" b="1" dirty="0">
                <a:latin typeface="Arial" pitchFamily="34"/>
                <a:cs typeface="Arial" pitchFamily="34"/>
              </a:rPr>
              <a:t>Pracy i Polityki Społecznej (</a:t>
            </a:r>
            <a:r>
              <a:rPr lang="pl-PL" sz="2400" b="1" dirty="0" err="1">
                <a:latin typeface="Arial" pitchFamily="34"/>
                <a:cs typeface="Arial" pitchFamily="34"/>
              </a:rPr>
              <a:t>MoLSA</a:t>
            </a:r>
            <a:r>
              <a:rPr lang="pl-PL" sz="2400" b="1" dirty="0">
                <a:latin typeface="Arial" pitchFamily="34"/>
                <a:cs typeface="Arial" pitchFamily="34"/>
              </a:rPr>
              <a:t>) </a:t>
            </a:r>
            <a:r>
              <a:rPr lang="pl-PL" sz="2400" dirty="0">
                <a:latin typeface="Arial" pitchFamily="34"/>
                <a:cs typeface="Arial" pitchFamily="34"/>
              </a:rPr>
              <a:t>– w ramach koncepcji gospodarstw opiekuńczych tworzy i wdraża odpowiednią politykę społeczną (np. zatrudnienie, usługi socjalne). Działania te oparte są w szczególności na:</a:t>
            </a:r>
          </a:p>
          <a:p>
            <a:pPr>
              <a:spcBef>
                <a:spcPts val="439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Ustawie Nr 435/2004 </a:t>
            </a:r>
            <a:r>
              <a:rPr lang="pl-PL" sz="2400" dirty="0" err="1">
                <a:latin typeface="Arial" pitchFamily="34"/>
                <a:cs typeface="Arial" pitchFamily="34"/>
              </a:rPr>
              <a:t>Coll</a:t>
            </a:r>
            <a:r>
              <a:rPr lang="pl-PL" sz="2400" dirty="0">
                <a:latin typeface="Arial" pitchFamily="34"/>
                <a:cs typeface="Arial" pitchFamily="34"/>
              </a:rPr>
              <a:t>., dotyczącej zatrudnienia definiującej osoby o specjalnych potrzebach, które wymagają specjalnego wsparcia na rynku pracy</a:t>
            </a:r>
          </a:p>
          <a:p>
            <a:pPr>
              <a:spcBef>
                <a:spcPts val="439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Ustawie Nr 108/2006 </a:t>
            </a:r>
            <a:r>
              <a:rPr lang="pl-PL" sz="2400" dirty="0" err="1">
                <a:latin typeface="Arial" pitchFamily="34"/>
                <a:cs typeface="Arial" pitchFamily="34"/>
              </a:rPr>
              <a:t>Coll</a:t>
            </a:r>
            <a:r>
              <a:rPr lang="pl-PL" sz="2400" dirty="0">
                <a:latin typeface="Arial" pitchFamily="34"/>
                <a:cs typeface="Arial" pitchFamily="34"/>
              </a:rPr>
              <a:t>., dotyczącej usług społecznych definiującej rodzaje usług socjalnych</a:t>
            </a:r>
          </a:p>
          <a:p>
            <a:pPr>
              <a:spcBef>
                <a:spcPts val="439"/>
              </a:spcBef>
            </a:pPr>
            <a:r>
              <a:rPr lang="pl-PL" sz="2400" dirty="0">
                <a:latin typeface="Arial" pitchFamily="34"/>
                <a:cs typeface="Arial" pitchFamily="34"/>
              </a:rPr>
              <a:t>Programu Operacyjnego Dotyczącego Zatrudnienia (ESF) zapewniającego finansowanie różnorodnych działań wdrażanych w ramach koncepcji gospodarstw opiekuńczych (np. przedsięwzięcia społeczne)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74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Instytucje i Przepisy dotyczące wsparcia gospodarstw opiekuńczych III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340640"/>
            <a:ext cx="8229240" cy="67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0" indent="0">
              <a:spcBef>
                <a:spcPts val="439"/>
              </a:spcBef>
              <a:buClr>
                <a:schemeClr val="accent3"/>
              </a:buClr>
              <a:buSzPct val="80000"/>
              <a:buNone/>
            </a:pPr>
            <a:r>
              <a:rPr lang="pl-PL" sz="1800" b="1" dirty="0" smtClean="0">
                <a:latin typeface="Arial" pitchFamily="34"/>
                <a:cs typeface="Arial" pitchFamily="34"/>
              </a:rPr>
              <a:t>Ministerstwo Edukacji, Młodzieży i Sportu (</a:t>
            </a:r>
            <a:r>
              <a:rPr lang="pl-PL" sz="1800" b="1" dirty="0" err="1" smtClean="0">
                <a:latin typeface="Arial" pitchFamily="34"/>
                <a:cs typeface="Arial" pitchFamily="34"/>
              </a:rPr>
              <a:t>MoEYS</a:t>
            </a:r>
            <a:r>
              <a:rPr lang="pl-PL" sz="1800" b="1" dirty="0" smtClean="0">
                <a:latin typeface="Arial" pitchFamily="34"/>
                <a:cs typeface="Arial" pitchFamily="34"/>
              </a:rPr>
              <a:t>) </a:t>
            </a:r>
            <a:r>
              <a:rPr lang="pl-PL" sz="1800" dirty="0" smtClean="0">
                <a:latin typeface="Arial" pitchFamily="34"/>
                <a:cs typeface="Arial" pitchFamily="34"/>
              </a:rPr>
              <a:t>– ukierunkowuje swoją pracę na cel edukacyjny oraz inne działania w ramach koncepcji gospodarstw opiekuńczych. Ministerstwo to przyznaje:</a:t>
            </a:r>
          </a:p>
          <a:p>
            <a:pPr marL="285750" indent="-285750">
              <a:spcBef>
                <a:spcPts val="439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itchFamily="34"/>
                <a:cs typeface="Arial" pitchFamily="34"/>
              </a:rPr>
              <a:t>akredytację </a:t>
            </a:r>
            <a:r>
              <a:rPr lang="pl-PL" sz="1800" dirty="0" err="1" smtClean="0">
                <a:latin typeface="Arial" pitchFamily="34"/>
                <a:cs typeface="Arial" pitchFamily="34"/>
              </a:rPr>
              <a:t>instutucjom</a:t>
            </a:r>
            <a:r>
              <a:rPr lang="pl-PL" sz="1800" dirty="0" smtClean="0">
                <a:latin typeface="Arial" pitchFamily="34"/>
                <a:cs typeface="Arial" pitchFamily="34"/>
              </a:rPr>
              <a:t> edukacyjnym i programom zgodnym z Ustawą Nr 563/2004 </a:t>
            </a:r>
            <a:r>
              <a:rPr lang="pl-PL" sz="1800" dirty="0" err="1" smtClean="0">
                <a:latin typeface="Arial" pitchFamily="34"/>
                <a:cs typeface="Arial" pitchFamily="34"/>
              </a:rPr>
              <a:t>Coll</a:t>
            </a:r>
            <a:r>
              <a:rPr lang="pl-PL" sz="1800" dirty="0" smtClean="0">
                <a:latin typeface="Arial" pitchFamily="34"/>
                <a:cs typeface="Arial" pitchFamily="34"/>
              </a:rPr>
              <a:t>., dotyczącą nauczania personelu i wprowadza poprawki do niektórych ustaw a także do Ustawy Nr 561/2004 </a:t>
            </a:r>
            <a:r>
              <a:rPr lang="pl-PL" sz="1800" dirty="0" err="1" smtClean="0">
                <a:latin typeface="Arial" pitchFamily="34"/>
                <a:cs typeface="Arial" pitchFamily="34"/>
              </a:rPr>
              <a:t>coll</a:t>
            </a:r>
            <a:r>
              <a:rPr lang="pl-PL" sz="1800" dirty="0" smtClean="0">
                <a:latin typeface="Arial" pitchFamily="34"/>
                <a:cs typeface="Arial" pitchFamily="34"/>
              </a:rPr>
              <a:t>., będącą Ustawą o Edukacji skupiającą się na różnych działaniach, edukacji i kształtowania świadomości opinii publicznej na obszarach chroniących naturę i ekorozwój, przekazującej wiedzę o zasobach żywieniowych itp.</a:t>
            </a:r>
          </a:p>
          <a:p>
            <a:pPr marL="285750" indent="-285750">
              <a:spcBef>
                <a:spcPts val="439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Arial" pitchFamily="34"/>
                <a:cs typeface="Arial" pitchFamily="34"/>
              </a:rPr>
              <a:t>Ministerstwo Środowiska (Mol) </a:t>
            </a:r>
            <a:r>
              <a:rPr lang="pl-PL" sz="1800" dirty="0" smtClean="0">
                <a:latin typeface="Arial" pitchFamily="34"/>
                <a:cs typeface="Arial" pitchFamily="34"/>
              </a:rPr>
              <a:t>– gwarantuje program Edukacji Środowiskowej i Świadomości Publicznej podlegający pod Ustawę Nr 123/1998 </a:t>
            </a:r>
            <a:r>
              <a:rPr lang="pl-PL" sz="1800" dirty="0" err="1" smtClean="0">
                <a:latin typeface="Arial" pitchFamily="34"/>
                <a:cs typeface="Arial" pitchFamily="34"/>
              </a:rPr>
              <a:t>Coll</a:t>
            </a:r>
            <a:r>
              <a:rPr lang="pl-PL" sz="1800" dirty="0" smtClean="0">
                <a:latin typeface="Arial" pitchFamily="34"/>
                <a:cs typeface="Arial" pitchFamily="34"/>
              </a:rPr>
              <a:t>., dotyczącą praw dostępu do informacji na temat środowiska. Ministerstwo to jest powiązane z koncepcją gospodarstw opiekuńczych gdzie program wprowadzany jest bezpośrednio w danym gospodarstwie</a:t>
            </a:r>
            <a:endParaRPr lang="pl-PL" sz="18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7633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9216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0"/>
              <a:t>Instytucje i Przepisy dotyczące wsparcia gospodarstw opiekuńczych IV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640"/>
            <a:ext cx="822924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0" indent="0">
              <a:spcBef>
                <a:spcPts val="439"/>
              </a:spcBef>
              <a:buFont typeface="StarSymbol"/>
              <a:buNone/>
            </a:pPr>
            <a:endParaRPr lang="pl-PL" dirty="0" smtClean="0">
              <a:latin typeface="Arial" pitchFamily="34"/>
              <a:cs typeface="Arial" pitchFamily="34"/>
            </a:endParaRPr>
          </a:p>
          <a:p>
            <a:pPr marL="342900" indent="-342900">
              <a:spcBef>
                <a:spcPts val="439"/>
              </a:spcBef>
            </a:pPr>
            <a:r>
              <a:rPr lang="pl-PL" b="1" dirty="0" smtClean="0">
                <a:latin typeface="Arial" pitchFamily="34"/>
                <a:cs typeface="Arial" pitchFamily="34"/>
              </a:rPr>
              <a:t>Ministerstwo Rozwoju Regionalnego (</a:t>
            </a:r>
            <a:r>
              <a:rPr lang="pl-PL" b="1" dirty="0" err="1" smtClean="0">
                <a:latin typeface="Arial" pitchFamily="34"/>
                <a:cs typeface="Arial" pitchFamily="34"/>
              </a:rPr>
              <a:t>MoRD</a:t>
            </a:r>
            <a:r>
              <a:rPr lang="pl-PL" b="1" dirty="0" smtClean="0">
                <a:latin typeface="Arial" pitchFamily="34"/>
                <a:cs typeface="Arial" pitchFamily="34"/>
              </a:rPr>
              <a:t>)</a:t>
            </a:r>
            <a:r>
              <a:rPr lang="pl-PL" dirty="0" smtClean="0">
                <a:latin typeface="Arial" pitchFamily="34"/>
                <a:cs typeface="Arial" pitchFamily="34"/>
              </a:rPr>
              <a:t> – koordynuje i negocjuje warunki dotyczące programów w ramach Wspólnych Strategicznych Programów Ramowych definiujących indywidualne programy wsparcia zarządzanego przez odpowiednie ministerstwa odpowiadające za programy w latach 2014-2020. Obejmują one programy podlegające Europejskiemu Funduszowi Rozwoju Regionalnego, Europejskiemu Funduszowi Społecznemu, Funduszowi Spójności i Europejskiemu Funduszowi Rolnictwa dla Rozwoju Obszarów Wiejskich</a:t>
            </a:r>
            <a:endParaRPr lang="pl-PL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5643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99833"/>
            <a:ext cx="2075074" cy="1111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Projekty (między)narodowe dotyczące gospodarstw opiekuńczych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54" y="1628800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88" y="2409123"/>
            <a:ext cx="1245497" cy="10801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36" y="4351549"/>
            <a:ext cx="1000125" cy="9525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08246"/>
            <a:ext cx="1363604" cy="116466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95536" y="1636184"/>
            <a:ext cx="5601826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dirty="0">
                <a:latin typeface="Arial" pitchFamily="34"/>
                <a:cs typeface="Arial" pitchFamily="34"/>
              </a:rPr>
              <a:t>Projekt </a:t>
            </a:r>
            <a:r>
              <a:rPr lang="pl-PL" dirty="0" err="1">
                <a:latin typeface="Arial" pitchFamily="34"/>
                <a:cs typeface="Arial" pitchFamily="34"/>
              </a:rPr>
              <a:t>MAiE</a:t>
            </a:r>
            <a:r>
              <a:rPr lang="pl-PL" dirty="0">
                <a:latin typeface="Arial" pitchFamily="34"/>
                <a:cs typeface="Arial" pitchFamily="34"/>
              </a:rPr>
              <a:t> (2011-2013): tworzenie sieci, przedsiębiorczość w zakresie gospodarstw opiekuńczych (GE, PT, CZ, BG, NL, FI, IT)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dirty="0">
                <a:latin typeface="Arial" pitchFamily="34"/>
                <a:cs typeface="Arial" pitchFamily="34"/>
              </a:rPr>
              <a:t>Gospodarstwa Opiekuńcze w Krajach Wyszehradzkich (2016-2017): tworzenie sieci, dzielenie się najlepszymi praktykami w EWG (PL, HU, SK, CZ)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dirty="0">
                <a:latin typeface="Arial" pitchFamily="34"/>
                <a:cs typeface="Arial" pitchFamily="34"/>
              </a:rPr>
              <a:t>Integracja Społeczna na Zielono (2017-2018): tworzenie sieci, szkolenia praktyczne z klientami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dirty="0" err="1">
                <a:latin typeface="Arial" pitchFamily="34"/>
                <a:cs typeface="Arial" pitchFamily="34"/>
              </a:rPr>
              <a:t>Rewitalista</a:t>
            </a:r>
            <a:r>
              <a:rPr lang="pl-PL" dirty="0">
                <a:latin typeface="Arial" pitchFamily="34"/>
                <a:cs typeface="Arial" pitchFamily="34"/>
              </a:rPr>
              <a:t> (2017-2020): szkolenie przez mentora SF, Szkolenie w Zakresie Praktycznych Umiejętności Terapeutycznych (HU, IT, UK, CZ)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dirty="0" err="1">
                <a:latin typeface="Arial" pitchFamily="34"/>
                <a:cs typeface="Arial" pitchFamily="34"/>
              </a:rPr>
              <a:t>SoFarEDU</a:t>
            </a:r>
            <a:r>
              <a:rPr lang="pl-PL" dirty="0">
                <a:latin typeface="Arial" pitchFamily="34"/>
                <a:cs typeface="Arial" pitchFamily="34"/>
              </a:rPr>
              <a:t> (2017-2020): SF w edukacji na poziomie wyższym (GE, NO, HU, CZ, AU)</a:t>
            </a:r>
          </a:p>
        </p:txBody>
      </p:sp>
    </p:spTree>
    <p:extLst>
      <p:ext uri="{BB962C8B-B14F-4D97-AF65-F5344CB8AC3E}">
        <p14:creationId xmlns:p14="http://schemas.microsoft.com/office/powerpoint/2010/main" val="341273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Integracja Społeczna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Zielono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6" y="188640"/>
            <a:ext cx="2075074" cy="11112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77" y="4903146"/>
            <a:ext cx="686479" cy="7425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903146"/>
            <a:ext cx="911746" cy="11490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4" y="4903146"/>
            <a:ext cx="1593850" cy="847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50" y="4903146"/>
            <a:ext cx="1771892" cy="6919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01" y="4903146"/>
            <a:ext cx="2536858" cy="974126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340640"/>
            <a:ext cx="822924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803275" indent="-358775">
              <a:spcBef>
                <a:spcPts val="439"/>
              </a:spcBef>
              <a:buClr>
                <a:schemeClr val="accent3"/>
              </a:buClr>
              <a:buSzPct val="90000"/>
            </a:pPr>
            <a:r>
              <a:rPr lang="pl-PL" dirty="0" smtClean="0">
                <a:latin typeface="Arial" pitchFamily="34"/>
                <a:cs typeface="Arial" pitchFamily="34"/>
              </a:rPr>
              <a:t>Schemat małych grantów wyszehradzkich, 2017-2018</a:t>
            </a:r>
          </a:p>
          <a:p>
            <a:pPr marL="774899" lvl="2" indent="-342900">
              <a:spcBef>
                <a:spcPts val="400"/>
              </a:spcBef>
              <a:spcAft>
                <a:spcPts val="1417"/>
              </a:spcAft>
              <a:buSzPct val="90000"/>
            </a:pPr>
            <a:r>
              <a:rPr lang="pl-PL" dirty="0" smtClean="0">
                <a:latin typeface="Arial" pitchFamily="34"/>
                <a:cs typeface="Arial" pitchFamily="34"/>
              </a:rPr>
              <a:t>AREA </a:t>
            </a:r>
            <a:r>
              <a:rPr lang="pl-PL" dirty="0" err="1" smtClean="0">
                <a:latin typeface="Arial" pitchFamily="34"/>
                <a:cs typeface="Arial" pitchFamily="34"/>
              </a:rPr>
              <a:t>viva</a:t>
            </a:r>
            <a:r>
              <a:rPr lang="pl-PL" dirty="0" smtClean="0">
                <a:latin typeface="Arial" pitchFamily="34"/>
                <a:cs typeface="Arial" pitchFamily="34"/>
              </a:rPr>
              <a:t>, </a:t>
            </a:r>
            <a:r>
              <a:rPr lang="pl-PL" dirty="0" err="1" smtClean="0">
                <a:latin typeface="Arial" pitchFamily="34"/>
                <a:cs typeface="Arial" pitchFamily="34"/>
              </a:rPr>
              <a:t>z.s</a:t>
            </a:r>
            <a:r>
              <a:rPr lang="pl-PL" dirty="0" smtClean="0">
                <a:latin typeface="Arial" pitchFamily="34"/>
                <a:cs typeface="Arial" pitchFamily="34"/>
              </a:rPr>
              <a:t>. (CZ)</a:t>
            </a:r>
          </a:p>
          <a:p>
            <a:pPr marL="774899" lvl="2" indent="-342900">
              <a:spcBef>
                <a:spcPts val="400"/>
              </a:spcBef>
              <a:spcAft>
                <a:spcPts val="1417"/>
              </a:spcAft>
              <a:buSzPct val="90000"/>
            </a:pPr>
            <a:r>
              <a:rPr lang="pl-PL" dirty="0" smtClean="0">
                <a:latin typeface="Arial" pitchFamily="34"/>
                <a:cs typeface="Arial" pitchFamily="34"/>
              </a:rPr>
              <a:t>Kujawsko-Pomorski Ośrodek Doradztwa Rolniczego </a:t>
            </a:r>
            <a:br>
              <a:rPr lang="pl-PL" dirty="0" smtClean="0">
                <a:latin typeface="Arial" pitchFamily="34"/>
                <a:cs typeface="Arial" pitchFamily="34"/>
              </a:rPr>
            </a:br>
            <a:r>
              <a:rPr lang="pl-PL" dirty="0" smtClean="0">
                <a:latin typeface="Arial" pitchFamily="34"/>
                <a:cs typeface="Arial" pitchFamily="34"/>
              </a:rPr>
              <a:t>w Minikowie (PL)</a:t>
            </a:r>
          </a:p>
          <a:p>
            <a:pPr marL="774899" lvl="2" indent="-342900">
              <a:spcBef>
                <a:spcPts val="400"/>
              </a:spcBef>
              <a:spcAft>
                <a:spcPts val="1417"/>
              </a:spcAft>
              <a:buSzPct val="90000"/>
            </a:pPr>
            <a:r>
              <a:rPr lang="pl-PL" dirty="0" err="1" smtClean="0">
                <a:latin typeface="Arial" pitchFamily="34"/>
                <a:cs typeface="Arial" pitchFamily="34"/>
              </a:rPr>
              <a:t>Občianske</a:t>
            </a:r>
            <a:r>
              <a:rPr lang="pl-PL" dirty="0" smtClean="0">
                <a:latin typeface="Arial" pitchFamily="34"/>
                <a:cs typeface="Arial" pitchFamily="34"/>
              </a:rPr>
              <a:t> </a:t>
            </a:r>
            <a:r>
              <a:rPr lang="pl-PL" dirty="0" err="1" smtClean="0">
                <a:latin typeface="Arial" pitchFamily="34"/>
                <a:cs typeface="Arial" pitchFamily="34"/>
              </a:rPr>
              <a:t>združenie</a:t>
            </a:r>
            <a:r>
              <a:rPr lang="pl-PL" dirty="0" smtClean="0">
                <a:latin typeface="Arial" pitchFamily="34"/>
                <a:cs typeface="Arial" pitchFamily="34"/>
              </a:rPr>
              <a:t> </a:t>
            </a:r>
            <a:r>
              <a:rPr lang="pl-PL" dirty="0" err="1" smtClean="0">
                <a:latin typeface="Arial" pitchFamily="34"/>
                <a:cs typeface="Arial" pitchFamily="34"/>
              </a:rPr>
              <a:t>Druživa</a:t>
            </a:r>
            <a:r>
              <a:rPr lang="pl-PL" dirty="0" smtClean="0">
                <a:latin typeface="Arial" pitchFamily="34"/>
                <a:cs typeface="Arial" pitchFamily="34"/>
              </a:rPr>
              <a:t> (SK)</a:t>
            </a:r>
          </a:p>
          <a:p>
            <a:pPr marL="774899" lvl="2" indent="-342900">
              <a:spcBef>
                <a:spcPts val="400"/>
              </a:spcBef>
              <a:spcAft>
                <a:spcPts val="1417"/>
              </a:spcAft>
              <a:buSzPct val="90000"/>
            </a:pPr>
            <a:r>
              <a:rPr lang="pl-PL" dirty="0" smtClean="0">
                <a:latin typeface="Arial" pitchFamily="34"/>
                <a:cs typeface="Arial" pitchFamily="34"/>
              </a:rPr>
              <a:t>WWOOF </a:t>
            </a:r>
            <a:r>
              <a:rPr lang="pl-PL" dirty="0" err="1" smtClean="0">
                <a:latin typeface="Arial" pitchFamily="34"/>
                <a:cs typeface="Arial" pitchFamily="34"/>
              </a:rPr>
              <a:t>Magyarország</a:t>
            </a:r>
            <a:r>
              <a:rPr lang="pl-PL" dirty="0" smtClean="0">
                <a:latin typeface="Arial" pitchFamily="34"/>
                <a:cs typeface="Arial" pitchFamily="34"/>
              </a:rPr>
              <a:t> </a:t>
            </a:r>
            <a:r>
              <a:rPr lang="pl-PL" dirty="0" err="1" smtClean="0">
                <a:latin typeface="Arial" pitchFamily="34"/>
                <a:cs typeface="Arial" pitchFamily="34"/>
              </a:rPr>
              <a:t>Nonprofit</a:t>
            </a:r>
            <a:r>
              <a:rPr lang="pl-PL" dirty="0" smtClean="0">
                <a:latin typeface="Arial" pitchFamily="34"/>
                <a:cs typeface="Arial" pitchFamily="34"/>
              </a:rPr>
              <a:t> </a:t>
            </a:r>
            <a:r>
              <a:rPr lang="pl-PL" dirty="0" err="1" smtClean="0">
                <a:latin typeface="Arial" pitchFamily="34"/>
                <a:cs typeface="Arial" pitchFamily="34"/>
              </a:rPr>
              <a:t>Kft</a:t>
            </a:r>
            <a:r>
              <a:rPr lang="pl-PL" dirty="0" smtClean="0">
                <a:latin typeface="Arial" pitchFamily="34"/>
                <a:cs typeface="Arial" pitchFamily="34"/>
              </a:rPr>
              <a:t>. (HU)</a:t>
            </a:r>
          </a:p>
          <a:p>
            <a:pPr marL="0" indent="0">
              <a:spcBef>
                <a:spcPts val="439"/>
              </a:spcBef>
              <a:buFont typeface="StarSymbol"/>
              <a:buNone/>
            </a:pPr>
            <a:endParaRPr lang="pl-PL" dirty="0" smtClean="0">
              <a:latin typeface="Arial" pitchFamily="34"/>
              <a:cs typeface="Arial" pitchFamily="34"/>
            </a:endParaRPr>
          </a:p>
          <a:p>
            <a:pPr marL="0" indent="0">
              <a:spcBef>
                <a:spcPts val="439"/>
              </a:spcBef>
              <a:buFont typeface="StarSymbol"/>
              <a:buNone/>
            </a:pPr>
            <a:endParaRPr lang="pl-PL" dirty="0" smtClean="0">
              <a:latin typeface="Arial" pitchFamily="34"/>
              <a:cs typeface="Arial" pitchFamily="34"/>
            </a:endParaRPr>
          </a:p>
          <a:p>
            <a:pPr marL="0" indent="0">
              <a:spcBef>
                <a:spcPts val="439"/>
              </a:spcBef>
              <a:buFont typeface="StarSymbol"/>
              <a:buNone/>
            </a:pPr>
            <a:endParaRPr lang="pl-PL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0292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9216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2800" dirty="0"/>
              <a:t>Czynniki ograniczające rozwój gospodarstw opiekuńczych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640"/>
            <a:ext cx="822924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342900" indent="-342900">
              <a:spcBef>
                <a:spcPts val="439"/>
              </a:spcBef>
            </a:pPr>
            <a:r>
              <a:rPr lang="pl-PL" dirty="0" smtClean="0">
                <a:latin typeface="Arial" pitchFamily="34"/>
                <a:cs typeface="Arial" pitchFamily="34"/>
              </a:rPr>
              <a:t>Brak finansowania i form dofinansowania, niejasne zapisy dotyczące łączenia działań rolniczych i społecznych a także niedostosowane do obecnych potrzeb organizacji</a:t>
            </a:r>
          </a:p>
          <a:p>
            <a:pPr marL="342900" indent="-342900">
              <a:spcBef>
                <a:spcPts val="439"/>
              </a:spcBef>
            </a:pPr>
            <a:r>
              <a:rPr lang="pl-PL" dirty="0" smtClean="0">
                <a:latin typeface="Arial" pitchFamily="34"/>
                <a:cs typeface="Arial" pitchFamily="34"/>
              </a:rPr>
              <a:t>Brak ziemi, nieruchomości i infrastruktury uniemożliwia dalszy rozwoju działań rolniczych na większą skalę</a:t>
            </a:r>
          </a:p>
          <a:p>
            <a:pPr marL="342900" indent="-342900">
              <a:spcBef>
                <a:spcPts val="439"/>
              </a:spcBef>
            </a:pPr>
            <a:r>
              <a:rPr lang="pl-PL" dirty="0" smtClean="0">
                <a:latin typeface="Arial" pitchFamily="34"/>
                <a:cs typeface="Arial" pitchFamily="34"/>
              </a:rPr>
              <a:t>Brak odpowiedniej ilości personelu w przypadku kiedy gospodarstwo ukierunkowane jest na pracę socjalną, terapię i zajęcia edukacyjne</a:t>
            </a:r>
            <a:endParaRPr lang="pl-PL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8147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Gospodarstwa </a:t>
            </a:r>
            <a:r>
              <a:rPr lang="cs-CZ"/>
              <a:t>Opiekuńcze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w </a:t>
            </a:r>
            <a:r>
              <a:rPr lang="cs-CZ" dirty="0"/>
              <a:t>Republice Czeskiej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/>
              <a:t>I OGÓLNOPOLSKI KONGRES GOSPODARSTW OPIEKUŃCZYCH</a:t>
            </a:r>
          </a:p>
          <a:p>
            <a:pPr algn="ctr"/>
            <a:r>
              <a:rPr lang="cs-CZ" dirty="0"/>
              <a:t>12. </a:t>
            </a:r>
            <a:r>
              <a:rPr lang="en-GB" dirty="0"/>
              <a:t>6. - 14. 6. 2018</a:t>
            </a:r>
            <a:endParaRPr lang="cs-CZ" dirty="0"/>
          </a:p>
          <a:p>
            <a:pPr algn="ctr"/>
            <a:r>
              <a:rPr lang="cs-CZ" dirty="0" smtClean="0"/>
              <a:t>Eliška Hudcová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Przykład najlepszej praktyki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Nazwa gospodarstwa:</a:t>
            </a:r>
            <a:r>
              <a:rPr lang="pl-PL" dirty="0">
                <a:latin typeface="Arial" pitchFamily="34"/>
                <a:cs typeface="Arial" pitchFamily="34"/>
              </a:rPr>
              <a:t> </a:t>
            </a:r>
            <a:r>
              <a:rPr lang="pl-PL" dirty="0" err="1">
                <a:latin typeface="Arial" pitchFamily="34"/>
                <a:cs typeface="Arial" pitchFamily="34"/>
              </a:rPr>
              <a:t>Bemagro</a:t>
            </a:r>
            <a:r>
              <a:rPr lang="pl-PL" dirty="0">
                <a:latin typeface="Arial" pitchFamily="34"/>
                <a:cs typeface="Arial" pitchFamily="34"/>
              </a:rPr>
              <a:t>, A.S.</a:t>
            </a:r>
          </a:p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Adres:</a:t>
            </a:r>
            <a:r>
              <a:rPr lang="pl-PL" dirty="0">
                <a:latin typeface="Arial" pitchFamily="34"/>
                <a:cs typeface="Arial" pitchFamily="34"/>
              </a:rPr>
              <a:t> </a:t>
            </a:r>
            <a:r>
              <a:rPr lang="pl-PL" dirty="0" err="1">
                <a:latin typeface="Arial" pitchFamily="34"/>
                <a:cs typeface="Arial" pitchFamily="34"/>
              </a:rPr>
              <a:t>Malonty</a:t>
            </a:r>
            <a:r>
              <a:rPr lang="pl-PL" dirty="0">
                <a:latin typeface="Arial" pitchFamily="34"/>
                <a:cs typeface="Arial" pitchFamily="34"/>
              </a:rPr>
              <a:t> 101, 382 91</a:t>
            </a:r>
          </a:p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Okręg i region:</a:t>
            </a:r>
            <a:r>
              <a:rPr lang="pl-PL" dirty="0">
                <a:latin typeface="Arial" pitchFamily="34"/>
                <a:cs typeface="Arial" pitchFamily="34"/>
              </a:rPr>
              <a:t> </a:t>
            </a:r>
            <a:r>
              <a:rPr lang="pl-PL" dirty="0" err="1">
                <a:latin typeface="Arial" pitchFamily="34"/>
                <a:cs typeface="Arial" pitchFamily="34"/>
              </a:rPr>
              <a:t>Český</a:t>
            </a:r>
            <a:r>
              <a:rPr lang="pl-PL" dirty="0">
                <a:latin typeface="Arial" pitchFamily="34"/>
                <a:cs typeface="Arial" pitchFamily="34"/>
              </a:rPr>
              <a:t> </a:t>
            </a:r>
            <a:r>
              <a:rPr lang="pl-PL" dirty="0" err="1">
                <a:latin typeface="Arial" pitchFamily="34"/>
                <a:cs typeface="Arial" pitchFamily="34"/>
              </a:rPr>
              <a:t>Krumlov</a:t>
            </a:r>
            <a:r>
              <a:rPr lang="pl-PL" dirty="0">
                <a:latin typeface="Arial" pitchFamily="34"/>
                <a:cs typeface="Arial" pitchFamily="34"/>
              </a:rPr>
              <a:t>, </a:t>
            </a:r>
            <a:r>
              <a:rPr lang="pl-PL" dirty="0" err="1">
                <a:latin typeface="Arial" pitchFamily="34"/>
                <a:cs typeface="Arial" pitchFamily="34"/>
              </a:rPr>
              <a:t>Jihočeský</a:t>
            </a:r>
            <a:r>
              <a:rPr lang="pl-PL" dirty="0">
                <a:latin typeface="Arial" pitchFamily="34"/>
                <a:cs typeface="Arial" pitchFamily="34"/>
              </a:rPr>
              <a:t> kraj</a:t>
            </a:r>
          </a:p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Rok założenia: </a:t>
            </a:r>
            <a:r>
              <a:rPr lang="pl-PL" dirty="0">
                <a:latin typeface="Arial" pitchFamily="34"/>
                <a:cs typeface="Arial" pitchFamily="34"/>
              </a:rPr>
              <a:t>1994 (rolnictwo), 2006 (edukacja), 2008 (zajęcia socjalne)</a:t>
            </a:r>
          </a:p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Grupa docelowa: </a:t>
            </a:r>
            <a:r>
              <a:rPr lang="pl-PL" dirty="0">
                <a:latin typeface="Arial" pitchFamily="34"/>
                <a:cs typeface="Arial" pitchFamily="34"/>
              </a:rPr>
              <a:t>osoby niepełnosprawne, osoby od dłuższego czasu bezrobotne, 55+, osoby wykluczone społecznie, społeczność ( 50 pracowników stałych, 20 pracowników sezonowych)</a:t>
            </a:r>
          </a:p>
          <a:p>
            <a:pPr marL="357188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b="1" dirty="0">
                <a:latin typeface="Arial" pitchFamily="34"/>
                <a:cs typeface="Arial" pitchFamily="34"/>
              </a:rPr>
              <a:t>Gospodarstwo:</a:t>
            </a:r>
            <a:r>
              <a:rPr lang="pl-PL" dirty="0">
                <a:latin typeface="Arial" pitchFamily="34"/>
                <a:cs typeface="Arial" pitchFamily="34"/>
              </a:rPr>
              <a:t> gospodarstwo </a:t>
            </a:r>
            <a:r>
              <a:rPr lang="pl-PL" dirty="0" smtClean="0">
                <a:latin typeface="Arial" pitchFamily="34"/>
                <a:cs typeface="Arial" pitchFamily="34"/>
              </a:rPr>
              <a:t>ekologiczne </a:t>
            </a:r>
            <a:r>
              <a:rPr lang="pl-PL" dirty="0">
                <a:latin typeface="Arial" pitchFamily="34"/>
                <a:cs typeface="Arial" pitchFamily="34"/>
              </a:rPr>
              <a:t>i biodynamiczne, 2200 ha (łąki, pastwiska, grunty orne), produkcja zbóż, zwierzęta (krowy, drób, owce, świnie), ogród warzywny, zioła</a:t>
            </a:r>
          </a:p>
        </p:txBody>
      </p:sp>
    </p:spTree>
    <p:extLst>
      <p:ext uri="{BB962C8B-B14F-4D97-AF65-F5344CB8AC3E}">
        <p14:creationId xmlns:p14="http://schemas.microsoft.com/office/powerpoint/2010/main" val="166157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Bemagro</a:t>
            </a:r>
            <a:r>
              <a:rPr lang="cs-CZ" dirty="0" smtClean="0"/>
              <a:t>, a.s.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" y="1404115"/>
            <a:ext cx="8221287" cy="4626033"/>
          </a:xfrm>
        </p:spPr>
      </p:pic>
    </p:spTree>
    <p:extLst>
      <p:ext uri="{BB962C8B-B14F-4D97-AF65-F5344CB8AC3E}">
        <p14:creationId xmlns:p14="http://schemas.microsoft.com/office/powerpoint/2010/main" val="399952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Przykład najlepszej praktyki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493168"/>
            <a:ext cx="8856984" cy="4752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Nazwa gospodarstwa: </a:t>
            </a:r>
            <a:r>
              <a:rPr lang="pl-PL" b="1" dirty="0" err="1"/>
              <a:t>Dvůr</a:t>
            </a:r>
            <a:r>
              <a:rPr lang="pl-PL" b="1" dirty="0"/>
              <a:t> </a:t>
            </a:r>
            <a:r>
              <a:rPr lang="pl-PL" b="1" dirty="0" err="1"/>
              <a:t>Čihovice</a:t>
            </a:r>
            <a:r>
              <a:rPr lang="pl-PL" b="1" dirty="0"/>
              <a:t>, POMOC </a:t>
            </a:r>
            <a:r>
              <a:rPr lang="pl-PL" b="1" dirty="0" err="1"/>
              <a:t>Týn</a:t>
            </a:r>
            <a:r>
              <a:rPr lang="pl-PL" b="1" dirty="0"/>
              <a:t> nad </a:t>
            </a:r>
            <a:r>
              <a:rPr lang="pl-PL" b="1" dirty="0" err="1"/>
              <a:t>Vltavou</a:t>
            </a:r>
            <a:r>
              <a:rPr lang="pl-PL" b="1" dirty="0"/>
              <a:t>, </a:t>
            </a:r>
            <a:r>
              <a:rPr lang="pl-PL" b="1" dirty="0" err="1"/>
              <a:t>z.s</a:t>
            </a:r>
            <a:r>
              <a:rPr lang="pl-PL" b="1" dirty="0"/>
              <a:t>.</a:t>
            </a:r>
          </a:p>
          <a:p>
            <a:r>
              <a:rPr lang="pl-PL" b="1" dirty="0"/>
              <a:t>Adres: </a:t>
            </a:r>
            <a:r>
              <a:rPr lang="pl-PL" b="1" dirty="0" err="1"/>
              <a:t>Čihovice</a:t>
            </a:r>
            <a:r>
              <a:rPr lang="pl-PL" b="1" dirty="0"/>
              <a:t> 30, 375 01 </a:t>
            </a:r>
            <a:r>
              <a:rPr lang="pl-PL" b="1" dirty="0" err="1"/>
              <a:t>Týn</a:t>
            </a:r>
            <a:r>
              <a:rPr lang="pl-PL" b="1" dirty="0"/>
              <a:t> nad </a:t>
            </a:r>
            <a:r>
              <a:rPr lang="pl-PL" b="1" dirty="0" err="1"/>
              <a:t>Vltavou</a:t>
            </a:r>
            <a:endParaRPr lang="pl-PL" b="1" dirty="0"/>
          </a:p>
          <a:p>
            <a:r>
              <a:rPr lang="pl-PL" b="1" dirty="0"/>
              <a:t>Okręg i region: </a:t>
            </a:r>
            <a:r>
              <a:rPr lang="pl-PL" b="1" dirty="0" err="1"/>
              <a:t>České</a:t>
            </a:r>
            <a:r>
              <a:rPr lang="pl-PL" b="1" dirty="0"/>
              <a:t> </a:t>
            </a:r>
            <a:r>
              <a:rPr lang="pl-PL" b="1" dirty="0" err="1"/>
              <a:t>Budějovice</a:t>
            </a:r>
            <a:r>
              <a:rPr lang="pl-PL" b="1" dirty="0"/>
              <a:t>, </a:t>
            </a:r>
            <a:r>
              <a:rPr lang="pl-PL" b="1" dirty="0" err="1"/>
              <a:t>Jihočeský</a:t>
            </a:r>
            <a:r>
              <a:rPr lang="pl-PL" b="1" dirty="0"/>
              <a:t> kraj</a:t>
            </a:r>
          </a:p>
          <a:p>
            <a:r>
              <a:rPr lang="pl-PL" b="1" dirty="0"/>
              <a:t>Rok założenia: 1996</a:t>
            </a:r>
          </a:p>
          <a:p>
            <a:r>
              <a:rPr lang="pl-PL" b="1" dirty="0"/>
              <a:t>Grupa docelowa: osoby upośledzone fizycznie i psychicznie, osoby od dłuższego czasu bezrobotne, osoby niedostosowane społecznie (140 pracowników z których 100 ma ograniczoną lub zmienioną zdolność do pracy), zatrudnienie i usługi socjalne</a:t>
            </a:r>
          </a:p>
          <a:p>
            <a:r>
              <a:rPr lang="pl-PL" b="1" dirty="0"/>
              <a:t>Gospodarstwo: gospodarstwo </a:t>
            </a:r>
            <a:r>
              <a:rPr lang="pl-PL" b="1" dirty="0" smtClean="0"/>
              <a:t>ekologiczne, </a:t>
            </a:r>
            <a:r>
              <a:rPr lang="pl-PL" b="1" dirty="0"/>
              <a:t>320 ha ziem uprawnych, zwierzęta hodowlane (80 krów, owce, kozy), hodowla koni, hodowla ryb w stawie o powierzchni 2 ha, zakład produkcyjny na miejscu i produkcja zwierzęca, sad (22 ha), ogród warzywny</a:t>
            </a:r>
          </a:p>
        </p:txBody>
      </p:sp>
    </p:spTree>
    <p:extLst>
      <p:ext uri="{BB962C8B-B14F-4D97-AF65-F5344CB8AC3E}">
        <p14:creationId xmlns:p14="http://schemas.microsoft.com/office/powerpoint/2010/main" val="306247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Dvůr </a:t>
            </a:r>
            <a:r>
              <a:rPr lang="cs-CZ" dirty="0" smtClean="0"/>
              <a:t>Čihovice, Pomoc Týn nad Vltavou, z.s.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556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95889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921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Przykład najlepszej praktyki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8477" y="1124744"/>
            <a:ext cx="8229240" cy="475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Nazwa gospodarstwa:</a:t>
            </a:r>
            <a:r>
              <a:rPr lang="pl-PL" sz="2000" dirty="0" smtClean="0">
                <a:latin typeface="Arial" pitchFamily="34"/>
                <a:cs typeface="Arial" pitchFamily="34"/>
              </a:rPr>
              <a:t>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Biostatek</a:t>
            </a:r>
            <a:r>
              <a:rPr lang="pl-PL" sz="2000" dirty="0" smtClean="0">
                <a:latin typeface="Arial" pitchFamily="34"/>
                <a:cs typeface="Arial" pitchFamily="34"/>
              </a:rPr>
              <a:t>, AREA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viva</a:t>
            </a:r>
            <a:r>
              <a:rPr lang="pl-PL" sz="2000" dirty="0" smtClean="0">
                <a:latin typeface="Arial" pitchFamily="34"/>
                <a:cs typeface="Arial" pitchFamily="34"/>
              </a:rPr>
              <a:t>,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z.s</a:t>
            </a:r>
            <a:r>
              <a:rPr lang="pl-PL" sz="2000" dirty="0" smtClean="0">
                <a:latin typeface="Arial" pitchFamily="34"/>
                <a:cs typeface="Arial" pitchFamily="34"/>
              </a:rPr>
              <a:t>.</a:t>
            </a:r>
          </a:p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Adres</a:t>
            </a:r>
            <a:r>
              <a:rPr lang="pl-PL" sz="2000" dirty="0" smtClean="0">
                <a:latin typeface="Arial" pitchFamily="34"/>
                <a:cs typeface="Arial" pitchFamily="34"/>
              </a:rPr>
              <a:t>: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Valeč</a:t>
            </a:r>
            <a:r>
              <a:rPr lang="pl-PL" sz="2000" dirty="0" smtClean="0">
                <a:latin typeface="Arial" pitchFamily="34"/>
                <a:cs typeface="Arial" pitchFamily="34"/>
              </a:rPr>
              <a:t>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č.p</a:t>
            </a:r>
            <a:r>
              <a:rPr lang="pl-PL" sz="2000" dirty="0" smtClean="0">
                <a:latin typeface="Arial" pitchFamily="34"/>
                <a:cs typeface="Arial" pitchFamily="34"/>
              </a:rPr>
              <a:t>. 7, 364 55</a:t>
            </a:r>
          </a:p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Okręg i region:</a:t>
            </a:r>
            <a:r>
              <a:rPr lang="pl-PL" sz="2000" dirty="0" smtClean="0">
                <a:latin typeface="Arial" pitchFamily="34"/>
                <a:cs typeface="Arial" pitchFamily="34"/>
              </a:rPr>
              <a:t>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Karlovy</a:t>
            </a:r>
            <a:r>
              <a:rPr lang="pl-PL" sz="2000" dirty="0" smtClean="0">
                <a:latin typeface="Arial" pitchFamily="34"/>
                <a:cs typeface="Arial" pitchFamily="34"/>
              </a:rPr>
              <a:t>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Vary</a:t>
            </a:r>
            <a:r>
              <a:rPr lang="pl-PL" sz="2000" dirty="0" smtClean="0">
                <a:latin typeface="Arial" pitchFamily="34"/>
                <a:cs typeface="Arial" pitchFamily="34"/>
              </a:rPr>
              <a:t>,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Karlovarský</a:t>
            </a:r>
            <a:r>
              <a:rPr lang="pl-PL" sz="2000" dirty="0" smtClean="0">
                <a:latin typeface="Arial" pitchFamily="34"/>
                <a:cs typeface="Arial" pitchFamily="34"/>
              </a:rPr>
              <a:t> kraj</a:t>
            </a:r>
          </a:p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Rok założenia: </a:t>
            </a:r>
            <a:r>
              <a:rPr lang="pl-PL" sz="2000" dirty="0" smtClean="0">
                <a:latin typeface="Arial" pitchFamily="34"/>
                <a:cs typeface="Arial" pitchFamily="34"/>
              </a:rPr>
              <a:t>2008</a:t>
            </a:r>
          </a:p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Grupa docelowa: </a:t>
            </a:r>
            <a:r>
              <a:rPr lang="pl-PL" sz="2000" dirty="0" smtClean="0">
                <a:latin typeface="Arial" pitchFamily="34"/>
                <a:cs typeface="Arial" pitchFamily="34"/>
              </a:rPr>
              <a:t>osoby niedostosowane społecznie, absolwenci, 55+, osoby od dłuższego czasu bezrobotne, osoby upośledzone psychicznie, dzieci z odległych obszarów wiejskich (mniejszości etniczne), młodociani z domów dziecka, wolontariusze, społeczność, zatrudnienie i działania edukacyjne, WWOOF, EVS</a:t>
            </a:r>
          </a:p>
          <a:p>
            <a:pPr marL="342900" indent="-342900">
              <a:spcBef>
                <a:spcPts val="439"/>
              </a:spcBef>
              <a:buClr>
                <a:srgbClr val="B2BC00"/>
              </a:buClr>
            </a:pPr>
            <a:r>
              <a:rPr lang="pl-PL" sz="2000" b="1" dirty="0" smtClean="0">
                <a:latin typeface="Arial" pitchFamily="34"/>
                <a:cs typeface="Arial" pitchFamily="34"/>
              </a:rPr>
              <a:t>Gospodarstwo:</a:t>
            </a:r>
            <a:r>
              <a:rPr lang="pl-PL" sz="2000" dirty="0" smtClean="0">
                <a:latin typeface="Arial" pitchFamily="34"/>
                <a:cs typeface="Arial" pitchFamily="34"/>
              </a:rPr>
              <a:t> gospodarstwo </a:t>
            </a:r>
            <a:r>
              <a:rPr lang="pl-PL" sz="2000" smtClean="0">
                <a:latin typeface="Arial" pitchFamily="34"/>
                <a:cs typeface="Arial" pitchFamily="34"/>
              </a:rPr>
              <a:t>ekologicznee</a:t>
            </a:r>
            <a:r>
              <a:rPr lang="pl-PL" sz="2000" dirty="0" smtClean="0">
                <a:latin typeface="Arial" pitchFamily="34"/>
                <a:cs typeface="Arial" pitchFamily="34"/>
              </a:rPr>
              <a:t>, 11 ha ziemi uprawnej, owce (40), pszczoły, sad owocowy, obróbka zwierzęca i roślinna na miejscu, sklep na terenie gospodarstwa, sprzedaż własnych produktów, CSA</a:t>
            </a:r>
            <a:endParaRPr lang="pl-PL" sz="20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449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Biostatek</a:t>
            </a:r>
            <a:r>
              <a:rPr lang="cs-CZ" dirty="0"/>
              <a:t>, AREA </a:t>
            </a:r>
            <a:r>
              <a:rPr lang="cs-CZ" dirty="0" err="1"/>
              <a:t>viva</a:t>
            </a:r>
            <a:r>
              <a:rPr lang="cs-CZ" dirty="0"/>
              <a:t>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" y="1341438"/>
            <a:ext cx="7127080" cy="4751387"/>
          </a:xfrm>
        </p:spPr>
      </p:pic>
    </p:spTree>
    <p:extLst>
      <p:ext uri="{BB962C8B-B14F-4D97-AF65-F5344CB8AC3E}">
        <p14:creationId xmlns:p14="http://schemas.microsoft.com/office/powerpoint/2010/main" val="392286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Przykład najlepszej praktyki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Nazwa gospodarstwa:</a:t>
            </a:r>
            <a:r>
              <a:rPr lang="pl-PL" sz="2000" dirty="0">
                <a:latin typeface="Arial" pitchFamily="34"/>
                <a:cs typeface="Arial" pitchFamily="34"/>
              </a:rPr>
              <a:t> KOŇSKÝ DOVREC CHMELIŠTNÁ, Z.S.</a:t>
            </a:r>
          </a:p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Adres</a:t>
            </a:r>
            <a:r>
              <a:rPr lang="pl-PL" sz="2000" dirty="0">
                <a:latin typeface="Arial" pitchFamily="34"/>
                <a:cs typeface="Arial" pitchFamily="34"/>
              </a:rPr>
              <a:t>: </a:t>
            </a:r>
            <a:r>
              <a:rPr lang="pl-PL" sz="2000" dirty="0" err="1">
                <a:latin typeface="Arial" pitchFamily="34"/>
                <a:cs typeface="Arial" pitchFamily="34"/>
              </a:rPr>
              <a:t>Chmelištná</a:t>
            </a:r>
            <a:r>
              <a:rPr lang="pl-PL" sz="2000" dirty="0">
                <a:latin typeface="Arial" pitchFamily="34"/>
                <a:cs typeface="Arial" pitchFamily="34"/>
              </a:rPr>
              <a:t> 10, 441 01 </a:t>
            </a:r>
            <a:r>
              <a:rPr lang="pl-PL" sz="2000" dirty="0" err="1">
                <a:latin typeface="Arial" pitchFamily="34"/>
                <a:cs typeface="Arial" pitchFamily="34"/>
              </a:rPr>
              <a:t>Nepomyšl</a:t>
            </a:r>
            <a:endParaRPr lang="pl-PL" sz="2000" dirty="0">
              <a:latin typeface="Arial" pitchFamily="34"/>
              <a:cs typeface="Arial" pitchFamily="34"/>
            </a:endParaRPr>
          </a:p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Okręg i region:</a:t>
            </a:r>
            <a:r>
              <a:rPr lang="pl-PL" sz="2000" dirty="0">
                <a:latin typeface="Arial" pitchFamily="34"/>
                <a:cs typeface="Arial" pitchFamily="34"/>
              </a:rPr>
              <a:t> Louny, </a:t>
            </a:r>
            <a:r>
              <a:rPr lang="pl-PL" sz="2000" dirty="0" err="1">
                <a:latin typeface="Arial" pitchFamily="34"/>
                <a:cs typeface="Arial" pitchFamily="34"/>
              </a:rPr>
              <a:t>Ústecký</a:t>
            </a:r>
            <a:r>
              <a:rPr lang="pl-PL" sz="2000" dirty="0">
                <a:latin typeface="Arial" pitchFamily="34"/>
                <a:cs typeface="Arial" pitchFamily="34"/>
              </a:rPr>
              <a:t> kraj</a:t>
            </a:r>
          </a:p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Rok założenia: </a:t>
            </a:r>
            <a:r>
              <a:rPr lang="pl-PL" sz="2000" dirty="0">
                <a:latin typeface="Arial" pitchFamily="34"/>
                <a:cs typeface="Arial" pitchFamily="34"/>
              </a:rPr>
              <a:t>2010</a:t>
            </a:r>
          </a:p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Grupa docelowa: </a:t>
            </a:r>
            <a:r>
              <a:rPr lang="pl-PL" sz="2000" dirty="0">
                <a:latin typeface="Arial" pitchFamily="34"/>
                <a:cs typeface="Arial" pitchFamily="34"/>
              </a:rPr>
              <a:t>dzieci z domów dziecka, dzieci z </a:t>
            </a:r>
            <a:r>
              <a:rPr lang="pl-PL" sz="2000" dirty="0" err="1" smtClean="0">
                <a:latin typeface="Arial" pitchFamily="34"/>
                <a:cs typeface="Arial" pitchFamily="34"/>
              </a:rPr>
              <a:t>odłegłych</a:t>
            </a:r>
            <a:r>
              <a:rPr lang="pl-PL" sz="2000" dirty="0" smtClean="0">
                <a:latin typeface="Arial" pitchFamily="34"/>
                <a:cs typeface="Arial" pitchFamily="34"/>
              </a:rPr>
              <a:t> </a:t>
            </a:r>
            <a:r>
              <a:rPr lang="pl-PL" sz="2000" dirty="0">
                <a:latin typeface="Arial" pitchFamily="34"/>
                <a:cs typeface="Arial" pitchFamily="34"/>
              </a:rPr>
              <a:t>obszarów (mniejszości etniczne), młodociani z problemami społecznymi i edukacyjnymi, integracja społeczna, aktywizacja i hipoterapia</a:t>
            </a:r>
          </a:p>
          <a:p>
            <a:pPr marL="269875" lvl="0" indent="-269875">
              <a:spcBef>
                <a:spcPts val="439"/>
              </a:spcBef>
              <a:buFont typeface="Arial" pitchFamily="32"/>
              <a:buChar char="•"/>
            </a:pPr>
            <a:r>
              <a:rPr lang="pl-PL" sz="2000" b="1" dirty="0">
                <a:latin typeface="Arial" pitchFamily="34"/>
                <a:cs typeface="Arial" pitchFamily="34"/>
              </a:rPr>
              <a:t>Gospodarstwo:</a:t>
            </a:r>
            <a:r>
              <a:rPr lang="pl-PL" sz="2000" dirty="0">
                <a:latin typeface="Arial" pitchFamily="34"/>
                <a:cs typeface="Arial" pitchFamily="34"/>
              </a:rPr>
              <a:t> gospodarstwo </a:t>
            </a:r>
            <a:r>
              <a:rPr lang="pl-PL" sz="2000" dirty="0" smtClean="0">
                <a:latin typeface="Arial" pitchFamily="34"/>
                <a:cs typeface="Arial" pitchFamily="34"/>
              </a:rPr>
              <a:t>ekologiczne, </a:t>
            </a:r>
            <a:r>
              <a:rPr lang="pl-PL" sz="2000" dirty="0">
                <a:latin typeface="Arial" pitchFamily="34"/>
                <a:cs typeface="Arial" pitchFamily="34"/>
              </a:rPr>
              <a:t>4 ha pastwisk, ogród warzywny, sad owocowy, konie, osioł, owce, obróbka owoców i mleka na miejscu</a:t>
            </a:r>
          </a:p>
        </p:txBody>
      </p:sp>
    </p:spTree>
    <p:extLst>
      <p:ext uri="{BB962C8B-B14F-4D97-AF65-F5344CB8AC3E}">
        <p14:creationId xmlns:p14="http://schemas.microsoft.com/office/powerpoint/2010/main" val="424403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Koňský dvorec Chmelištná,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2" descr="C:\Users\Jonela\Dropbox\Agentura_zakázka\Chmelištná_Eliška\Koňský dvorec Chmelištná_fotky\P112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9" y="1341438"/>
            <a:ext cx="6659022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17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Dziękuję za uwagę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pl-PL" dirty="0" err="1">
                <a:latin typeface="Calibri" pitchFamily="18"/>
              </a:rPr>
              <a:t>Eliška</a:t>
            </a:r>
            <a:r>
              <a:rPr lang="pl-PL" dirty="0">
                <a:latin typeface="Calibri" pitchFamily="18"/>
              </a:rPr>
              <a:t> </a:t>
            </a:r>
            <a:r>
              <a:rPr lang="pl-PL" dirty="0" err="1">
                <a:latin typeface="Calibri" pitchFamily="18"/>
              </a:rPr>
              <a:t>Hudcová</a:t>
            </a:r>
            <a:endParaRPr lang="pl-PL" dirty="0">
              <a:latin typeface="Calibri" pitchFamily="18"/>
            </a:endParaRPr>
          </a:p>
          <a:p>
            <a:pPr lvl="0"/>
            <a:r>
              <a:rPr lang="pl-PL" dirty="0">
                <a:latin typeface="Calibri" pitchFamily="18"/>
              </a:rPr>
              <a:t>Komisja Robocza ds. Gospodarstw Opiekuńczych, Ministerstwo Rolnictwa w Republice Czeskiej</a:t>
            </a:r>
          </a:p>
          <a:p>
            <a:pPr lvl="0"/>
            <a:r>
              <a:rPr lang="pl-PL" dirty="0">
                <a:latin typeface="Calibri" pitchFamily="18"/>
              </a:rPr>
              <a:t>+420 739 244 606</a:t>
            </a:r>
          </a:p>
          <a:p>
            <a:pPr lvl="0"/>
            <a:r>
              <a:rPr lang="pl-PL" dirty="0">
                <a:latin typeface="Calibri" pitchFamily="18"/>
                <a:hlinkClick r:id="rId2"/>
              </a:rPr>
              <a:t>hudcova.eliska@gmail.com</a:t>
            </a:r>
          </a:p>
          <a:p>
            <a:pPr lvl="0"/>
            <a:r>
              <a:rPr lang="pl-PL" dirty="0">
                <a:latin typeface="Calibri" pitchFamily="18"/>
                <a:hlinkClick r:id="rId3"/>
              </a:rPr>
              <a:t>info@socialni-zemedelství.cz</a:t>
            </a:r>
          </a:p>
          <a:p>
            <a:pPr lvl="0"/>
            <a:endParaRPr lang="pl-PL" dirty="0">
              <a:latin typeface="Calibri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3635896" cy="13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921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Program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640"/>
            <a:ext cx="822924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B2BC00"/>
              </a:buClr>
              <a:buSzPct val="75000"/>
              <a:buFont typeface="StarSymbol"/>
              <a:buChar char="–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B2BC00"/>
              </a:buClr>
              <a:buSzPct val="45000"/>
              <a:buFont typeface="StarSymbol"/>
              <a:buChar char="●"/>
              <a:defRPr lang="cs-CZ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Lucida Sans Unicode" pitchFamily="2"/>
                <a:cs typeface="Arial" pitchFamily="3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439"/>
              </a:spcBef>
            </a:pPr>
            <a:r>
              <a:rPr lang="pl-PL" sz="2000" dirty="0" smtClean="0">
                <a:latin typeface="Arial" pitchFamily="34"/>
                <a:cs typeface="Arial" pitchFamily="34"/>
              </a:rPr>
              <a:t>Wprowadzenie do pojęcia gospodarstwa opiekuńczego i jego zastosowanie w Republice Czeskiej</a:t>
            </a:r>
          </a:p>
          <a:p>
            <a:pPr marL="342900" indent="-342900">
              <a:lnSpc>
                <a:spcPct val="150000"/>
              </a:lnSpc>
              <a:spcBef>
                <a:spcPts val="439"/>
              </a:spcBef>
            </a:pPr>
            <a:r>
              <a:rPr lang="pl-PL" sz="2000" dirty="0" smtClean="0">
                <a:latin typeface="Arial" pitchFamily="34"/>
                <a:cs typeface="Arial" pitchFamily="34"/>
              </a:rPr>
              <a:t>Opis struktury gospodarstw opiekuńczych</a:t>
            </a:r>
          </a:p>
          <a:p>
            <a:pPr marL="342900" indent="-342900">
              <a:lnSpc>
                <a:spcPct val="150000"/>
              </a:lnSpc>
              <a:spcBef>
                <a:spcPts val="439"/>
              </a:spcBef>
            </a:pPr>
            <a:r>
              <a:rPr lang="pl-PL" sz="2000" dirty="0" smtClean="0">
                <a:latin typeface="Arial" pitchFamily="34"/>
                <a:cs typeface="Arial" pitchFamily="34"/>
              </a:rPr>
              <a:t>Opis sieci i programów wsparcia</a:t>
            </a:r>
          </a:p>
          <a:p>
            <a:pPr marL="342900" indent="-342900">
              <a:lnSpc>
                <a:spcPct val="150000"/>
              </a:lnSpc>
              <a:spcBef>
                <a:spcPts val="439"/>
              </a:spcBef>
            </a:pPr>
            <a:r>
              <a:rPr lang="pl-PL" sz="2000" dirty="0" smtClean="0">
                <a:latin typeface="Arial" pitchFamily="34"/>
                <a:cs typeface="Arial" pitchFamily="34"/>
              </a:rPr>
              <a:t>Opis projektów, które były zrealizowane w Republice Czeskiej w zakresie gospodarstw opiekuńczych</a:t>
            </a:r>
          </a:p>
          <a:p>
            <a:pPr marL="342900" indent="-342900">
              <a:lnSpc>
                <a:spcPct val="150000"/>
              </a:lnSpc>
              <a:spcBef>
                <a:spcPts val="439"/>
              </a:spcBef>
            </a:pPr>
            <a:r>
              <a:rPr lang="pl-PL" sz="2000" dirty="0" smtClean="0">
                <a:latin typeface="Arial" pitchFamily="34"/>
                <a:cs typeface="Arial" pitchFamily="34"/>
              </a:rPr>
              <a:t>Prezentacja najlepszych </a:t>
            </a:r>
            <a:r>
              <a:rPr lang="pl-PL" dirty="0" smtClean="0">
                <a:latin typeface="Arial" pitchFamily="34"/>
                <a:cs typeface="Arial" pitchFamily="34"/>
              </a:rPr>
              <a:t>przykładów praktyk    </a:t>
            </a:r>
          </a:p>
          <a:p>
            <a:pPr marL="0" indent="0">
              <a:lnSpc>
                <a:spcPct val="150000"/>
              </a:lnSpc>
              <a:spcBef>
                <a:spcPts val="439"/>
              </a:spcBef>
              <a:buFont typeface="StarSymbol"/>
              <a:buNone/>
            </a:pPr>
            <a:endParaRPr lang="pl-PL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061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Gospodarstwa opiekuńcze - kontekst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pl-PL" dirty="0"/>
              <a:t>Gospodarstwa opiekuńcze w Republice Czeskiej są na etapie powstawania.</a:t>
            </a:r>
          </a:p>
          <a:p>
            <a:r>
              <a:rPr lang="pl-PL" dirty="0"/>
              <a:t>Istnieje wiele barier dla rozwoju gospodarstw opiekuńczych wynikających z historii rolnictwa przed i po roku 1989:</a:t>
            </a:r>
          </a:p>
          <a:p>
            <a:pPr lvl="1"/>
            <a:r>
              <a:rPr lang="pl-PL" dirty="0"/>
              <a:t>wywłaszczenie z ziemi i pozbycie się prywatnych gospodarstw rodzinnych</a:t>
            </a:r>
          </a:p>
          <a:p>
            <a:pPr lvl="1"/>
            <a:r>
              <a:rPr lang="pl-PL" dirty="0"/>
              <a:t>ujednolicenie ziem uprawnych, kolektywizacja</a:t>
            </a:r>
          </a:p>
          <a:p>
            <a:pPr lvl="1"/>
            <a:r>
              <a:rPr lang="pl-PL" dirty="0"/>
              <a:t>powstanie ogromnych państwowych </a:t>
            </a:r>
            <a:r>
              <a:rPr lang="pl-PL" dirty="0" smtClean="0"/>
              <a:t>gospodarstw </a:t>
            </a:r>
            <a:r>
              <a:rPr lang="pl-PL" dirty="0"/>
              <a:t>rolnych i ogólne podniesienie poziomu produkcji </a:t>
            </a:r>
            <a:r>
              <a:rPr lang="pl-PL" dirty="0" smtClean="0"/>
              <a:t>zbóż</a:t>
            </a:r>
            <a:endParaRPr lang="pl-PL" dirty="0"/>
          </a:p>
          <a:p>
            <a:pPr lvl="1"/>
            <a:r>
              <a:rPr lang="pl-PL" dirty="0"/>
              <a:t>prywatyzacja i neoliberalizm agrobiznesu</a:t>
            </a:r>
          </a:p>
          <a:p>
            <a:pPr lvl="1"/>
            <a:r>
              <a:rPr lang="pl-PL" dirty="0"/>
              <a:t>trudne procedury administracyjne dla małych gospodarstw rodzinnych i przedsiębiorców indywidualnych</a:t>
            </a:r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Początki gospodarstw opiekuńczych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chętne ze strefy społeczeństwa obywatelskiego i inwestorzy społeczni</a:t>
            </a:r>
          </a:p>
          <a:p>
            <a:r>
              <a:rPr lang="pl-PL" dirty="0"/>
              <a:t>działania partnerskie w zakresie projektów międzynarodowych i dzielenie się zagranicznymi doświadczeniami oraz dobrymi praktykami</a:t>
            </a:r>
          </a:p>
          <a:p>
            <a:r>
              <a:rPr lang="pl-PL" dirty="0"/>
              <a:t>doświadczenie w tworzeniu miejsc pracy integracyjnej w rolnictwie przy wsparciu finansowym Biura Pracy w ramach czeskiej polityki zatrudnienia</a:t>
            </a:r>
          </a:p>
          <a:p>
            <a:r>
              <a:rPr lang="pl-PL" dirty="0"/>
              <a:t>Europejskie fundusze strukturalne – Europejski Fundusz Społeczny i wsparcie </a:t>
            </a:r>
            <a:r>
              <a:rPr lang="pl-PL" dirty="0" smtClean="0"/>
              <a:t>przedsięwzięć </a:t>
            </a:r>
            <a:r>
              <a:rPr lang="pl-PL" dirty="0"/>
              <a:t>społecznych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5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Misja gospodarstw opiekuńczych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Oprócz produktu sprzedażowego, oferowanie i stwarzanie usług społecznych, nowych zawodów, zajęć edukacyjnych i świadczenie różnych terapii dla szerokiego grona osób o szczególnych potrzebach przy wykorzystaniu zasobów gospodarstwa dostępnych na miejscu</a:t>
            </a:r>
          </a:p>
          <a:p>
            <a:endParaRPr lang="pl-PL" dirty="0"/>
          </a:p>
          <a:p>
            <a:r>
              <a:rPr lang="pl-PL" dirty="0"/>
              <a:t>Pomimo tego, że gospodarstwa opiekuńcze zapewniają szeroki zakres działań to zawsze mają dwa elementy wspólne:</a:t>
            </a:r>
          </a:p>
          <a:p>
            <a:endParaRPr lang="pl-PL" dirty="0"/>
          </a:p>
          <a:p>
            <a:pPr lvl="1"/>
            <a:r>
              <a:rPr lang="pl-PL" dirty="0"/>
              <a:t>są one ściśle powiązane z zajęciami gospodarskimi lub gospodarstwami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zaprojektowane są dla osób o szczególnych potrzebach stałych lub tymczasowych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5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Rozwój rolnictwa społecznego w Republice Czeskiej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1"/>
          </a:xfrm>
        </p:spPr>
        <p:txBody>
          <a:bodyPr>
            <a:noAutofit/>
          </a:bodyPr>
          <a:lstStyle/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praktyki wprowadzone przed powstaniem gospodarstw opiekuńczych od lat 90-tych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rozpoczęte, rozwijane i rozpowszechniane na poziomie lokalnym w różnych regionach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kompleksowość tematu uczyniła je „niewidzialnymi“ w szerszym gronie społecznym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2011 -2013 udział w międzynarodowym projekcie </a:t>
            </a:r>
            <a:r>
              <a:rPr lang="pl-PL" sz="1400" dirty="0" err="1">
                <a:latin typeface="Arial" pitchFamily="34"/>
                <a:cs typeface="Arial" pitchFamily="34"/>
              </a:rPr>
              <a:t>MAiE</a:t>
            </a:r>
            <a:endParaRPr lang="pl-PL" sz="1400" dirty="0">
              <a:latin typeface="Arial" pitchFamily="34"/>
              <a:cs typeface="Arial" pitchFamily="34"/>
            </a:endParaRP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2013 ogromna praca nad ustaleniem granic systemu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wyrażenie „gospodarstwo opiekuńcze“ zaczęło funkcjonować od 2013 roku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termin ten zawiera bardzo różne inicjatywy i działania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2014 powołanie Komisji Roboczej dla gospodarstw opiekuńczych (Ministerstwo Rolnictwa)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2015 pierwsze kursy </a:t>
            </a:r>
            <a:r>
              <a:rPr lang="pl-PL" sz="1400" dirty="0" smtClean="0">
                <a:latin typeface="Arial" pitchFamily="34"/>
                <a:cs typeface="Arial" pitchFamily="34"/>
              </a:rPr>
              <a:t>uczenia </a:t>
            </a:r>
            <a:r>
              <a:rPr lang="pl-PL" sz="1400" dirty="0">
                <a:latin typeface="Arial" pitchFamily="34"/>
                <a:cs typeface="Arial" pitchFamily="34"/>
              </a:rPr>
              <a:t>się przez całe życie w gospodarstwach opiekuńczych, </a:t>
            </a:r>
            <a:r>
              <a:rPr lang="pl-PL" sz="1400" dirty="0" err="1">
                <a:latin typeface="Arial" pitchFamily="34"/>
                <a:cs typeface="Arial" pitchFamily="34"/>
              </a:rPr>
              <a:t>Jabok</a:t>
            </a:r>
            <a:r>
              <a:rPr lang="pl-PL" sz="1400" dirty="0">
                <a:latin typeface="Arial" pitchFamily="34"/>
                <a:cs typeface="Arial" pitchFamily="34"/>
              </a:rPr>
              <a:t> – Instytut Pedagogiki Społecznej i Teologii w Pradze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2015 rozpoczęcie przygotowań do studiów licencjackich w Uniwersytecie w Południowej Bohemii, Wydział Rolnictwa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pierwszy przepis o pomocy bezpośredniej i integracji z Programem Rozwoju Obszarów Wiejskich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www.socialni-zemedelstvi.cz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2015 pierwsze publikacje (Agencja ds. Inkluzji Społecznej, Ministerstwo Rolnictwa)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2016 ciągłe zaangażowanie w </a:t>
            </a:r>
            <a:r>
              <a:rPr lang="pl-PL" sz="1400" dirty="0" smtClean="0">
                <a:latin typeface="Arial" pitchFamily="34"/>
                <a:cs typeface="Arial" pitchFamily="34"/>
              </a:rPr>
              <a:t>różne projekty </a:t>
            </a:r>
            <a:r>
              <a:rPr lang="pl-PL" sz="1400" dirty="0">
                <a:latin typeface="Arial" pitchFamily="34"/>
                <a:cs typeface="Arial" pitchFamily="34"/>
              </a:rPr>
              <a:t>krajowe i międzynarodowe, oznaczanie gospodarstw opiekuńczych w Czechach na mapie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2017 Stowarzyszenie Gospodarstw Opiekuńczych (</a:t>
            </a:r>
            <a:r>
              <a:rPr lang="pl-PL" sz="1400" dirty="0" err="1">
                <a:latin typeface="Arial" pitchFamily="34"/>
                <a:cs typeface="Arial" pitchFamily="34"/>
              </a:rPr>
              <a:t>Asociace</a:t>
            </a:r>
            <a:r>
              <a:rPr lang="pl-PL" sz="1400" dirty="0">
                <a:latin typeface="Arial" pitchFamily="34"/>
                <a:cs typeface="Arial" pitchFamily="34"/>
              </a:rPr>
              <a:t> </a:t>
            </a:r>
            <a:r>
              <a:rPr lang="pl-PL" sz="1400" dirty="0" err="1">
                <a:latin typeface="Arial" pitchFamily="34"/>
                <a:cs typeface="Arial" pitchFamily="34"/>
              </a:rPr>
              <a:t>sociálního</a:t>
            </a:r>
            <a:r>
              <a:rPr lang="pl-PL" sz="1400" dirty="0">
                <a:latin typeface="Arial" pitchFamily="34"/>
                <a:cs typeface="Arial" pitchFamily="34"/>
              </a:rPr>
              <a:t> </a:t>
            </a:r>
            <a:r>
              <a:rPr lang="pl-PL" sz="1400" dirty="0" err="1">
                <a:latin typeface="Arial" pitchFamily="34"/>
                <a:cs typeface="Arial" pitchFamily="34"/>
              </a:rPr>
              <a:t>zemědělství</a:t>
            </a:r>
            <a:r>
              <a:rPr lang="pl-PL" sz="1400" dirty="0">
                <a:latin typeface="Arial" pitchFamily="34"/>
                <a:cs typeface="Arial" pitchFamily="34"/>
              </a:rPr>
              <a:t>)</a:t>
            </a:r>
          </a:p>
          <a:p>
            <a:pPr marL="182563" lvl="0" indent="-182563">
              <a:spcBef>
                <a:spcPts val="439"/>
              </a:spcBef>
              <a:buFont typeface="Arial" pitchFamily="32"/>
              <a:buChar char="•"/>
            </a:pPr>
            <a:r>
              <a:rPr lang="pl-PL" sz="1400" dirty="0">
                <a:latin typeface="Arial" pitchFamily="34"/>
                <a:cs typeface="Arial" pitchFamily="34"/>
              </a:rPr>
              <a:t>2017 tematyczne grupy robocze dla gospodarstw opiekuńczych (regionalne grupy wsparcia)</a:t>
            </a:r>
          </a:p>
          <a:p>
            <a:pPr marL="182563" lvl="0" indent="-182563">
              <a:spcBef>
                <a:spcPts val="439"/>
              </a:spcBef>
              <a:buNone/>
            </a:pPr>
            <a:endParaRPr lang="pl-PL" sz="14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5371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gospodarstw </a:t>
            </a:r>
            <a:r>
              <a:rPr lang="cs-CZ" dirty="0" smtClean="0"/>
              <a:t>w Republice Czeskiej</a:t>
            </a:r>
            <a:endParaRPr lang="cs-CZ" dirty="0"/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305035"/>
              </p:ext>
            </p:extLst>
          </p:nvPr>
        </p:nvGraphicFramePr>
        <p:xfrm>
          <a:off x="678396" y="1988840"/>
          <a:ext cx="7787208" cy="431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78396" y="1340768"/>
            <a:ext cx="72779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Average</a:t>
            </a:r>
            <a:r>
              <a:rPr lang="cs-CZ" sz="2000" dirty="0" smtClean="0"/>
              <a:t> </a:t>
            </a:r>
            <a:r>
              <a:rPr lang="cs-CZ" sz="2000" dirty="0" err="1" smtClean="0"/>
              <a:t>farm</a:t>
            </a:r>
            <a:r>
              <a:rPr lang="cs-CZ" sz="2000" dirty="0" smtClean="0"/>
              <a:t> </a:t>
            </a:r>
            <a:r>
              <a:rPr lang="cs-CZ" sz="2000" dirty="0" err="1" smtClean="0"/>
              <a:t>size</a:t>
            </a:r>
            <a:r>
              <a:rPr lang="cs-CZ" sz="2000" dirty="0" smtClean="0"/>
              <a:t> – 155 ha</a:t>
            </a:r>
          </a:p>
          <a:p>
            <a:r>
              <a:rPr lang="cs-CZ" sz="2000" dirty="0" err="1" smtClean="0"/>
              <a:t>Individual</a:t>
            </a:r>
            <a:r>
              <a:rPr lang="cs-CZ" sz="2000" dirty="0" smtClean="0"/>
              <a:t> </a:t>
            </a:r>
            <a:r>
              <a:rPr lang="cs-CZ" sz="2000" dirty="0" err="1" smtClean="0"/>
              <a:t>entrepreneurs</a:t>
            </a:r>
            <a:r>
              <a:rPr lang="cs-CZ" sz="2000" dirty="0" smtClean="0"/>
              <a:t> – 53 ha</a:t>
            </a:r>
          </a:p>
          <a:p>
            <a:r>
              <a:rPr lang="cs-CZ" sz="2000" dirty="0" err="1"/>
              <a:t>C</a:t>
            </a:r>
            <a:r>
              <a:rPr lang="cs-CZ" sz="2000" dirty="0" err="1" smtClean="0"/>
              <a:t>ompanies</a:t>
            </a:r>
            <a:r>
              <a:rPr lang="cs-CZ" sz="2000" dirty="0" smtClean="0"/>
              <a:t> – 800 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86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Zaangażowane sektory i obszary tematyczne</a:t>
            </a:r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489113"/>
              </p:ext>
            </p:extLst>
          </p:nvPr>
        </p:nvGraphicFramePr>
        <p:xfrm>
          <a:off x="457200" y="1341438"/>
          <a:ext cx="82296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51861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2279</TotalTime>
  <Words>1735</Words>
  <Application>Microsoft Office PowerPoint</Application>
  <PresentationFormat>Pokaz na ekranie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Bahnschrift SemiBold Condensed</vt:lpstr>
      <vt:lpstr>Calibri</vt:lpstr>
      <vt:lpstr>Lucida Sans Unicode</vt:lpstr>
      <vt:lpstr>StarSymbol</vt:lpstr>
      <vt:lpstr>Wingdings</vt:lpstr>
      <vt:lpstr>Prezentace_mze</vt:lpstr>
      <vt:lpstr>2_Vlastní návrh</vt:lpstr>
      <vt:lpstr>1_Vlastní návrh</vt:lpstr>
      <vt:lpstr>Vlastní návrh</vt:lpstr>
      <vt:lpstr>Prezentacja programu PowerPoint</vt:lpstr>
      <vt:lpstr>Gospodarstwa Opiekuńcze  w Republice Czeskiej</vt:lpstr>
      <vt:lpstr>Program</vt:lpstr>
      <vt:lpstr>Gospodarstwa opiekuńcze - kontekst</vt:lpstr>
      <vt:lpstr>Początki gospodarstw opiekuńczych</vt:lpstr>
      <vt:lpstr>Misja gospodarstw opiekuńczych</vt:lpstr>
      <vt:lpstr>Rozwój rolnictwa społecznego w Republice Czeskiej</vt:lpstr>
      <vt:lpstr>Struktura gospodarstw w Republice Czeskiej</vt:lpstr>
      <vt:lpstr>Zaangażowane sektory i obszary tematyczne</vt:lpstr>
      <vt:lpstr>Czeskie gospodarstwa opiekuńcze I</vt:lpstr>
      <vt:lpstr>Czeskie gospodarstwa opiekuńcze II</vt:lpstr>
      <vt:lpstr>Mapa gospodarstw opiekuńczych</vt:lpstr>
      <vt:lpstr>Instytucje i przepisy dotyczące wsparcia gospodarstw opiekuńczych I</vt:lpstr>
      <vt:lpstr>Instytucje i Przepisy dotyczące wsparcia gospodarstw opiekuńczych II</vt:lpstr>
      <vt:lpstr>Instytucje i Przepisy dotyczące wsparcia gospodarstw opiekuńczych III</vt:lpstr>
      <vt:lpstr>Instytucje i Przepisy dotyczące wsparcia gospodarstw opiekuńczych IV</vt:lpstr>
      <vt:lpstr>Projekty (między)narodowe dotyczące gospodarstw opiekuńczych</vt:lpstr>
      <vt:lpstr>Integracja Społeczna  na Zielono</vt:lpstr>
      <vt:lpstr>Czynniki ograniczające rozwój gospodarstw opiekuńczych</vt:lpstr>
      <vt:lpstr>Przykład najlepszej praktyki</vt:lpstr>
      <vt:lpstr>Bemagro, a.s.</vt:lpstr>
      <vt:lpstr>Przykład najlepszej praktyki</vt:lpstr>
      <vt:lpstr>Dvůr Čihovice, Pomoc Týn nad Vltavou, z.s. </vt:lpstr>
      <vt:lpstr>Przykład najlepszej praktyki</vt:lpstr>
      <vt:lpstr>Biostatek, AREA viva, z.s.</vt:lpstr>
      <vt:lpstr>Przykład najlepszej praktyki</vt:lpstr>
      <vt:lpstr>Koňský dvorec Chmelištná, z.s.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farming in the Czech Republic</dc:title>
  <dc:creator>Eliška Hudcová</dc:creator>
  <cp:lastModifiedBy>Justyna</cp:lastModifiedBy>
  <cp:revision>64</cp:revision>
  <dcterms:created xsi:type="dcterms:W3CDTF">2018-05-29T10:49:40Z</dcterms:created>
  <dcterms:modified xsi:type="dcterms:W3CDTF">2018-06-19T10:31:11Z</dcterms:modified>
</cp:coreProperties>
</file>