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60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20F69-8B4F-4E03-9D0F-A638F1D1C16E}" type="datetimeFigureOut">
              <a:rPr lang="en-US" smtClean="0"/>
              <a:t>6/19/2018</a:t>
            </a:fld>
            <a:endParaRPr lang="en-US"/>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4171C-95B3-4931-BE26-E9449284C210}" type="slidenum">
              <a:rPr lang="en-US" smtClean="0"/>
              <a:t>‹#›</a:t>
            </a:fld>
            <a:endParaRPr lang="en-US"/>
          </a:p>
        </p:txBody>
      </p:sp>
    </p:spTree>
    <p:extLst>
      <p:ext uri="{BB962C8B-B14F-4D97-AF65-F5344CB8AC3E}">
        <p14:creationId xmlns:p14="http://schemas.microsoft.com/office/powerpoint/2010/main" val="225752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Shape 51"/>
          <p:cNvSpPr>
            <a:spLocks noGrp="1" noRot="1" noChangeAspect="1" noTextEdit="1"/>
          </p:cNvSpPr>
          <p:nvPr>
            <p:ph type="sldImg" idx="2"/>
          </p:nvPr>
        </p:nvSpPr>
        <p:spPr>
          <a:xfrm>
            <a:off x="381000" y="685800"/>
            <a:ext cx="6096000" cy="3429000"/>
          </a:xfrm>
          <a:custGeom>
            <a:avLst/>
            <a:gdLst>
              <a:gd name="T0" fmla="*/ 0 w 120000"/>
              <a:gd name="T1" fmla="*/ 0 h 120000"/>
              <a:gd name="T2" fmla="*/ 4572000 w 120000"/>
              <a:gd name="T3" fmla="*/ 0 h 120000"/>
              <a:gd name="T4" fmla="*/ 4572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round/>
          </a:ln>
          <a:extLst>
            <a:ext uri="{909E8E84-426E-40DD-AFC4-6F175D3DCCD1}">
              <a14:hiddenFill xmlns:a14="http://schemas.microsoft.com/office/drawing/2010/main">
                <a:solidFill>
                  <a:srgbClr val="FFFFFF"/>
                </a:solidFill>
              </a14:hiddenFill>
            </a:ext>
          </a:extLst>
        </p:spPr>
      </p:sp>
      <p:sp>
        <p:nvSpPr>
          <p:cNvPr id="25603" name="Shape 52"/>
          <p:cNvSpPr>
            <a:spLocks noGrp="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pPr>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812557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649447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6AF5D79-E7F5-44D6-9CB6-14153467B7E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 xmlns:a16="http://schemas.microsoft.com/office/drawing/2014/main" id="{9E3FD9C6-3DF1-48CF-835B-4133DE413A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 xmlns:a16="http://schemas.microsoft.com/office/drawing/2014/main" id="{27135B66-368B-4E04-8975-F9088130517E}"/>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F91C75A6-F8F1-4359-B624-0A7D9E5AEE0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F118A8EA-D233-4483-9DF8-5D773D162FFA}"/>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228269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21752F9-5112-4BD6-BA7B-5F30846B0E3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 xmlns:a16="http://schemas.microsoft.com/office/drawing/2014/main" id="{FB9107C1-B305-41B1-B8F0-988CD58239B1}"/>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C3179607-9C58-4683-A1F3-918CAD4EC906}"/>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66F9145E-77F7-4264-863B-EC63BBACA8A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AE7A4089-5668-49ED-BFE8-64F673D6046A}"/>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48909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 xmlns:a16="http://schemas.microsoft.com/office/drawing/2014/main" id="{24513655-C42B-4E77-9B84-1EDF48E503E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 xmlns:a16="http://schemas.microsoft.com/office/drawing/2014/main" id="{3030EA29-CA2A-4BE1-BF68-E6259DC9AF53}"/>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205FFBC2-6911-42DD-89C5-3D3D860ABC96}"/>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79C31F07-DC7B-4F0D-912C-2AF70CA3F51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2A5610DD-167A-4DBA-80C5-FE5A2C77B567}"/>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776305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500"/>
          </a:xfrm>
          <a:prstGeom prst="rect">
            <a:avLst/>
          </a:prstGeom>
        </p:spPr>
        <p:txBody>
          <a:bodyPr spcFirstLastPara="1" lIns="91425" tIns="91425" rIns="91425" bIns="91425" anchor="t"/>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spcFirstLastPara="1" lIns="91425" tIns="91425" rIns="91425" bIns="91425"/>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 name="Shape 19"/>
          <p:cNvSpPr txBox="1">
            <a:spLocks noGrp="1"/>
          </p:cNvSpPr>
          <p:nvPr>
            <p:ph type="sldNum" idx="10"/>
          </p:nvPr>
        </p:nvSpPr>
        <p:spPr>
          <a:xfrm>
            <a:off x="11296651" y="6218239"/>
            <a:ext cx="732367" cy="523875"/>
          </a:xfrm>
        </p:spPr>
        <p:txBody>
          <a:bodyPr spcFirstLastPara="1" wrap="square" lIns="91425" tIns="91425" rIns="91425" bIns="91425" anchorCtr="0">
            <a:noAutofit/>
          </a:bodyPr>
          <a:lstStyle>
            <a:lvl1pPr lvl="0" defTabSz="449263" eaLnBrk="0" fontAlgn="base" hangingPunct="0">
              <a:spcBef>
                <a:spcPct val="0"/>
              </a:spcBef>
              <a:spcAft>
                <a:spcPct val="0"/>
              </a:spcAft>
              <a:buNone/>
              <a:defRPr>
                <a:latin typeface="Arial" panose="020B0604020202020204" pitchFamily="34" charset="0"/>
                <a:ea typeface="ＭＳ Ｐゴシック" panose="020B0600070205080204" pitchFamily="34" charset="-128"/>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defRPr/>
            </a:pPr>
            <a:fld id="{1309D4D2-0AD3-4298-B7F0-78B7B97E673D}" type="slidenum">
              <a:rPr lang="pl"/>
              <a:pPr>
                <a:defRPr/>
              </a:pPr>
              <a:t>‹#›</a:t>
            </a:fld>
            <a:endParaRPr/>
          </a:p>
        </p:txBody>
      </p:sp>
    </p:spTree>
    <p:extLst>
      <p:ext uri="{BB962C8B-B14F-4D97-AF65-F5344CB8AC3E}">
        <p14:creationId xmlns:p14="http://schemas.microsoft.com/office/powerpoint/2010/main" val="1546181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1B8CA10-4D00-4C66-87C6-0394F33DE9A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 xmlns:a16="http://schemas.microsoft.com/office/drawing/2014/main" id="{E50D3C51-5A7E-4DDA-BBCA-E80F2A617655}"/>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7B52D52B-E404-4539-9803-DCCAE8114399}"/>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F474D79B-E005-438C-80EE-1E4F09194C9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1603334B-B129-463A-A936-5AB8F6C29FB4}"/>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196802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73E1382-1526-4C41-875F-3735B35F6792}"/>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 xmlns:a16="http://schemas.microsoft.com/office/drawing/2014/main" id="{A0DDA3BA-BBCF-4D06-AAF1-9CE1E10E5D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 xmlns:a16="http://schemas.microsoft.com/office/drawing/2014/main" id="{8FFF076F-7F94-4C11-BCB7-D7747CCEFFF2}"/>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51C0676A-DAF6-4388-A496-F68055B919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 xmlns:a16="http://schemas.microsoft.com/office/drawing/2014/main" id="{2A1B7B4C-7451-43A5-9971-E70EAC845BCB}"/>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38976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B401577-D87C-48F5-ABC0-D8C4AAA9829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 xmlns:a16="http://schemas.microsoft.com/office/drawing/2014/main" id="{DE7115D8-DFDB-45F2-8BCC-B8241F5CE8F0}"/>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 xmlns:a16="http://schemas.microsoft.com/office/drawing/2014/main" id="{FFF5C70B-BBE0-4C38-A856-731B25E719B4}"/>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 xmlns:a16="http://schemas.microsoft.com/office/drawing/2014/main" id="{653B9F4E-E63B-429D-99CC-9FAF47AEEB2A}"/>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6" name="Symbol zastępczy stopki 5">
            <a:extLst>
              <a:ext uri="{FF2B5EF4-FFF2-40B4-BE49-F238E27FC236}">
                <a16:creationId xmlns="" xmlns:a16="http://schemas.microsoft.com/office/drawing/2014/main" id="{DF8574C3-1F6F-45B2-83D1-F60F9DEADC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769C0686-7A20-47ED-B3E9-FB1DB6E618C0}"/>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243274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2DCA854-A62E-4AE0-BE18-5E5066EEC60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 xmlns:a16="http://schemas.microsoft.com/office/drawing/2014/main" id="{C3EDEE50-5645-4438-9748-43B0C4D2B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 xmlns:a16="http://schemas.microsoft.com/office/drawing/2014/main" id="{6268E2F6-9A42-4D65-A208-181908F9A066}"/>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 xmlns:a16="http://schemas.microsoft.com/office/drawing/2014/main" id="{A07EF8FB-659B-43A8-80FE-334938E35B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 xmlns:a16="http://schemas.microsoft.com/office/drawing/2014/main" id="{55A4FFA7-31DF-4B19-ABD9-53C0334A694B}"/>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 xmlns:a16="http://schemas.microsoft.com/office/drawing/2014/main" id="{3706F31E-0439-46BF-B70F-E963B6965D9A}"/>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8" name="Symbol zastępczy stopki 7">
            <a:extLst>
              <a:ext uri="{FF2B5EF4-FFF2-40B4-BE49-F238E27FC236}">
                <a16:creationId xmlns="" xmlns:a16="http://schemas.microsoft.com/office/drawing/2014/main" id="{3771F224-D184-4629-9BA4-B1243536E2B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 xmlns:a16="http://schemas.microsoft.com/office/drawing/2014/main" id="{93D90FCA-54D9-4A04-9B19-9DF6010EC9C6}"/>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12871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031E6367-480D-417D-AD72-2E21AEEF4ED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 xmlns:a16="http://schemas.microsoft.com/office/drawing/2014/main" id="{23D566AA-61AB-47A8-A939-DE8F075FEE70}"/>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4" name="Symbol zastępczy stopki 3">
            <a:extLst>
              <a:ext uri="{FF2B5EF4-FFF2-40B4-BE49-F238E27FC236}">
                <a16:creationId xmlns="" xmlns:a16="http://schemas.microsoft.com/office/drawing/2014/main" id="{78222360-BBEA-44B1-A9AE-D8B439B37B7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 xmlns:a16="http://schemas.microsoft.com/office/drawing/2014/main" id="{B7B5C333-944B-42B3-9D71-38C83027B19B}"/>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50001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 xmlns:a16="http://schemas.microsoft.com/office/drawing/2014/main" id="{884529EF-5218-4FE9-943F-0DABB377EE36}"/>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3" name="Symbol zastępczy stopki 2">
            <a:extLst>
              <a:ext uri="{FF2B5EF4-FFF2-40B4-BE49-F238E27FC236}">
                <a16:creationId xmlns="" xmlns:a16="http://schemas.microsoft.com/office/drawing/2014/main" id="{CED5DE73-C6C8-4615-8AAB-6EF0DCE790D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 xmlns:a16="http://schemas.microsoft.com/office/drawing/2014/main" id="{BF6AFF54-4D1B-44CD-8F98-E211650F799C}"/>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256970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4C00C10-6C8B-4A54-80F7-7727084FCE1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 xmlns:a16="http://schemas.microsoft.com/office/drawing/2014/main" id="{CBCBB7FB-2DE2-4F5F-8B42-EFDD3C8927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 xmlns:a16="http://schemas.microsoft.com/office/drawing/2014/main" id="{D31994AC-9E1B-4B8C-9F45-AC5B8DE695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ED97A902-0CBC-408A-B688-BC5A17250701}"/>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6" name="Symbol zastępczy stopki 5">
            <a:extLst>
              <a:ext uri="{FF2B5EF4-FFF2-40B4-BE49-F238E27FC236}">
                <a16:creationId xmlns="" xmlns:a16="http://schemas.microsoft.com/office/drawing/2014/main" id="{D294A775-F38F-4B93-B2E3-9D7C2C2F347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C3A89BA3-0BA1-4E2B-986D-206BE0ABD49A}"/>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380806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27D393A-05A4-4488-A4D0-E48C189A468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 xmlns:a16="http://schemas.microsoft.com/office/drawing/2014/main" id="{B6AEB829-D42D-44A8-8017-3A83B6BA70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 xmlns:a16="http://schemas.microsoft.com/office/drawing/2014/main" id="{9760DA22-EC58-4E35-9E70-456C4EC65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7B98D11F-082A-492E-850C-06B240061F5B}"/>
              </a:ext>
            </a:extLst>
          </p:cNvPr>
          <p:cNvSpPr>
            <a:spLocks noGrp="1"/>
          </p:cNvSpPr>
          <p:nvPr>
            <p:ph type="dt" sz="half" idx="10"/>
          </p:nvPr>
        </p:nvSpPr>
        <p:spPr/>
        <p:txBody>
          <a:bodyPr/>
          <a:lstStyle/>
          <a:p>
            <a:fld id="{B79A4BD5-ABD2-4948-94B1-88F672E8F783}" type="datetimeFigureOut">
              <a:rPr lang="pl-PL" smtClean="0"/>
              <a:t>2018-06-19</a:t>
            </a:fld>
            <a:endParaRPr lang="pl-PL"/>
          </a:p>
        </p:txBody>
      </p:sp>
      <p:sp>
        <p:nvSpPr>
          <p:cNvPr id="6" name="Symbol zastępczy stopki 5">
            <a:extLst>
              <a:ext uri="{FF2B5EF4-FFF2-40B4-BE49-F238E27FC236}">
                <a16:creationId xmlns="" xmlns:a16="http://schemas.microsoft.com/office/drawing/2014/main" id="{169590FD-1574-4E4F-B1FF-71AC54774A9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 xmlns:a16="http://schemas.microsoft.com/office/drawing/2014/main" id="{62545BDA-324E-4490-82AF-100FC473F4DD}"/>
              </a:ext>
            </a:extLst>
          </p:cNvPr>
          <p:cNvSpPr>
            <a:spLocks noGrp="1"/>
          </p:cNvSpPr>
          <p:nvPr>
            <p:ph type="sldNum" sz="quarter" idx="12"/>
          </p:nvPr>
        </p:nvSpPr>
        <p:spPr/>
        <p:txBody>
          <a:bodyPr/>
          <a:lstStyle/>
          <a:p>
            <a:fld id="{7A2F755B-7CB8-46ED-8774-FCF52DEB7ED5}" type="slidenum">
              <a:rPr lang="pl-PL" smtClean="0"/>
              <a:t>‹#›</a:t>
            </a:fld>
            <a:endParaRPr lang="pl-PL"/>
          </a:p>
        </p:txBody>
      </p:sp>
    </p:spTree>
    <p:extLst>
      <p:ext uri="{BB962C8B-B14F-4D97-AF65-F5344CB8AC3E}">
        <p14:creationId xmlns:p14="http://schemas.microsoft.com/office/powerpoint/2010/main" val="230398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 xmlns:a16="http://schemas.microsoft.com/office/drawing/2014/main" id="{B2D4E938-B27E-476C-B2A7-D0C944ADE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 xmlns:a16="http://schemas.microsoft.com/office/drawing/2014/main" id="{45573292-37B1-4F62-A96C-575873E67F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E9CC6C4B-E7F3-4938-8F4E-4C3D63CBAE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A4BD5-ABD2-4948-94B1-88F672E8F783}" type="datetimeFigureOut">
              <a:rPr lang="pl-PL" smtClean="0"/>
              <a:t>2018-06-19</a:t>
            </a:fld>
            <a:endParaRPr lang="pl-PL"/>
          </a:p>
        </p:txBody>
      </p:sp>
      <p:sp>
        <p:nvSpPr>
          <p:cNvPr id="5" name="Symbol zastępczy stopki 4">
            <a:extLst>
              <a:ext uri="{FF2B5EF4-FFF2-40B4-BE49-F238E27FC236}">
                <a16:creationId xmlns="" xmlns:a16="http://schemas.microsoft.com/office/drawing/2014/main" id="{D6233C3D-66BF-47B4-BCBA-12C4C68EE9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 xmlns:a16="http://schemas.microsoft.com/office/drawing/2014/main" id="{B520985B-96BD-4693-A4EB-32F85B12A3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F755B-7CB8-46ED-8774-FCF52DEB7ED5}" type="slidenum">
              <a:rPr lang="pl-PL" smtClean="0"/>
              <a:t>‹#›</a:t>
            </a:fld>
            <a:endParaRPr lang="pl-PL"/>
          </a:p>
        </p:txBody>
      </p:sp>
    </p:spTree>
    <p:extLst>
      <p:ext uri="{BB962C8B-B14F-4D97-AF65-F5344CB8AC3E}">
        <p14:creationId xmlns:p14="http://schemas.microsoft.com/office/powerpoint/2010/main" val="2747641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Shape 54"/>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b="32083"/>
          <a:stretch>
            <a:fillRect/>
          </a:stretch>
        </p:blipFill>
        <p:spPr bwMode="auto">
          <a:xfrm>
            <a:off x="1490663" y="971551"/>
            <a:ext cx="9144001"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Shape 55"/>
          <p:cNvSpPr txBox="1"/>
          <p:nvPr/>
        </p:nvSpPr>
        <p:spPr>
          <a:xfrm>
            <a:off x="5070476" y="320675"/>
            <a:ext cx="4079875" cy="1474788"/>
          </a:xfrm>
          <a:prstGeom prst="rect">
            <a:avLst/>
          </a:prstGeom>
          <a:noFill/>
          <a:ln>
            <a:noFill/>
          </a:ln>
        </p:spPr>
        <p:txBody>
          <a:bodyPr spcFirstLastPara="1" lIns="91425" tIns="91425" rIns="91425" bIns="91425"/>
          <a:lstStyle/>
          <a:p>
            <a:pPr>
              <a:defRPr/>
            </a:pPr>
            <a:endParaRPr>
              <a:solidFill>
                <a:prstClr val="black"/>
              </a:solidFill>
              <a:latin typeface="Calibri"/>
            </a:endParaRPr>
          </a:p>
        </p:txBody>
      </p:sp>
      <p:sp>
        <p:nvSpPr>
          <p:cNvPr id="56" name="Shape 56"/>
          <p:cNvSpPr txBox="1"/>
          <p:nvPr/>
        </p:nvSpPr>
        <p:spPr>
          <a:xfrm>
            <a:off x="5070475" y="1341438"/>
            <a:ext cx="3633788" cy="1439862"/>
          </a:xfrm>
          <a:prstGeom prst="rect">
            <a:avLst/>
          </a:prstGeom>
          <a:solidFill>
            <a:srgbClr val="FFFFFF"/>
          </a:solidFill>
          <a:ln>
            <a:noFill/>
          </a:ln>
        </p:spPr>
        <p:txBody>
          <a:bodyPr spcFirstLastPara="1" lIns="91425" tIns="91425" rIns="91425" bIns="91425"/>
          <a:lstStyle/>
          <a:p>
            <a:pPr>
              <a:defRPr/>
            </a:pPr>
            <a:endParaRPr>
              <a:solidFill>
                <a:prstClr val="black"/>
              </a:solidFill>
              <a:latin typeface="Calibri"/>
            </a:endParaRPr>
          </a:p>
        </p:txBody>
      </p:sp>
      <p:pic>
        <p:nvPicPr>
          <p:cNvPr id="24581" name="Shape 58"/>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t="49959"/>
          <a:stretch>
            <a:fillRect/>
          </a:stretch>
        </p:blipFill>
        <p:spPr bwMode="auto">
          <a:xfrm>
            <a:off x="1490663" y="4227514"/>
            <a:ext cx="9144001" cy="270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Shape 59"/>
          <p:cNvSpPr txBox="1"/>
          <p:nvPr/>
        </p:nvSpPr>
        <p:spPr>
          <a:xfrm>
            <a:off x="3500438" y="4776789"/>
            <a:ext cx="711200" cy="403225"/>
          </a:xfrm>
          <a:prstGeom prst="rect">
            <a:avLst/>
          </a:prstGeom>
          <a:solidFill>
            <a:srgbClr val="FFFFFF"/>
          </a:solidFill>
          <a:ln>
            <a:noFill/>
          </a:ln>
        </p:spPr>
        <p:txBody>
          <a:bodyPr spcFirstLastPara="1" lIns="91425" tIns="91425" rIns="91425" bIns="91425"/>
          <a:lstStyle/>
          <a:p>
            <a:pPr>
              <a:defRPr/>
            </a:pPr>
            <a:endParaRPr>
              <a:solidFill>
                <a:prstClr val="black"/>
              </a:solidFill>
              <a:latin typeface="Calibri"/>
            </a:endParaRPr>
          </a:p>
        </p:txBody>
      </p:sp>
      <p:sp>
        <p:nvSpPr>
          <p:cNvPr id="8" name="pole tekstowe 7">
            <a:extLst>
              <a:ext uri="{FF2B5EF4-FFF2-40B4-BE49-F238E27FC236}"/>
            </a:extLst>
          </p:cNvPr>
          <p:cNvSpPr txBox="1"/>
          <p:nvPr/>
        </p:nvSpPr>
        <p:spPr>
          <a:xfrm>
            <a:off x="1935893" y="121634"/>
            <a:ext cx="9768832" cy="1569660"/>
          </a:xfrm>
          <a:prstGeom prst="rect">
            <a:avLst/>
          </a:prstGeom>
          <a:noFill/>
        </p:spPr>
        <p:txBody>
          <a:bodyPr wrap="square">
            <a:spAutoFit/>
          </a:bodyPr>
          <a:lstStyle/>
          <a:p>
            <a:r>
              <a:rPr lang="pl-PL" sz="3200" dirty="0">
                <a:solidFill>
                  <a:srgbClr val="92D050"/>
                </a:solidFill>
                <a:latin typeface="Bahnschrift SemiBold Condensed" panose="020B0502040204020203" pitchFamily="34" charset="0"/>
              </a:rPr>
              <a:t>	</a:t>
            </a:r>
            <a:r>
              <a:rPr lang="pl-PL" sz="3200" dirty="0" smtClean="0">
                <a:solidFill>
                  <a:srgbClr val="92D050"/>
                </a:solidFill>
                <a:latin typeface="Bahnschrift SemiBold Condensed" panose="020B0502040204020203" pitchFamily="34" charset="0"/>
              </a:rPr>
              <a:t>Przepisy prawne dotyczące prowadzenia działalności gospodarczej oraz działalności prowadzonej przez podmioty ekonomii społecznej</a:t>
            </a:r>
            <a:endParaRPr lang="pl-PL" sz="3200" dirty="0">
              <a:solidFill>
                <a:srgbClr val="92D050"/>
              </a:solidFill>
              <a:latin typeface="Bahnschrift SemiBold Condensed" panose="020B0502040204020203" pitchFamily="34" charset="0"/>
            </a:endParaRPr>
          </a:p>
        </p:txBody>
      </p:sp>
    </p:spTree>
    <p:extLst>
      <p:ext uri="{BB962C8B-B14F-4D97-AF65-F5344CB8AC3E}">
        <p14:creationId xmlns:p14="http://schemas.microsoft.com/office/powerpoint/2010/main" val="605253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b="1" dirty="0" smtClean="0">
                <a:solidFill>
                  <a:srgbClr val="00B0F0"/>
                </a:solidFill>
              </a:rPr>
              <a:t>Działalność gospodarstw  opiekuńczych działających jako  podmioty ekonomii społecznej </a:t>
            </a:r>
            <a:endParaRPr lang="pl-PL" sz="3600" b="1" dirty="0">
              <a:solidFill>
                <a:srgbClr val="00B0F0"/>
              </a:solidFill>
            </a:endParaRPr>
          </a:p>
        </p:txBody>
      </p:sp>
      <p:sp>
        <p:nvSpPr>
          <p:cNvPr id="3" name="Symbol zastępczy zawartości 2"/>
          <p:cNvSpPr>
            <a:spLocks noGrp="1"/>
          </p:cNvSpPr>
          <p:nvPr>
            <p:ph idx="1"/>
          </p:nvPr>
        </p:nvSpPr>
        <p:spPr/>
        <p:txBody>
          <a:bodyPr/>
          <a:lstStyle/>
          <a:p>
            <a:pPr>
              <a:defRPr/>
            </a:pPr>
            <a:r>
              <a:rPr lang="pl-PL" dirty="0"/>
              <a:t>Organizacje takie podlegają wpisowi do Krajowego Rejestru Sądowego – rejestru stowarzyszeń, innych organizacji społecznych i zawodowych, fundacji oraz samodzielnych publicznych zakładów opieki zdrowotnej (ustawa z dnia 20 sierpnia 1997 r. o Krajowym Rejestrze Sądowym)</a:t>
            </a:r>
          </a:p>
          <a:p>
            <a:pPr>
              <a:defRPr/>
            </a:pPr>
            <a:r>
              <a:rPr lang="pl-PL" dirty="0"/>
              <a:t>Organizacja podejmująca działalność gospodarczą podlega wpisowi do Krajowego Rejestru Gospodarczego – rejestru przedsiębiorców</a:t>
            </a:r>
          </a:p>
          <a:p>
            <a:pPr marL="0" indent="0">
              <a:buNone/>
            </a:pPr>
            <a:endParaRPr lang="pl-PL" dirty="0"/>
          </a:p>
        </p:txBody>
      </p:sp>
    </p:spTree>
    <p:extLst>
      <p:ext uri="{BB962C8B-B14F-4D97-AF65-F5344CB8AC3E}">
        <p14:creationId xmlns:p14="http://schemas.microsoft.com/office/powerpoint/2010/main" val="380909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rgbClr val="00B0F0"/>
                </a:solidFill>
              </a:rPr>
              <a:t>Fundacja</a:t>
            </a:r>
            <a:endParaRPr lang="pl-PL" b="1" dirty="0">
              <a:solidFill>
                <a:srgbClr val="00B0F0"/>
              </a:solidFill>
            </a:endParaRPr>
          </a:p>
        </p:txBody>
      </p:sp>
      <p:sp>
        <p:nvSpPr>
          <p:cNvPr id="3" name="Symbol zastępczy zawartości 2"/>
          <p:cNvSpPr>
            <a:spLocks noGrp="1"/>
          </p:cNvSpPr>
          <p:nvPr>
            <p:ph idx="1"/>
          </p:nvPr>
        </p:nvSpPr>
        <p:spPr/>
        <p:txBody>
          <a:bodyPr>
            <a:noAutofit/>
          </a:bodyPr>
          <a:lstStyle/>
          <a:p>
            <a:pPr marL="0" indent="0" algn="just">
              <a:buNone/>
            </a:pPr>
            <a:r>
              <a:rPr lang="pl-PL" sz="3200" dirty="0" smtClean="0"/>
              <a:t>Jest </a:t>
            </a:r>
            <a:r>
              <a:rPr lang="pl-PL" sz="3200" dirty="0"/>
              <a:t>organizacją powołaną dla realizacji celów społecznie lub gospodarczo użytecznych (przy czym gospodarcze cele nie mogą być celami zarobkowymi). Fundacja jest fundowana przez osobę fundatora, którym może być osoba fizyczna, a także osoba prawna. Fundacja może prowadzić działalność gospodarczą służącą realizacji jej </a:t>
            </a:r>
            <a:r>
              <a:rPr lang="pl-PL" sz="3200" dirty="0" smtClean="0"/>
              <a:t>celów</a:t>
            </a:r>
            <a:r>
              <a:rPr lang="pl-PL" sz="3200" dirty="0"/>
              <a:t>.</a:t>
            </a:r>
            <a:r>
              <a:rPr lang="pl-PL" sz="3200" dirty="0" smtClean="0"/>
              <a:t> Środki </a:t>
            </a:r>
            <a:r>
              <a:rPr lang="pl-PL" sz="3200" dirty="0"/>
              <a:t>uzyskane z działalności gospodarczej powinny być przeznaczone na działalność statutową. </a:t>
            </a:r>
          </a:p>
        </p:txBody>
      </p:sp>
    </p:spTree>
    <p:extLst>
      <p:ext uri="{BB962C8B-B14F-4D97-AF65-F5344CB8AC3E}">
        <p14:creationId xmlns:p14="http://schemas.microsoft.com/office/powerpoint/2010/main" val="2448496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rgbClr val="00B0F0"/>
                </a:solidFill>
              </a:rPr>
              <a:t>Stowarzyszenie </a:t>
            </a:r>
            <a:endParaRPr lang="pl-PL" b="1" dirty="0">
              <a:solidFill>
                <a:srgbClr val="00B0F0"/>
              </a:solidFill>
            </a:endParaRPr>
          </a:p>
        </p:txBody>
      </p:sp>
      <p:sp>
        <p:nvSpPr>
          <p:cNvPr id="3" name="Symbol zastępczy zawartości 2"/>
          <p:cNvSpPr>
            <a:spLocks noGrp="1"/>
          </p:cNvSpPr>
          <p:nvPr>
            <p:ph idx="1"/>
          </p:nvPr>
        </p:nvSpPr>
        <p:spPr/>
        <p:txBody>
          <a:bodyPr>
            <a:normAutofit/>
          </a:bodyPr>
          <a:lstStyle/>
          <a:p>
            <a:pPr marL="0" indent="0">
              <a:buNone/>
            </a:pPr>
            <a:r>
              <a:rPr lang="pl-PL" sz="3200" dirty="0"/>
              <a:t>D</a:t>
            </a:r>
            <a:r>
              <a:rPr lang="pl-PL" sz="3200" dirty="0" smtClean="0"/>
              <a:t>obrowolne</a:t>
            </a:r>
            <a:r>
              <a:rPr lang="pl-PL" sz="3200" dirty="0"/>
              <a:t>, samorządne i trwałe zrzeszenie w celach niezarobkowych, opierające swoją działalność na pracy społecznej członków. Stowarzyszenie może prowadzić działalność gospodarczą według ogólnych zasad określonych w odrębnych przepisach z zastrzeżeniem, że dochód z tej działalności będzie przeznaczony na cele statutowe, nie będzie przeznaczony do podziału między jego członków. </a:t>
            </a:r>
          </a:p>
        </p:txBody>
      </p:sp>
    </p:spTree>
    <p:extLst>
      <p:ext uri="{BB962C8B-B14F-4D97-AF65-F5344CB8AC3E}">
        <p14:creationId xmlns:p14="http://schemas.microsoft.com/office/powerpoint/2010/main" val="157602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b="32083"/>
          <a:stretch/>
        </p:blipFill>
        <p:spPr>
          <a:xfrm>
            <a:off x="1490501" y="971351"/>
            <a:ext cx="9143999" cy="3674699"/>
          </a:xfrm>
          <a:prstGeom prst="rect">
            <a:avLst/>
          </a:prstGeom>
          <a:noFill/>
          <a:ln>
            <a:noFill/>
          </a:ln>
        </p:spPr>
      </p:pic>
      <p:pic>
        <p:nvPicPr>
          <p:cNvPr id="58" name="Shape 58"/>
          <p:cNvPicPr preferRelativeResize="0"/>
          <p:nvPr/>
        </p:nvPicPr>
        <p:blipFill rotWithShape="1">
          <a:blip r:embed="rId4">
            <a:alphaModFix/>
          </a:blip>
          <a:srcRect t="52456"/>
          <a:stretch/>
        </p:blipFill>
        <p:spPr>
          <a:xfrm>
            <a:off x="1490501" y="4362450"/>
            <a:ext cx="9143999" cy="2572348"/>
          </a:xfrm>
          <a:prstGeom prst="rect">
            <a:avLst/>
          </a:prstGeom>
          <a:noFill/>
          <a:ln>
            <a:noFill/>
          </a:ln>
        </p:spPr>
      </p:pic>
      <p:sp>
        <p:nvSpPr>
          <p:cNvPr id="59" name="Shape 59"/>
          <p:cNvSpPr txBox="1"/>
          <p:nvPr/>
        </p:nvSpPr>
        <p:spPr>
          <a:xfrm>
            <a:off x="3500500" y="4777350"/>
            <a:ext cx="711600" cy="402000"/>
          </a:xfrm>
          <a:prstGeom prst="rect">
            <a:avLst/>
          </a:prstGeom>
          <a:solidFill>
            <a:srgbClr val="FFFFFF"/>
          </a:solidFill>
          <a:ln>
            <a:noFill/>
          </a:ln>
        </p:spPr>
        <p:txBody>
          <a:bodyPr spcFirstLastPara="1" wrap="square" lIns="91425" tIns="91425" rIns="91425" bIns="91425" anchor="t" anchorCtr="0">
            <a:noAutofit/>
          </a:bodyPr>
          <a:lstStyle/>
          <a:p>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5338" y="76200"/>
            <a:ext cx="6124012" cy="2732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862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solidFill>
                  <a:srgbClr val="00B0F0"/>
                </a:solidFill>
              </a:rPr>
              <a:t>Przepisy prawne dotyczące prowadzenia działalności gospodarczej </a:t>
            </a:r>
            <a:endParaRPr lang="pl-PL" b="1" dirty="0">
              <a:solidFill>
                <a:srgbClr val="00B0F0"/>
              </a:solidFill>
            </a:endParaRPr>
          </a:p>
        </p:txBody>
      </p:sp>
      <p:sp>
        <p:nvSpPr>
          <p:cNvPr id="3" name="Symbol zastępczy zawartości 2"/>
          <p:cNvSpPr>
            <a:spLocks noGrp="1"/>
          </p:cNvSpPr>
          <p:nvPr>
            <p:ph idx="1"/>
          </p:nvPr>
        </p:nvSpPr>
        <p:spPr/>
        <p:txBody>
          <a:bodyPr>
            <a:normAutofit/>
          </a:bodyPr>
          <a:lstStyle/>
          <a:p>
            <a:pPr marL="0" indent="0">
              <a:buNone/>
            </a:pPr>
            <a:r>
              <a:rPr lang="pl-PL" sz="4400" dirty="0">
                <a:solidFill>
                  <a:srgbClr val="00B0F0"/>
                </a:solidFill>
              </a:rPr>
              <a:t>o</a:t>
            </a:r>
            <a:r>
              <a:rPr lang="pl-PL" sz="4400" dirty="0" smtClean="0">
                <a:solidFill>
                  <a:srgbClr val="00B0F0"/>
                </a:solidFill>
              </a:rPr>
              <a:t>raz działalności prowadzonej przez podmioty ekonomii społecznej</a:t>
            </a:r>
            <a:endParaRPr lang="pl-PL" sz="4400" dirty="0">
              <a:solidFill>
                <a:srgbClr val="00B0F0"/>
              </a:solidFill>
            </a:endParaRPr>
          </a:p>
        </p:txBody>
      </p:sp>
    </p:spTree>
    <p:extLst>
      <p:ext uri="{BB962C8B-B14F-4D97-AF65-F5344CB8AC3E}">
        <p14:creationId xmlns:p14="http://schemas.microsoft.com/office/powerpoint/2010/main" val="379298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b="1" dirty="0" smtClean="0">
                <a:solidFill>
                  <a:srgbClr val="00B0F0"/>
                </a:solidFill>
              </a:rPr>
              <a:t>Podmioty prawne działające w obszarze ekonomii społecznej w Polsce</a:t>
            </a:r>
            <a:endParaRPr lang="pl-PL" sz="3600" b="1" dirty="0">
              <a:solidFill>
                <a:srgbClr val="00B0F0"/>
              </a:solidFill>
            </a:endParaRPr>
          </a:p>
        </p:txBody>
      </p:sp>
      <p:sp>
        <p:nvSpPr>
          <p:cNvPr id="3" name="Symbol zastępczy zawartości 2"/>
          <p:cNvSpPr>
            <a:spLocks noGrp="1"/>
          </p:cNvSpPr>
          <p:nvPr>
            <p:ph idx="1"/>
          </p:nvPr>
        </p:nvSpPr>
        <p:spPr/>
        <p:txBody>
          <a:bodyPr>
            <a:normAutofit/>
          </a:bodyPr>
          <a:lstStyle/>
          <a:p>
            <a:r>
              <a:rPr lang="pl-PL" sz="3200" dirty="0" smtClean="0"/>
              <a:t>Fundacja</a:t>
            </a:r>
            <a:endParaRPr lang="pl-PL" sz="3200" dirty="0"/>
          </a:p>
          <a:p>
            <a:r>
              <a:rPr lang="pl-PL" sz="3200" dirty="0" smtClean="0"/>
              <a:t>Stowarzyszenie</a:t>
            </a:r>
          </a:p>
          <a:p>
            <a:r>
              <a:rPr lang="pl-PL" sz="3200" dirty="0" smtClean="0"/>
              <a:t>Spółdzielnia:</a:t>
            </a:r>
          </a:p>
          <a:p>
            <a:pPr>
              <a:buFont typeface="Wingdings" panose="05000000000000000000" pitchFamily="2" charset="2"/>
              <a:buChar char="v"/>
            </a:pPr>
            <a:r>
              <a:rPr lang="pl-PL" sz="3200" dirty="0" smtClean="0"/>
              <a:t>Spółdzielnia pracy</a:t>
            </a:r>
          </a:p>
          <a:p>
            <a:pPr>
              <a:buFont typeface="Wingdings" panose="05000000000000000000" pitchFamily="2" charset="2"/>
              <a:buChar char="v"/>
            </a:pPr>
            <a:r>
              <a:rPr lang="pl-PL" sz="3200" dirty="0" smtClean="0"/>
              <a:t>Spółdzielnia inwalidów i spółdzielnia niewidomych</a:t>
            </a:r>
          </a:p>
          <a:p>
            <a:pPr>
              <a:buFont typeface="Wingdings" panose="05000000000000000000" pitchFamily="2" charset="2"/>
              <a:buChar char="v"/>
            </a:pPr>
            <a:r>
              <a:rPr lang="pl-PL" sz="3200" dirty="0" smtClean="0"/>
              <a:t>Spółdzielnia Socjalna</a:t>
            </a:r>
          </a:p>
          <a:p>
            <a:pPr marL="0" indent="0">
              <a:buNone/>
            </a:pPr>
            <a:endParaRPr lang="pl-PL" sz="3200" dirty="0"/>
          </a:p>
          <a:p>
            <a:endParaRPr lang="pl-PL" sz="3200" dirty="0" smtClean="0"/>
          </a:p>
          <a:p>
            <a:endParaRPr lang="pl-PL" sz="3200" dirty="0"/>
          </a:p>
        </p:txBody>
      </p:sp>
    </p:spTree>
    <p:extLst>
      <p:ext uri="{BB962C8B-B14F-4D97-AF65-F5344CB8AC3E}">
        <p14:creationId xmlns:p14="http://schemas.microsoft.com/office/powerpoint/2010/main" val="157808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smtClean="0">
                <a:solidFill>
                  <a:srgbClr val="00B0F0"/>
                </a:solidFill>
              </a:rPr>
              <a:t>Co decyduje o tym, że dany podmiot jest definiowany jako podmiot ekonomii społecznej</a:t>
            </a:r>
            <a:endParaRPr lang="pl-PL" sz="3600" b="1" dirty="0">
              <a:solidFill>
                <a:srgbClr val="00B0F0"/>
              </a:solidFill>
            </a:endParaRPr>
          </a:p>
        </p:txBody>
      </p:sp>
      <p:sp>
        <p:nvSpPr>
          <p:cNvPr id="3" name="Symbol zastępczy zawartości 2"/>
          <p:cNvSpPr>
            <a:spLocks noGrp="1"/>
          </p:cNvSpPr>
          <p:nvPr>
            <p:ph idx="1"/>
          </p:nvPr>
        </p:nvSpPr>
        <p:spPr>
          <a:xfrm>
            <a:off x="838200" y="1825625"/>
            <a:ext cx="10515600" cy="4351338"/>
          </a:xfrm>
        </p:spPr>
        <p:txBody>
          <a:bodyPr>
            <a:noAutofit/>
          </a:bodyPr>
          <a:lstStyle/>
          <a:p>
            <a:r>
              <a:rPr lang="pl-PL" sz="3600" dirty="0"/>
              <a:t>Nie </a:t>
            </a:r>
            <a:r>
              <a:rPr lang="pl-PL" sz="3600" dirty="0" smtClean="0"/>
              <a:t>wszystkie organizacje </a:t>
            </a:r>
            <a:r>
              <a:rPr lang="pl-PL" sz="3600" dirty="0"/>
              <a:t>działające w formule stowarzyszenia czy spółdzielni pracy automatycznie powinny być zakwalifikowane jako podmioty ekonomii społecznej. To zależy przede wszystkim od profilu ich działania oraz innych cech, takich jak to, czy wśród pracowników czy klientów takich organizacji znajdują się osoby pochodzące z grup zagrożonych wykluczeniem społecznym.</a:t>
            </a:r>
          </a:p>
        </p:txBody>
      </p:sp>
    </p:spTree>
    <p:extLst>
      <p:ext uri="{BB962C8B-B14F-4D97-AF65-F5344CB8AC3E}">
        <p14:creationId xmlns:p14="http://schemas.microsoft.com/office/powerpoint/2010/main" val="1982546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solidFill>
                  <a:srgbClr val="00B0F0"/>
                </a:solidFill>
              </a:rPr>
              <a:t>Gospodarstwo opiekuńcze jako podmiot ekonomii społecznej lub działalność gospodarcza </a:t>
            </a:r>
            <a:endParaRPr lang="pl-PL" b="1" dirty="0">
              <a:solidFill>
                <a:srgbClr val="00B0F0"/>
              </a:solidFill>
            </a:endParaRPr>
          </a:p>
        </p:txBody>
      </p:sp>
      <p:sp>
        <p:nvSpPr>
          <p:cNvPr id="3" name="Symbol zastępczy zawartości 2"/>
          <p:cNvSpPr>
            <a:spLocks noGrp="1"/>
          </p:cNvSpPr>
          <p:nvPr>
            <p:ph idx="1"/>
          </p:nvPr>
        </p:nvSpPr>
        <p:spPr/>
        <p:txBody>
          <a:bodyPr/>
          <a:lstStyle/>
          <a:p>
            <a:r>
              <a:rPr lang="pl-PL" dirty="0"/>
              <a:t>Najważniejszą cechą tych gospodarstw </a:t>
            </a:r>
            <a:r>
              <a:rPr lang="pl-PL" dirty="0" smtClean="0"/>
              <a:t>opiekuńczych jest </a:t>
            </a:r>
            <a:r>
              <a:rPr lang="pl-PL" dirty="0"/>
              <a:t>wykorzystanie potencjału gospodarstwa rolnego do prowadzenia działań  o charakterze terapeutycznym, opiekuńczym i integracyjnym. Tak więc w procesie powstawania oraz funkcjonowania takiej placówki muszą brać udział rolnicy bądź osoby będące domownikami w gospodarstwach rolnych. Obecne uwarunkowania prawne ograniczają jednak możliwości </a:t>
            </a:r>
            <a:r>
              <a:rPr lang="pl-PL" dirty="0" smtClean="0"/>
              <a:t>łączenia </a:t>
            </a:r>
            <a:r>
              <a:rPr lang="pl-PL" dirty="0"/>
              <a:t>działalności rolniczej ze świadczeniem  usług opiekuńczych. Gospodarstwo opiekuńcze powinno być zatem prowadzone w formie </a:t>
            </a:r>
            <a:r>
              <a:rPr lang="pl-PL" b="1" dirty="0"/>
              <a:t>działalności gospodarczej, bądź w formie podmiotu ekonomii społecznej (stowarzyszenie, fundacja, lub spółdzielnia socjalna).</a:t>
            </a:r>
          </a:p>
        </p:txBody>
      </p:sp>
    </p:spTree>
    <p:extLst>
      <p:ext uri="{BB962C8B-B14F-4D97-AF65-F5344CB8AC3E}">
        <p14:creationId xmlns:p14="http://schemas.microsoft.com/office/powerpoint/2010/main" val="68356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rgbClr val="00B0F0"/>
                </a:solidFill>
              </a:rPr>
              <a:t>Gospodarstwo opiekuńcze jako forma działalności gospodarczej </a:t>
            </a:r>
            <a:endParaRPr lang="pl-PL" b="1" dirty="0">
              <a:solidFill>
                <a:srgbClr val="00B0F0"/>
              </a:solidFill>
            </a:endParaRPr>
          </a:p>
        </p:txBody>
      </p:sp>
      <p:sp>
        <p:nvSpPr>
          <p:cNvPr id="3" name="Symbol zastępczy zawartości 2"/>
          <p:cNvSpPr>
            <a:spLocks noGrp="1"/>
          </p:cNvSpPr>
          <p:nvPr>
            <p:ph idx="1"/>
          </p:nvPr>
        </p:nvSpPr>
        <p:spPr/>
        <p:txBody>
          <a:bodyPr>
            <a:normAutofit/>
          </a:bodyPr>
          <a:lstStyle/>
          <a:p>
            <a:pPr>
              <a:defRPr/>
            </a:pPr>
            <a:r>
              <a:rPr lang="pl-PL" sz="3600" dirty="0"/>
              <a:t>Podlega ogólnym przepisom o działalności gospodarczej;</a:t>
            </a:r>
          </a:p>
          <a:p>
            <a:pPr>
              <a:defRPr/>
            </a:pPr>
            <a:r>
              <a:rPr lang="pl-PL" sz="3600" dirty="0"/>
              <a:t>W świetle obecnych przepisów, nawet dla osób prowadzących gospodarstwa rolne, jako działalność podstawową, wszelkie dodatkowe usługi i świadczenia są kwalifikowane jako „pozarolnicza działalność gospodarcza” i wymagają rejestracji</a:t>
            </a:r>
          </a:p>
          <a:p>
            <a:endParaRPr lang="pl-PL" sz="3600" dirty="0"/>
          </a:p>
        </p:txBody>
      </p:sp>
    </p:spTree>
    <p:extLst>
      <p:ext uri="{BB962C8B-B14F-4D97-AF65-F5344CB8AC3E}">
        <p14:creationId xmlns:p14="http://schemas.microsoft.com/office/powerpoint/2010/main" val="228977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solidFill>
                  <a:srgbClr val="00B0F0"/>
                </a:solidFill>
              </a:rPr>
              <a:t>Art. 2 ustawy o swobodzie działalności gospodarczej</a:t>
            </a:r>
          </a:p>
        </p:txBody>
      </p:sp>
      <p:sp>
        <p:nvSpPr>
          <p:cNvPr id="3" name="Symbol zastępczy zawartości 2"/>
          <p:cNvSpPr>
            <a:spLocks noGrp="1"/>
          </p:cNvSpPr>
          <p:nvPr>
            <p:ph idx="1"/>
          </p:nvPr>
        </p:nvSpPr>
        <p:spPr/>
        <p:txBody>
          <a:bodyPr/>
          <a:lstStyle/>
          <a:p>
            <a:pPr>
              <a:defRPr/>
            </a:pPr>
            <a:r>
              <a:rPr lang="pl-PL" sz="3600" dirty="0"/>
              <a:t>Działalność zarobkowa (wytwórcza, budowlana, usługowa, handlowa, związana z kopalinami, zawodowa), celem jest zarobek bez względu na faktyczny wynik;</a:t>
            </a:r>
          </a:p>
          <a:p>
            <a:pPr>
              <a:defRPr/>
            </a:pPr>
            <a:r>
              <a:rPr lang="pl-PL" sz="3600" dirty="0"/>
              <a:t>Wykonywana w sposób zorganizowany (sprzęt, lokale, dokumenty);</a:t>
            </a:r>
          </a:p>
          <a:p>
            <a:pPr>
              <a:defRPr/>
            </a:pPr>
            <a:r>
              <a:rPr lang="pl-PL" sz="3600" dirty="0"/>
              <a:t>Wykonywana w sposób ciągły</a:t>
            </a:r>
          </a:p>
          <a:p>
            <a:pPr marL="0" indent="0">
              <a:buNone/>
              <a:defRPr/>
            </a:pPr>
            <a:endParaRPr lang="pl-PL" sz="3600" dirty="0"/>
          </a:p>
          <a:p>
            <a:endParaRPr lang="pl-PL" dirty="0"/>
          </a:p>
        </p:txBody>
      </p:sp>
    </p:spTree>
    <p:extLst>
      <p:ext uri="{BB962C8B-B14F-4D97-AF65-F5344CB8AC3E}">
        <p14:creationId xmlns:p14="http://schemas.microsoft.com/office/powerpoint/2010/main" val="3895769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rgbClr val="00B0F0"/>
                </a:solidFill>
              </a:rPr>
              <a:t>Obowiązek rejestracyjny</a:t>
            </a:r>
            <a:endParaRPr lang="pl-PL" b="1" dirty="0">
              <a:solidFill>
                <a:srgbClr val="00B0F0"/>
              </a:solidFill>
            </a:endParaRPr>
          </a:p>
        </p:txBody>
      </p:sp>
      <p:sp>
        <p:nvSpPr>
          <p:cNvPr id="3" name="Symbol zastępczy zawartości 2"/>
          <p:cNvSpPr>
            <a:spLocks noGrp="1"/>
          </p:cNvSpPr>
          <p:nvPr>
            <p:ph idx="1"/>
          </p:nvPr>
        </p:nvSpPr>
        <p:spPr/>
        <p:txBody>
          <a:bodyPr/>
          <a:lstStyle/>
          <a:p>
            <a:pPr>
              <a:defRPr/>
            </a:pPr>
            <a:r>
              <a:rPr lang="pl-PL" sz="3600" dirty="0" smtClean="0"/>
              <a:t>Obowiązek wpisu do Centralnej Ewidencji i Informacji o Działalności Gospodarczej (CEIDG)</a:t>
            </a:r>
          </a:p>
          <a:p>
            <a:pPr>
              <a:defRPr/>
            </a:pPr>
            <a:r>
              <a:rPr lang="pl-PL" sz="3600" dirty="0" smtClean="0"/>
              <a:t>Najpóźniej </a:t>
            </a:r>
            <a:r>
              <a:rPr lang="pl-PL" sz="3600" dirty="0"/>
              <a:t>w dniu roboczym po dokonaniu wpisu CEIDG wysyła odpowiednie dane (regon, NIP, zgłoszenie płatnika składek, kontynuowanie KRUS, oświadczenie o wyborze formy opodatkowania itp.)</a:t>
            </a:r>
          </a:p>
          <a:p>
            <a:pPr marL="0" indent="0">
              <a:buNone/>
            </a:pPr>
            <a:endParaRPr lang="pl-PL" dirty="0"/>
          </a:p>
        </p:txBody>
      </p:sp>
    </p:spTree>
    <p:extLst>
      <p:ext uri="{BB962C8B-B14F-4D97-AF65-F5344CB8AC3E}">
        <p14:creationId xmlns:p14="http://schemas.microsoft.com/office/powerpoint/2010/main" val="16659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rgbClr val="00B0F0"/>
                </a:solidFill>
              </a:rPr>
              <a:t>KRUS czy ZUS</a:t>
            </a:r>
            <a:endParaRPr lang="pl-PL" b="1" dirty="0">
              <a:solidFill>
                <a:srgbClr val="00B0F0"/>
              </a:solidFill>
            </a:endParaRPr>
          </a:p>
        </p:txBody>
      </p:sp>
      <p:sp>
        <p:nvSpPr>
          <p:cNvPr id="3" name="Symbol zastępczy zawartości 2"/>
          <p:cNvSpPr>
            <a:spLocks noGrp="1"/>
          </p:cNvSpPr>
          <p:nvPr>
            <p:ph idx="1"/>
          </p:nvPr>
        </p:nvSpPr>
        <p:spPr/>
        <p:txBody>
          <a:bodyPr/>
          <a:lstStyle/>
          <a:p>
            <a:pPr>
              <a:defRPr/>
            </a:pPr>
            <a:r>
              <a:rPr lang="pl-PL" dirty="0"/>
              <a:t>Rolnicy i domownicy podlegający nieprzerwanie ubezpieczeniu KRUS od 3 lat z mocy ustawy i w pełnym zakresie</a:t>
            </a:r>
          </a:p>
          <a:p>
            <a:pPr>
              <a:defRPr/>
            </a:pPr>
            <a:r>
              <a:rPr lang="pl-PL" dirty="0"/>
              <a:t>Złożą odpowiednie zaświadczenie</a:t>
            </a:r>
          </a:p>
          <a:p>
            <a:pPr>
              <a:defRPr/>
            </a:pPr>
            <a:r>
              <a:rPr lang="pl-PL" dirty="0"/>
              <a:t>Nadal prowadzą lub pracują w gospodarstwie rolnym</a:t>
            </a:r>
          </a:p>
          <a:p>
            <a:pPr>
              <a:defRPr/>
            </a:pPr>
            <a:r>
              <a:rPr lang="pl-PL" dirty="0"/>
              <a:t>Nie są pracownikami, emerytami lub rencistami</a:t>
            </a:r>
          </a:p>
          <a:p>
            <a:pPr>
              <a:defRPr/>
            </a:pPr>
            <a:r>
              <a:rPr lang="pl-PL" dirty="0"/>
              <a:t>Kwota podatku dochodowego za rok poprzedni nie przekracza 3.300 zł (za rok 2017)</a:t>
            </a:r>
          </a:p>
          <a:p>
            <a:pPr>
              <a:defRPr/>
            </a:pPr>
            <a:endParaRPr lang="pl-PL" dirty="0"/>
          </a:p>
          <a:p>
            <a:endParaRPr lang="pl-PL" dirty="0"/>
          </a:p>
        </p:txBody>
      </p:sp>
    </p:spTree>
    <p:extLst>
      <p:ext uri="{BB962C8B-B14F-4D97-AF65-F5344CB8AC3E}">
        <p14:creationId xmlns:p14="http://schemas.microsoft.com/office/powerpoint/2010/main" val="397517065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490</Words>
  <Application>Microsoft Office PowerPoint</Application>
  <PresentationFormat>Panoramiczny</PresentationFormat>
  <Paragraphs>38</Paragraphs>
  <Slides>13</Slides>
  <Notes>2</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13</vt:i4>
      </vt:variant>
    </vt:vector>
  </HeadingPairs>
  <TitlesOfParts>
    <vt:vector size="20" baseType="lpstr">
      <vt:lpstr>ＭＳ Ｐゴシック</vt:lpstr>
      <vt:lpstr>Arial</vt:lpstr>
      <vt:lpstr>Bahnschrift SemiBold Condensed</vt:lpstr>
      <vt:lpstr>Calibri</vt:lpstr>
      <vt:lpstr>Calibri Light</vt:lpstr>
      <vt:lpstr>Wingdings</vt:lpstr>
      <vt:lpstr>Motyw pakietu Office</vt:lpstr>
      <vt:lpstr>Prezentacja programu PowerPoint</vt:lpstr>
      <vt:lpstr>Przepisy prawne dotyczące prowadzenia działalności gospodarczej </vt:lpstr>
      <vt:lpstr>Podmioty prawne działające w obszarze ekonomii społecznej w Polsce</vt:lpstr>
      <vt:lpstr>Co decyduje o tym, że dany podmiot jest definiowany jako podmiot ekonomii społecznej</vt:lpstr>
      <vt:lpstr>Gospodarstwo opiekuńcze jako podmiot ekonomii społecznej lub działalność gospodarcza </vt:lpstr>
      <vt:lpstr>Gospodarstwo opiekuńcze jako forma działalności gospodarczej </vt:lpstr>
      <vt:lpstr>Art. 2 ustawy o swobodzie działalności gospodarczej</vt:lpstr>
      <vt:lpstr>Obowiązek rejestracyjny</vt:lpstr>
      <vt:lpstr>KRUS czy ZUS</vt:lpstr>
      <vt:lpstr>Działalność gospodarstw  opiekuńczych działających jako  podmioty ekonomii społecznej </vt:lpstr>
      <vt:lpstr>Fundacja</vt:lpstr>
      <vt:lpstr>Stowarzyszenie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Elwira Zakrzewska</dc:creator>
  <cp:lastModifiedBy>Justyna</cp:lastModifiedBy>
  <cp:revision>23</cp:revision>
  <dcterms:created xsi:type="dcterms:W3CDTF">2018-06-04T09:57:31Z</dcterms:created>
  <dcterms:modified xsi:type="dcterms:W3CDTF">2018-06-19T10:35:36Z</dcterms:modified>
</cp:coreProperties>
</file>