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BA7DBC-E5DE-474F-8AC9-C8845F202F4F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966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749ED4D-3E8E-4ABF-8DCD-0833268A56B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66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5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hape 5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216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704507-AB3D-4090-A427-F80C0116BE91}" type="slidenum">
              <a:t>10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1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2C50DF-6952-4F51-8A57-39B8D41F16FA}" type="slidenum">
              <a:t>11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818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4131F9-B3EE-47F5-A6EF-CA4FE89D56D2}" type="slidenum">
              <a:t>12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08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D36194-4EEA-4552-95C0-5C162473FF59}" type="slidenum">
              <a:t>13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71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0FCBFE-47BA-4A2C-8D38-512F337213A2}" type="slidenum">
              <a:t>14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79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D3AF0D-7BA9-4061-A05B-7A8661D6EEC1}" type="slidenum">
              <a:t>15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74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DEEFB2-848C-40B9-9ECB-43CBD0A48FFD}" type="slidenum">
              <a:t>2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61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28D333-E73A-4D43-8387-65FEA191813F}" type="slidenum">
              <a:t>3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74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B9E52A-9F4D-441D-B900-E8259E7DE4E7}" type="slidenum">
              <a:t>4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82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E48620-4A59-47AE-9FEA-639B824AE9B1}" type="slidenum">
              <a:t>5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16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5F3B4B-C921-4456-835B-D9C8B52FD2D4}" type="slidenum">
              <a:t>6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86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70B8F1-F888-4BB0-8B4A-CDCB58F36EA5}" type="slidenum">
              <a:t>7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99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7F1017-294D-46DF-A0BD-9774F1AB1B4E}" type="slidenum">
              <a:t>8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60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87AFE7-B32A-4479-A1E1-702217162B12}" type="slidenum">
              <a:t>9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13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95BD16-3FBB-49EE-87C8-5EC69C8CC75B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CBBB5-FB41-447A-B76C-16044C8D5FE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3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2F5904-FFDC-4953-A7AB-28DA896263F4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225020-0FC1-4C1D-9826-101BBBA5A98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5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3976689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39766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1DA3E-E4AD-4C2F-ABF1-216B36F57C6E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F88006-9857-4E10-B894-12792410864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lIns="91425" tIns="91425" rIns="91425" bIns="91425" anchor="t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8472489" y="6218240"/>
            <a:ext cx="549275" cy="523875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 defTabSz="336947" eaLnBrk="0" fontAlgn="base" hangingPunct="0">
              <a:spcBef>
                <a:spcPct val="0"/>
              </a:spcBef>
              <a:spcAft>
                <a:spcPct val="0"/>
              </a:spcAft>
              <a:buNone/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1309D4D2-0AD3-4298-B7F0-78B7B97E673D}" type="slidenum">
              <a:rPr lang="pl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16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lang="pl-PL"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0D372E-CA24-4BB4-9D89-E2467105C4D7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8F27E0-4C96-4BC7-A692-3BE55FCC54B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4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251E41-F206-49E1-8D63-F99F436DF44B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97820-B44F-48E4-8254-E389A17DD22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5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lang="pl-PL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98252A-D2B6-4876-AD0D-6D287704BC8F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88048-A761-468B-AC08-594EC513643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66D00-AE27-4AD3-8D41-AE23D80DAF80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49D89-3B98-49E7-8A51-5FC0194F499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1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7D926C-C1CF-4001-8E43-CEDBE2043511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CABF78-89A2-4A52-BE94-529D567086D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8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6DD7FC-2A88-43BB-8091-B8B980039579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E39C03-0047-48CA-AF97-A911C5842EC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9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35AC4E-2866-43AF-8F3F-E50F9FEB7436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51E1E-F2D3-4C6A-93AA-BB8BB0A17B5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6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90D3D6-D18B-44F3-A4CE-C3E59213F3FA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68F269-ACBC-47A6-B0B7-B02EFA78FD4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pl-PL"/>
            </a:lvl1pPr>
            <a:lvl2pPr>
              <a:defRPr lang="pl-PL" sz="28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BB4CCF-4B6D-43A5-A169-18F4002ADE71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32FAB-53F3-4B99-954C-2E692AF35FB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2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CA3F84-0843-4038-9303-9DB2E6662365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40636-79AE-4949-9931-B01A61AA04F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3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039C4-70B2-40DA-A861-1997F5960AEB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40BBD-7254-4500-AF54-E518279F7AC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CF9B0-D2C9-41A1-91C3-8C0AA71D4892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0DD3FD-5D4A-4C66-9890-13253B64C60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0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lang="pl-PL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03FDC-AE54-4C72-BC19-0FD68B8B694E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10E7E8-DBC5-4937-91EC-2FF6FD2AD42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9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39397-E3AA-415F-9D9B-9B2422CEA5B9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514540-99AC-4A8C-81BA-06C2C1F7B58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lang="pl-PL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6A3135-F171-45AF-9182-41164183E3A4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9FDBE-6B78-4E56-A71B-7C7CA89CA1E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3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535113"/>
            <a:ext cx="1943100" cy="6397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2552703" y="1535113"/>
            <a:ext cx="1944691" cy="6397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BC0F9-778D-484D-940F-7A651649367D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87794-9D1A-4B6A-9AFD-F8CDD6440D8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/>
          <a:lstStyle>
            <a:lvl1pPr>
              <a:buNone/>
              <a:defRPr lang="pl-PL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/>
          <a:lstStyle>
            <a:lvl1pPr>
              <a:buNone/>
              <a:defRPr lang="pl-PL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967856-773D-4FCC-BDEE-6A4234F26A50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76341-00A9-41DD-8D22-423D0CAF603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7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B64772-A33D-4B86-9906-74C07EC05FAB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76F464-F46B-4E02-9AB0-016BB288F6A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2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4C736-4801-4ABC-80EB-0F1A29B1A1A3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BF5B8-0823-45F1-938A-0DD542E9394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2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165F9-9A6C-4753-9DE4-933BD804DC4D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E1CAC-831C-4F6C-9AA6-A0CE17B5E2C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9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pl-PL" sz="3200"/>
            </a:lvl1pPr>
            <a:lvl2pPr>
              <a:defRPr lang="pl-PL" sz="2800"/>
            </a:lvl2pPr>
            <a:lvl3pPr>
              <a:defRPr lang="pl-PL"/>
            </a:lvl3pPr>
            <a:lvl4pPr>
              <a:defRPr lang="pl-PL" sz="2000"/>
            </a:lvl4pPr>
            <a:lvl5pPr>
              <a:defRPr lang="pl-PL"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94E789-A1D0-466A-B116-A88F1DFDAF2F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A84231-547A-4DC6-A437-16BD5011D8D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3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3E9847-E09C-4D5B-BC14-50FB11198234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AB60AD-BC46-47D0-893B-8BD49ACD75A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1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11F27-6FBC-4D5A-8686-1CB74037235B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5196D0-0005-4163-8EF1-E51EC06A29A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0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1900232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1900232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0D1965-67A4-421F-AB80-C3D5CE6E4AC6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12B1D1-222D-4264-99ED-DCEC29C2D7C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lang="pl-PL" sz="2400"/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84BB3-BECC-4E93-9C85-E9D7C798A6F3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B2F019-C8B2-4339-B1B6-6895917682B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8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D359E2-3EFA-45DE-8BC7-FD910D78F098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C01E90-D39B-4297-940D-1C665FA49C3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lang="pl-PL" sz="6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lang="pl-PL"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BDD30-4C28-49F8-861C-81FE7D27AD40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4A9CDD-75BA-41A2-93B9-F565471C531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1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1943100" cy="45259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2552703" y="1600200"/>
            <a:ext cx="1943100" cy="4525959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CEFC0-6BB2-4A9D-8E2B-BEA5C58488C7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A7C33D-4F02-4BFA-B3A6-E6C4CFCE604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1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lang="pl-PL"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64297B-844C-4B01-9B13-4E1D60CC6218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91319-A727-4825-9B2A-F7783D70E97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39766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22E6CC-2B38-45F8-B119-C8E0BA37578D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279707-9C71-4EED-BABA-4CF88A7541E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8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B7E29-7C73-481D-9C3E-96E7FDDDF9FC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FEA726-E379-47CA-9DCE-B1476992C50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3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2B7C9-4119-4B1D-8F4E-0DEFB2CD8579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AFCAC3-E22A-4DD1-BEB7-FD8767251F39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4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pl-PL" sz="3200"/>
            </a:lvl1pPr>
            <a:lvl2pPr>
              <a:defRPr lang="pl-PL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A49BE8-66AE-48B4-BB94-C307A8C707C0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F3F76-E5C5-4A47-8A31-8E6BD5F6D06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7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lang="pl-PL"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161BC4-D9BB-45D3-9E43-D9AD69A2F416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0BFC18-472C-4FDE-BA62-BDAA1BD7E6D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3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90741-2A48-4011-9EA0-D882CDE89C4D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252098-F527-4074-8A5B-F9A1804291A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8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pl-PL"/>
            </a:lvl1pPr>
            <a:lvl2pPr>
              <a:defRPr lang="pl-PL"/>
            </a:lvl2pPr>
            <a:lvl3pPr>
              <a:defRPr lang="pl-PL"/>
            </a:lvl3pPr>
            <a:lvl4pPr>
              <a:defRPr lang="pl-PL"/>
            </a:lvl4pPr>
            <a:lvl5pPr>
              <a:defRPr lang="pl-PL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01040-6000-484C-BFE2-C545B5170876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B9426-F835-4943-9858-27C88CD53D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0D3CA6-914D-4E3C-A436-7764C9E48B1A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006E6-7C99-4C33-A748-F27BC96D79F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0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22607F-8095-4D9B-8865-99D6B4E50C69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C37A3-F08F-4093-A8F7-AD0B95DDC64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5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BD5905-AC2B-430B-BD07-49A5705AE170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16B79-6EBF-447A-B00D-F35ED4332BE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4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E8C92-BE31-4CDA-AECD-ABC9B295335F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BF568-9A40-4122-ADF9-1CBD4E3067E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lang="pl-PL"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03E63-7EF5-400C-BC41-20EE18C1EA5C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7EFC52-DE2E-4EE8-933D-DF8D499A61B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9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685800" y="2130478"/>
            <a:ext cx="7772043" cy="146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sl-SI"/>
              <a:t>Kliknij, aby edytować format tekstu tytułuUredite slog naslova matrice</a:t>
            </a:r>
          </a:p>
        </p:txBody>
      </p:sp>
      <p:sp>
        <p:nvSpPr>
          <p:cNvPr id="3" name="Ograda datuma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10D7B6B-107B-45C9-ABE3-5AE1C3739187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4" name="Ograda noge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Ograd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0197892-C745-42AC-9108-337D7BF73BA0}" type="slidenum">
              <a:t>‹#›</a:t>
            </a:fld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3977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pl-PL" sz="3200" b="0" i="0" u="none" strike="noStrike" kern="1200" cap="none" spc="0" baseline="0">
          <a:solidFill>
            <a:srgbClr val="000000"/>
          </a:solidFill>
          <a:uFillTx/>
          <a:latin typeface="Calibri" pitchFamily="18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sl-SI"/>
              <a:t>Kliknij, aby edytować format tekstu tytułuUredite slog naslova matrice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3" cy="452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D62AB16-6556-4D0F-8D25-D235C5694DBE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5" name="Ograda noge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Ograda številke diapozitiva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946AEFF-0424-4E26-9D92-B682F3E57B9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sl-SI"/>
              <a:t>Kliknij, aby edytować format tekstu tytułuUredite slog naslova matrice</a:t>
            </a: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39919" cy="63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</p:txBody>
      </p:sp>
      <p:sp>
        <p:nvSpPr>
          <p:cNvPr id="4" name="Ograda vsebine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174763"/>
            <a:ext cx="4039919" cy="3951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1535039"/>
            <a:ext cx="4041355" cy="639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</p:txBody>
      </p:sp>
      <p:sp>
        <p:nvSpPr>
          <p:cNvPr id="6" name="Ograda vsebine 5"/>
          <p:cNvSpPr txBox="1">
            <a:spLocks noGrp="1"/>
          </p:cNvSpPr>
          <p:nvPr>
            <p:ph type="body" sz="quarter" idx="4294967295"/>
          </p:nvPr>
        </p:nvSpPr>
        <p:spPr>
          <a:xfrm>
            <a:off x="4645078" y="2174763"/>
            <a:ext cx="4041355" cy="39510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77ECCB-D863-4BED-BAF5-9E5BC2FA6C18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8" name="Ograda noge 7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9" name="Ograda številke diapozitiva 8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A4D0E9-4C17-48A5-835C-080E437F1E36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sl-SI"/>
              <a:t>Kliknij, aby edytować format tekstu tytułuUredite slog naslova matrice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8" cy="452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15" y="1600200"/>
            <a:ext cx="4038118" cy="452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sl-SI"/>
              <a:t>Kliknij, aby edytować format tekstu konspektu</a:t>
            </a:r>
          </a:p>
          <a:p>
            <a:pPr lvl="1"/>
            <a:r>
              <a:rPr lang="sl-SI"/>
              <a:t>Drugi poziom konspektu</a:t>
            </a:r>
          </a:p>
          <a:p>
            <a:pPr lvl="2"/>
            <a:r>
              <a:rPr lang="sl-SI"/>
              <a:t>Trzeci poziom konspektu</a:t>
            </a:r>
          </a:p>
          <a:p>
            <a:pPr lvl="3"/>
            <a:r>
              <a:rPr lang="sl-SI"/>
              <a:t>Czwarty poziom konspektu</a:t>
            </a:r>
          </a:p>
          <a:p>
            <a:pPr lvl="4"/>
            <a:r>
              <a:rPr lang="sl-SI"/>
              <a:t>Piąty poziom konspektu</a:t>
            </a:r>
          </a:p>
          <a:p>
            <a:pPr lvl="5"/>
            <a:r>
              <a:rPr lang="sl-SI"/>
              <a:t>Szósty poziom konspektu</a:t>
            </a:r>
          </a:p>
          <a:p>
            <a:pPr lvl="6"/>
            <a:r>
              <a:rPr lang="sl-SI"/>
              <a:t>Siódmy poziom konspektu</a:t>
            </a:r>
          </a:p>
          <a:p>
            <a:pPr lvl="7"/>
            <a:r>
              <a:rPr lang="sl-SI"/>
              <a:t>Ósmy poziom konspektu</a:t>
            </a:r>
          </a:p>
          <a:p>
            <a:pPr lvl="0"/>
            <a:r>
              <a:rPr lang="sl-SI"/>
              <a:t>Dziewiąty poziom konspektuUredite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C288B9A-1ACD-4E7C-AC86-08309F8E600F}" type="datetime1">
              <a:rPr lang="pl-PL"/>
              <a:pPr lvl="0"/>
              <a:t>2018-06-19</a:t>
            </a:fld>
            <a:endParaRPr lang="pl-PL"/>
          </a:p>
        </p:txBody>
      </p:sp>
      <p:sp>
        <p:nvSpPr>
          <p:cNvPr id="6" name="Ograda noge 5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Ograda številke diapozitiva 6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533F1F8-168B-404F-959D-C98B1796540F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Lucida Sans Unicode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hape 5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83"/>
          <a:stretch>
            <a:fillRect/>
          </a:stretch>
        </p:blipFill>
        <p:spPr bwMode="auto">
          <a:xfrm>
            <a:off x="1117998" y="1585914"/>
            <a:ext cx="6858001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hape 55"/>
          <p:cNvSpPr txBox="1"/>
          <p:nvPr/>
        </p:nvSpPr>
        <p:spPr>
          <a:xfrm>
            <a:off x="3802858" y="1097756"/>
            <a:ext cx="3059906" cy="1106091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802856" y="1863328"/>
            <a:ext cx="2725341" cy="10798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581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9"/>
          <a:stretch>
            <a:fillRect/>
          </a:stretch>
        </p:blipFill>
        <p:spPr bwMode="auto">
          <a:xfrm>
            <a:off x="1117998" y="4027886"/>
            <a:ext cx="6858001" cy="203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hape 59"/>
          <p:cNvSpPr txBox="1"/>
          <p:nvPr/>
        </p:nvSpPr>
        <p:spPr>
          <a:xfrm>
            <a:off x="2625329" y="4439842"/>
            <a:ext cx="533400" cy="302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68569" tIns="68569" rIns="68569" bIns="68569"/>
          <a:lstStyle/>
          <a:p>
            <a:pPr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ole tekstowe 7">
            <a:extLst>
              <a:ext uri="{FF2B5EF4-FFF2-40B4-BE49-F238E27FC236}"/>
            </a:extLst>
          </p:cNvPr>
          <p:cNvSpPr txBox="1"/>
          <p:nvPr/>
        </p:nvSpPr>
        <p:spPr>
          <a:xfrm>
            <a:off x="683568" y="105938"/>
            <a:ext cx="74018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3200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	Doświadczenia </a:t>
            </a:r>
            <a:r>
              <a:rPr lang="pl-PL" sz="32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słoweńskie w komercjalizacji usług opiekuńczych </a:t>
            </a:r>
            <a:r>
              <a:rPr lang="pl-PL" sz="3200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/>
            </a:r>
            <a:br>
              <a:rPr lang="pl-PL" sz="3200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</a:br>
            <a:r>
              <a:rPr lang="pl-PL" sz="3200" dirty="0" smtClean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i </a:t>
            </a:r>
            <a:r>
              <a:rPr lang="pl-PL" sz="3200" dirty="0">
                <a:solidFill>
                  <a:srgbClr val="92D050"/>
                </a:solidFill>
                <a:latin typeface="Bahnschrift SemiBold Condensed" panose="020B0502040204020203" pitchFamily="34" charset="0"/>
              </a:rPr>
              <a:t>współpracy międzyinstytucjonalnej na rzecz osób niesamodzielnych</a:t>
            </a:r>
          </a:p>
        </p:txBody>
      </p:sp>
    </p:spTree>
    <p:extLst>
      <p:ext uri="{BB962C8B-B14F-4D97-AF65-F5344CB8AC3E}">
        <p14:creationId xmlns:p14="http://schemas.microsoft.com/office/powerpoint/2010/main" val="323551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usehold community for the elderly Dovč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l-PL" sz="3200" b="1"/>
              <a:t>Społeczność gospodarstwa domowego dla osób starszych</a:t>
            </a:r>
            <a:r>
              <a:rPr lang="sl-SI" sz="3200" b="1"/>
              <a:t> Dovča</a:t>
            </a:r>
          </a:p>
        </p:txBody>
      </p:sp>
      <p:sp>
        <p:nvSpPr>
          <p:cNvPr id="3" name="Ograda vsebine 3"/>
          <p:cNvSpPr txBox="1">
            <a:spLocks noGrp="1"/>
          </p:cNvSpPr>
          <p:nvPr>
            <p:ph type="body" idx="4294967295"/>
          </p:nvPr>
        </p:nvSpPr>
        <p:spPr>
          <a:xfrm>
            <a:off x="0" y="1417320"/>
            <a:ext cx="8964488" cy="8014679"/>
          </a:xfrm>
        </p:spPr>
        <p:txBody>
          <a:bodyPr anchor="t"/>
          <a:lstStyle/>
          <a:p>
            <a:pPr lvl="0" algn="ctr">
              <a:buNone/>
            </a:pPr>
            <a:r>
              <a:rPr lang="pl-PL" sz="2800" b="1" dirty="0"/>
              <a:t>I</a:t>
            </a:r>
            <a:r>
              <a:rPr lang="pl-PL" b="1" dirty="0"/>
              <a:t>dea innowacyjna Petera </a:t>
            </a:r>
            <a:r>
              <a:rPr lang="pl-PL" b="1" dirty="0" err="1"/>
              <a:t>Prenzel’a</a:t>
            </a:r>
            <a:r>
              <a:rPr lang="pl-PL" b="1" dirty="0"/>
              <a:t> </a:t>
            </a:r>
            <a:r>
              <a:rPr lang="pl-PL" dirty="0"/>
              <a:t>– właściciela byłego gospodarstwa turystycznego, które zostało przekształcone w ośrodek dla osób starszych, które mogą być najemcami zgodnie z konkretnymi zasadami, gdzie najważniejszy jest szacunek jednej osoby do drugiej.</a:t>
            </a:r>
          </a:p>
          <a:p>
            <a:pPr lvl="0" algn="ctr">
              <a:buNone/>
            </a:pPr>
            <a:r>
              <a:rPr lang="pl-PL" dirty="0"/>
              <a:t>Trybunał Audytorów Słowenii przedstawił rządowi Słowenii to gospodarstwo jako przykład dobrej praktyki w roku 2017.</a:t>
            </a:r>
          </a:p>
        </p:txBody>
      </p:sp>
      <p:pic>
        <p:nvPicPr>
          <p:cNvPr id="4" name="Ograda vsebin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783" t="2152" r="10654"/>
          <a:stretch>
            <a:fillRect/>
          </a:stretch>
        </p:blipFill>
        <p:spPr>
          <a:xfrm>
            <a:off x="2731576" y="3891454"/>
            <a:ext cx="4216688" cy="29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Domi               http://www.prodomi.si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ProDomi               </a:t>
            </a:r>
            <a:r>
              <a:rPr lang="sl-SI" sz="2800"/>
              <a:t>http://www.prodomi.si/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353880" y="1234440"/>
            <a:ext cx="4290128" cy="5029556"/>
          </a:xfrm>
        </p:spPr>
        <p:txBody>
          <a:bodyPr/>
          <a:lstStyle/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000" dirty="0"/>
              <a:t>Pierwsza prywatna agencja dla domów opieki w Słowenii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000" dirty="0"/>
              <a:t>Łączy ona osoby, które potrzebują opieki z tymi, którzy mogą ją </a:t>
            </a:r>
            <a:r>
              <a:rPr lang="sl-SI" sz="2000" dirty="0" smtClean="0"/>
              <a:t>świadczyć 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000" dirty="0" smtClean="0"/>
              <a:t>Agencja </a:t>
            </a:r>
            <a:r>
              <a:rPr lang="sl-SI" sz="2000" dirty="0"/>
              <a:t>działa głównie </a:t>
            </a:r>
            <a:r>
              <a:rPr lang="sl-SI" sz="2000" dirty="0" smtClean="0"/>
              <a:t>w miastach</a:t>
            </a:r>
          </a:p>
          <a:p>
            <a:pPr marL="34290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000" dirty="0" smtClean="0"/>
              <a:t>Klientami </a:t>
            </a:r>
            <a:r>
              <a:rPr lang="sl-SI" sz="2000" dirty="0"/>
              <a:t>są osoby, które mogą zapłacić za takie usługi (wyższa klasa średnia)</a:t>
            </a:r>
          </a:p>
          <a:p>
            <a:pPr lvl="0">
              <a:spcBef>
                <a:spcPts val="640"/>
              </a:spcBef>
              <a:buNone/>
            </a:pPr>
            <a:endParaRPr lang="sl-SI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1220" t="7360" r="25543" b="9795"/>
          <a:stretch>
            <a:fillRect/>
          </a:stretch>
        </p:blipFill>
        <p:spPr>
          <a:xfrm>
            <a:off x="4860032" y="2095557"/>
            <a:ext cx="4038118" cy="353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sl-SI" sz="3600" b="1"/>
              <a:t>Dziedzictwo społeczności  Parnas      </a:t>
            </a:r>
            <a:r>
              <a:rPr lang="sl-SI" sz="3600"/>
              <a:t>-               http://zavod-parnas.org/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37801" y="1483915"/>
            <a:ext cx="6479996" cy="5081759"/>
          </a:xfrm>
        </p:spPr>
        <p:txBody>
          <a:bodyPr/>
          <a:lstStyle/>
          <a:p>
            <a:pPr lvl="0">
              <a:spcBef>
                <a:spcPts val="640"/>
              </a:spcBef>
              <a:buNone/>
            </a:pPr>
            <a:r>
              <a:rPr lang="sl-SI" sz="1800" dirty="0"/>
              <a:t>Konwencja Ramowa Rady Europy dotycząca Wartości Dziedzictwa Kulturowego dla Społeczeństwa sugeruje aby na </a:t>
            </a:r>
            <a:r>
              <a:rPr lang="sl-SI" sz="1800" dirty="0" smtClean="0"/>
              <a:t>gruncie lokalnym organizować </a:t>
            </a:r>
            <a:r>
              <a:rPr lang="sl-SI" sz="1800" dirty="0"/>
              <a:t>społeczności promujące </a:t>
            </a:r>
            <a:r>
              <a:rPr lang="sl-SI" sz="1800" dirty="0" smtClean="0"/>
              <a:t>dziedzictwo kulturowe.  </a:t>
            </a:r>
            <a:endParaRPr lang="sl-SI" sz="1800" dirty="0"/>
          </a:p>
          <a:p>
            <a:pPr lvl="0">
              <a:spcBef>
                <a:spcPts val="640"/>
              </a:spcBef>
              <a:buNone/>
            </a:pPr>
            <a:r>
              <a:rPr lang="sl-SI" sz="1800" dirty="0"/>
              <a:t>Strategia Dziedzictwa Europejskiego w Wieku XXI uznaje Dziedzictwo społeczności Parnas za dobrą praktykę z powodu :</a:t>
            </a:r>
          </a:p>
          <a:p>
            <a:pPr marL="804863" lvl="0" indent="-628650">
              <a:spcBef>
                <a:spcPts val="640"/>
              </a:spcBef>
              <a:buNone/>
            </a:pPr>
            <a:r>
              <a:rPr lang="sl-SI" sz="1800" dirty="0"/>
              <a:t>          </a:t>
            </a:r>
            <a:r>
              <a:rPr lang="sl-SI" sz="1800" dirty="0" smtClean="0"/>
              <a:t>a) </a:t>
            </a:r>
            <a:r>
              <a:rPr lang="sl-SI" sz="1800" dirty="0"/>
              <a:t>dobrej współpracy partnerskiej pomiędzy społecznością lokalną, organizacjami pozarządowymi, ekspertami, władzami miasta</a:t>
            </a:r>
          </a:p>
          <a:p>
            <a:pPr marL="804863" lvl="0" indent="-628650">
              <a:spcBef>
                <a:spcPts val="640"/>
              </a:spcBef>
              <a:buNone/>
            </a:pPr>
            <a:r>
              <a:rPr lang="sl-SI" sz="1800" dirty="0"/>
              <a:t>          </a:t>
            </a:r>
            <a:r>
              <a:rPr lang="sl-SI" sz="1800" dirty="0" smtClean="0"/>
              <a:t>b) </a:t>
            </a:r>
            <a:r>
              <a:rPr lang="sl-SI" sz="1800" dirty="0"/>
              <a:t>integracji osób starszych, młodych ochotników</a:t>
            </a:r>
          </a:p>
          <a:p>
            <a:pPr marL="804863" lvl="0" indent="-628650">
              <a:spcBef>
                <a:spcPts val="640"/>
              </a:spcBef>
              <a:buNone/>
            </a:pPr>
            <a:r>
              <a:rPr lang="sl-SI" sz="1800" dirty="0"/>
              <a:t>          </a:t>
            </a:r>
            <a:r>
              <a:rPr lang="sl-SI" sz="1800" dirty="0" smtClean="0"/>
              <a:t>c) </a:t>
            </a:r>
            <a:r>
              <a:rPr lang="sl-SI" sz="1800" dirty="0"/>
              <a:t>międzypokoleniowego uczenia się</a:t>
            </a:r>
          </a:p>
          <a:p>
            <a:pPr marL="804863" lvl="0" indent="-628650">
              <a:spcBef>
                <a:spcPts val="640"/>
              </a:spcBef>
              <a:buNone/>
            </a:pPr>
            <a:r>
              <a:rPr lang="sl-SI" sz="1800" dirty="0"/>
              <a:t>          </a:t>
            </a:r>
            <a:r>
              <a:rPr lang="sl-SI" sz="1800" dirty="0" smtClean="0"/>
              <a:t>d) </a:t>
            </a:r>
            <a:r>
              <a:rPr lang="sl-SI" sz="1800" dirty="0"/>
              <a:t>rozwoju ekoturystyki</a:t>
            </a:r>
          </a:p>
          <a:p>
            <a:pPr lvl="0">
              <a:spcBef>
                <a:spcPts val="640"/>
              </a:spcBef>
              <a:buNone/>
            </a:pPr>
            <a:endParaRPr lang="sl-SI" sz="3200" dirty="0"/>
          </a:p>
        </p:txBody>
      </p:sp>
      <p:pic>
        <p:nvPicPr>
          <p:cNvPr id="4" name="Ograda vseb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7995" y="980639"/>
            <a:ext cx="2357999" cy="194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87995" y="2925001"/>
            <a:ext cx="2339282" cy="191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87995" y="4841638"/>
            <a:ext cx="2385358" cy="175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amily Succession Agre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Rodzinna Umowa o Dziedziczeniu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241200" y="1240200"/>
            <a:ext cx="5086798" cy="6391802"/>
          </a:xfrm>
        </p:spPr>
        <p:txBody>
          <a:bodyPr/>
          <a:lstStyle/>
          <a:p>
            <a:pPr marL="285750" indent="-285750">
              <a:spcBef>
                <a:spcPts val="640"/>
              </a:spcBef>
            </a:pPr>
            <a:r>
              <a:rPr lang="sl-SI" sz="1800" dirty="0"/>
              <a:t>przekazanie majątku następnemu pokoleniu</a:t>
            </a:r>
          </a:p>
          <a:p>
            <a:pPr marL="285750" indent="-285750">
              <a:spcBef>
                <a:spcPts val="640"/>
              </a:spcBef>
            </a:pPr>
            <a:r>
              <a:rPr lang="sl-SI" sz="1800" dirty="0" smtClean="0"/>
              <a:t>umowa </a:t>
            </a:r>
            <a:r>
              <a:rPr lang="sl-SI" sz="1800" dirty="0"/>
              <a:t>pomiedzy członkami rodzin mówiąca o tym, która osoba przejmie gospodarstwo po śmierci rodziców</a:t>
            </a:r>
          </a:p>
          <a:p>
            <a:pPr marL="285750" indent="-285750">
              <a:spcBef>
                <a:spcPts val="640"/>
              </a:spcBef>
            </a:pPr>
            <a:r>
              <a:rPr lang="sl-SI" sz="1800" dirty="0" smtClean="0"/>
              <a:t>nowe </a:t>
            </a:r>
            <a:r>
              <a:rPr lang="sl-SI" sz="1800" dirty="0"/>
              <a:t>związki i nowe zakresy obowiązków</a:t>
            </a:r>
          </a:p>
          <a:p>
            <a:pPr marL="285750" indent="-285750">
              <a:spcBef>
                <a:spcPts val="640"/>
              </a:spcBef>
            </a:pPr>
            <a:r>
              <a:rPr lang="sl-SI" sz="1800" dirty="0" smtClean="0"/>
              <a:t>młode </a:t>
            </a:r>
            <a:r>
              <a:rPr lang="sl-SI" sz="1800" dirty="0"/>
              <a:t>osoby przejmujące gospdarstwo</a:t>
            </a:r>
          </a:p>
        </p:txBody>
      </p:sp>
      <p:pic>
        <p:nvPicPr>
          <p:cNvPr id="4" name="Ograda vseb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1679" b="1397"/>
          <a:stretch>
            <a:fillRect/>
          </a:stretch>
        </p:blipFill>
        <p:spPr>
          <a:xfrm rot="5400013">
            <a:off x="5183998" y="2016005"/>
            <a:ext cx="4248000" cy="352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rvice Design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Model Projektowania Usługi</a:t>
            </a:r>
          </a:p>
        </p:txBody>
      </p:sp>
      <p:pic>
        <p:nvPicPr>
          <p:cNvPr id="3" name="Ograda vseb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027883"/>
            <a:ext cx="8229243" cy="36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yond Hom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Poza Opieką Domową</a:t>
            </a:r>
          </a:p>
        </p:txBody>
      </p:sp>
      <p:pic>
        <p:nvPicPr>
          <p:cNvPr id="3" name="Ograda vsebin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3239" t="-416" r="22638"/>
          <a:stretch>
            <a:fillRect/>
          </a:stretch>
        </p:blipFill>
        <p:spPr>
          <a:xfrm>
            <a:off x="467642" y="1492556"/>
            <a:ext cx="2790355" cy="382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83996" y="1245239"/>
            <a:ext cx="2348279" cy="416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0080" t="3263" r="35115" b="-7394"/>
          <a:stretch>
            <a:fillRect/>
          </a:stretch>
        </p:blipFill>
        <p:spPr>
          <a:xfrm>
            <a:off x="3276002" y="1472403"/>
            <a:ext cx="2668676" cy="41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7"/>
          <p:cNvSpPr/>
          <p:nvPr/>
        </p:nvSpPr>
        <p:spPr>
          <a:xfrm>
            <a:off x="1331640" y="4867561"/>
            <a:ext cx="1799996" cy="36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Ivanka Kranjc</a:t>
            </a:r>
          </a:p>
        </p:txBody>
      </p:sp>
      <p:sp>
        <p:nvSpPr>
          <p:cNvPr id="7" name="PoljeZBesedilom 8"/>
          <p:cNvSpPr/>
          <p:nvPr/>
        </p:nvSpPr>
        <p:spPr>
          <a:xfrm>
            <a:off x="3780001" y="4868997"/>
            <a:ext cx="2015995" cy="364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Zdenka Gustinčič</a:t>
            </a:r>
          </a:p>
        </p:txBody>
      </p:sp>
      <p:sp>
        <p:nvSpPr>
          <p:cNvPr id="8" name="PoljeZBesedilom 9"/>
          <p:cNvSpPr/>
          <p:nvPr/>
        </p:nvSpPr>
        <p:spPr>
          <a:xfrm>
            <a:off x="6372362" y="1472403"/>
            <a:ext cx="1490755" cy="639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Gundrun Sjoden</a:t>
            </a:r>
          </a:p>
        </p:txBody>
      </p:sp>
      <p:sp>
        <p:nvSpPr>
          <p:cNvPr id="9" name="PoljeZBesedilom 10"/>
          <p:cNvSpPr/>
          <p:nvPr/>
        </p:nvSpPr>
        <p:spPr>
          <a:xfrm>
            <a:off x="6228362" y="5661361"/>
            <a:ext cx="1799996" cy="820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projektuje ubrania, które pasują kobietom w każdym wieku, o różnej budowie ciała i wadze.</a:t>
            </a:r>
          </a:p>
        </p:txBody>
      </p:sp>
      <p:sp>
        <p:nvSpPr>
          <p:cNvPr id="10" name="PoljeZBesedilom 11"/>
          <p:cNvSpPr/>
          <p:nvPr/>
        </p:nvSpPr>
        <p:spPr>
          <a:xfrm>
            <a:off x="3285722" y="5597636"/>
            <a:ext cx="2658599" cy="820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przekazała swój majątek (800.000 EUR) fundacji, która została założona w Centrum Nova </a:t>
            </a:r>
            <a:r>
              <a:rPr lang="pl-PL" sz="1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Gorica</a:t>
            </a:r>
            <a:r>
              <a:rPr lang="pl-PL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zajmującym się współpracą międzypokoleniową.</a:t>
            </a:r>
          </a:p>
        </p:txBody>
      </p:sp>
      <p:sp>
        <p:nvSpPr>
          <p:cNvPr id="11" name="PoljeZBesedilom 12"/>
          <p:cNvSpPr/>
          <p:nvPr/>
        </p:nvSpPr>
        <p:spPr>
          <a:xfrm>
            <a:off x="431642" y="5597636"/>
            <a:ext cx="2628003" cy="8204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kieruje zespołem mentorów składającym się z wolontariuszy w centrum pracy opiekuńczej dla osób niepełnosprawnych.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0" y="2511983"/>
            <a:ext cx="9132835" cy="144016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l-PL" sz="3200" b="1" dirty="0" smtClean="0">
                <a:solidFill>
                  <a:srgbClr val="006600"/>
                </a:solidFill>
                <a:cs typeface="Times New Roman" pitchFamily="18"/>
              </a:rPr>
              <a:t>Doświadczenie słoweńskie w komercjalizacji </a:t>
            </a:r>
            <a:br>
              <a:rPr lang="pl-PL" sz="3200" b="1" dirty="0" smtClean="0">
                <a:solidFill>
                  <a:srgbClr val="006600"/>
                </a:solidFill>
                <a:cs typeface="Times New Roman" pitchFamily="18"/>
              </a:rPr>
            </a:br>
            <a:r>
              <a:rPr lang="pl-PL" sz="3200" b="1" dirty="0" smtClean="0">
                <a:solidFill>
                  <a:srgbClr val="006600"/>
                </a:solidFill>
                <a:cs typeface="Times New Roman" pitchFamily="18"/>
              </a:rPr>
              <a:t>usług opiekuńczych i współpraca instytucjonalna</a:t>
            </a:r>
            <a:br>
              <a:rPr lang="pl-PL" sz="3200" b="1" dirty="0" smtClean="0">
                <a:solidFill>
                  <a:srgbClr val="006600"/>
                </a:solidFill>
                <a:cs typeface="Times New Roman" pitchFamily="18"/>
              </a:rPr>
            </a:br>
            <a:r>
              <a:rPr lang="pl-PL" sz="3200" b="1" dirty="0" smtClean="0">
                <a:solidFill>
                  <a:srgbClr val="006600"/>
                </a:solidFill>
                <a:cs typeface="Times New Roman" pitchFamily="18"/>
              </a:rPr>
              <a:t> dla osób z nich korzystających</a:t>
            </a:r>
            <a:endParaRPr lang="pl-PL" sz="3200" b="1" dirty="0">
              <a:solidFill>
                <a:srgbClr val="006600"/>
              </a:solidFill>
              <a:cs typeface="Times New Roman" pitchFamily="18"/>
            </a:endParaRP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1371778" y="5085184"/>
            <a:ext cx="6400443" cy="406441"/>
          </a:xfrm>
        </p:spPr>
        <p:txBody>
          <a:bodyPr lIns="90004" tIns="44997" rIns="90004" bIns="44997" anchorCtr="1"/>
          <a:lstStyle/>
          <a:p>
            <a:pPr lvl="0" algn="ctr">
              <a:spcAft>
                <a:spcPts val="0"/>
              </a:spcAft>
            </a:pPr>
            <a:r>
              <a:rPr lang="pl-PL" sz="1800" i="1" dirty="0" err="1" smtClean="0"/>
              <a:t>Lili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Mahne</a:t>
            </a:r>
            <a:r>
              <a:rPr lang="pl-PL" sz="1800" i="1" dirty="0" smtClean="0"/>
              <a:t>, </a:t>
            </a:r>
            <a:r>
              <a:rPr lang="pl-PL" sz="1600" i="1" dirty="0" err="1" smtClean="0"/>
              <a:t>AreaGea</a:t>
            </a:r>
            <a:r>
              <a:rPr lang="pl-PL" sz="1600" i="1" dirty="0" smtClean="0"/>
              <a:t> Instytut Rozwoju Wsi</a:t>
            </a:r>
            <a:endParaRPr lang="pl-PL" sz="1600" i="1" dirty="0"/>
          </a:p>
        </p:txBody>
      </p:sp>
      <p:sp>
        <p:nvSpPr>
          <p:cNvPr id="6" name="Podnaslov 2"/>
          <p:cNvSpPr/>
          <p:nvPr/>
        </p:nvSpPr>
        <p:spPr>
          <a:xfrm>
            <a:off x="16748" y="1340768"/>
            <a:ext cx="9180512" cy="17472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I Ogólnopolski Kongres </a:t>
            </a:r>
            <a:r>
              <a:rPr lang="pl-PL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/>
            </a:r>
            <a:br>
              <a:rPr lang="pl-PL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</a:br>
            <a:r>
              <a:rPr lang="pl-PL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GOSPODARSTW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OPIEKUŃCZYCH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142"/>
            <a:ext cx="6989078" cy="1182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 sz="2400" b="1" dirty="0" smtClean="0"/>
              <a:t>Słoweńskie d</a:t>
            </a:r>
            <a:r>
              <a:rPr lang="sl-SI" sz="2400" b="1" dirty="0" smtClean="0"/>
              <a:t>oświadczenia </a:t>
            </a:r>
            <a:r>
              <a:rPr lang="pl-PL" sz="2300" b="1" dirty="0">
                <a:cs typeface="Times New Roman" pitchFamily="18"/>
              </a:rPr>
              <a:t>w komercjalizacji usług opiekuńczych </a:t>
            </a:r>
            <a:r>
              <a:rPr lang="pl-PL" sz="2300" b="1" dirty="0" smtClean="0">
                <a:cs typeface="Times New Roman" pitchFamily="18"/>
              </a:rPr>
              <a:t/>
            </a:r>
            <a:br>
              <a:rPr lang="pl-PL" sz="2300" b="1" dirty="0" smtClean="0">
                <a:cs typeface="Times New Roman" pitchFamily="18"/>
              </a:rPr>
            </a:br>
            <a:r>
              <a:rPr lang="pl-PL" sz="2300" b="1" dirty="0" smtClean="0">
                <a:cs typeface="Times New Roman" pitchFamily="18"/>
              </a:rPr>
              <a:t>i </a:t>
            </a:r>
            <a:r>
              <a:rPr lang="pl-PL" sz="2300" b="1" dirty="0">
                <a:cs typeface="Times New Roman" pitchFamily="18"/>
              </a:rPr>
              <a:t>współpraca </a:t>
            </a:r>
            <a:r>
              <a:rPr lang="pl-PL" sz="2300" b="1" dirty="0" smtClean="0">
                <a:cs typeface="Times New Roman" pitchFamily="18"/>
              </a:rPr>
              <a:t>między</a:t>
            </a:r>
            <a:r>
              <a:rPr lang="pl-PL" sz="2300" b="1" dirty="0" smtClean="0">
                <a:cs typeface="Times New Roman" pitchFamily="18"/>
              </a:rPr>
              <a:t>instytucjonalna </a:t>
            </a:r>
            <a:r>
              <a:rPr lang="sl-SI" sz="2400" b="1" dirty="0" smtClean="0"/>
              <a:t>  </a:t>
            </a:r>
            <a:endParaRPr lang="sl-SI" sz="2400" b="1" dirty="0"/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251519" y="1295997"/>
            <a:ext cx="5652477" cy="7343994"/>
          </a:xfrm>
        </p:spPr>
        <p:txBody>
          <a:bodyPr/>
          <a:lstStyle/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Osoby bezrobotne – program partnerski dla zawodów publicznych w regionie Notranjska - Agenda 21 (1996 -2001)</a:t>
            </a:r>
          </a:p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Model dla gospodarstw dydaktycznych – od małego projektu gminnego do transgranicznego </a:t>
            </a:r>
            <a:r>
              <a:rPr lang="sl-SI" sz="1600" dirty="0" smtClean="0"/>
              <a:t>międzyinstytucjonalnego </a:t>
            </a:r>
            <a:r>
              <a:rPr lang="sl-SI" sz="1600" dirty="0"/>
              <a:t>projektu partnerskiego (sl/It) (2007 – 2014)</a:t>
            </a:r>
          </a:p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Partnerstwo w CEMEKO (spółdzielnia współpracy międzypokoleniowej) (2014 – 2017)</a:t>
            </a:r>
          </a:p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Model biznesowy współpracy społecznej dla osób starszych – praca eksperta w transgranicznym interinstytucjonalnym projekcie partnerskim (2014 -2015)</a:t>
            </a:r>
          </a:p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HoCare - Dostawa Innowacyjnych rozwiązań dla Domu Opieki poprzez wzmocnienie współpracy poczwórnej helisy w regionalnych łańcuchach innowacyjnych, Interreg Europe, udział w projekcie jako ekspert (2016)</a:t>
            </a:r>
          </a:p>
          <a:p>
            <a:pPr marL="285750" lvl="0" indent="-28575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1600" dirty="0"/>
              <a:t>Dziedzictwo społeczności Poprtnik – ochrona niematerialnego dziedzictwa chleba bożonarodzeniowego</a:t>
            </a:r>
          </a:p>
          <a:p>
            <a:pPr lvl="0">
              <a:spcBef>
                <a:spcPts val="640"/>
              </a:spcBef>
              <a:buNone/>
            </a:pPr>
            <a:endParaRPr lang="sl-SI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13">
            <a:off x="5487655" y="2230378"/>
            <a:ext cx="4186077" cy="312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ssages from Sloven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0" y="213423"/>
            <a:ext cx="9144000" cy="731065"/>
          </a:xfrm>
        </p:spPr>
        <p:txBody>
          <a:bodyPr/>
          <a:lstStyle/>
          <a:p>
            <a:pPr lvl="0"/>
            <a:r>
              <a:rPr lang="sl-SI" sz="3200" b="1" dirty="0"/>
              <a:t>Wiadomości ze Słowenii</a:t>
            </a:r>
          </a:p>
        </p:txBody>
      </p:sp>
      <p:pic>
        <p:nvPicPr>
          <p:cNvPr id="3" name="Ograda vsebine 3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14111"/>
          <a:stretch/>
        </p:blipFill>
        <p:spPr>
          <a:xfrm>
            <a:off x="-177841" y="1068245"/>
            <a:ext cx="3539501" cy="2676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jeZBesedilom 4"/>
          <p:cNvSpPr/>
          <p:nvPr/>
        </p:nvSpPr>
        <p:spPr>
          <a:xfrm>
            <a:off x="467544" y="3861048"/>
            <a:ext cx="8352928" cy="243645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sng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Osoby o specjalnych potrzebach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jako część grup o specjalnych potrzebach – liczne projekty eksperymentalne i dobre praktyki pokazują, że możemy zrobić dla nich coś więcej i że mogą one być bardziej proaktywne.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Usługi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opiekuńcze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zawsze ukierunkowane są na ulepszenia i dodatkowe pieniądze.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Współpraca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międzyinstytucjonalna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jest potrzebna niemniej jednak trudna do </a:t>
            </a:r>
            <a:r>
              <a:rPr lang="pl-PL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osiągnięcia.</a:t>
            </a:r>
            <a:endParaRPr lang="pl-P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PoljeZBesedilom 6"/>
          <p:cNvSpPr/>
          <p:nvPr/>
        </p:nvSpPr>
        <p:spPr>
          <a:xfrm>
            <a:off x="3581353" y="952288"/>
            <a:ext cx="5392576" cy="2908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i="0" u="sng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Obszary wiejskie 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– wykorzystanie CLLD oraz innych programów do:</a:t>
            </a:r>
          </a:p>
          <a:p>
            <a:pPr marL="360363" marR="0" lvl="0" indent="-1841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Rozwijanie nowych zawodów</a:t>
            </a:r>
          </a:p>
          <a:p>
            <a:pPr marL="360363" marR="0" lvl="0" indent="-1841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Rozwijanie nowych usług</a:t>
            </a:r>
          </a:p>
          <a:p>
            <a:pPr marL="360363" marR="0" lvl="0" indent="-1841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Zapewnienie lepszej pozycji dla grup osób o specjalnych potrzebach.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Gospodarstwa są miejscem świadczenia różnorodnych </a:t>
            </a:r>
            <a:r>
              <a:rPr lang="pl-PL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usług opiekuńczych</a:t>
            </a:r>
            <a:r>
              <a:rPr lang="pl-PL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ypes of social farming in Slovenija can be described as: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 sz="2800" b="1"/>
              <a:t>Rodzaje gospodarstw opiekuńczych w Słowenii można opisać w następujący sposób:</a:t>
            </a:r>
            <a:br>
              <a:rPr lang="sl-SI" sz="2800" b="1"/>
            </a:br>
            <a:endParaRPr lang="sl-SI" sz="2800" b="1"/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457200" y="1417320"/>
            <a:ext cx="8398800" cy="4774676"/>
          </a:xfrm>
        </p:spPr>
        <p:txBody>
          <a:bodyPr/>
          <a:lstStyle/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 smtClean="0"/>
              <a:t>- 	</a:t>
            </a:r>
            <a:r>
              <a:rPr lang="sl-SI" sz="1800" b="1" dirty="0" smtClean="0"/>
              <a:t>Przedsięwzięcie </a:t>
            </a:r>
            <a:r>
              <a:rPr lang="sl-SI" sz="1800" b="1" dirty="0"/>
              <a:t>społeczne</a:t>
            </a:r>
            <a:r>
              <a:rPr lang="sl-SI" sz="1800" dirty="0"/>
              <a:t> – gospodarstwo zorganizowane na zasadach organizacji pozarządowej, które zapewnia miejsca pracy dla osób bezrobotnych.</a:t>
            </a:r>
          </a:p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/>
              <a:t>-     </a:t>
            </a:r>
            <a:r>
              <a:rPr lang="sl-SI" sz="1800" b="1" dirty="0"/>
              <a:t>Ośrodki terapeutyczne dla osób o specjalnych potrzebach</a:t>
            </a:r>
            <a:r>
              <a:rPr lang="sl-SI" sz="1800" dirty="0"/>
              <a:t> – wykorzystanie środowiska gospodarstwa i zarządzanie nim na zasadzie organizacji pozarządowej w układzie partnerskim ze świadczeniem różnych usług socjalnych i medycznych.</a:t>
            </a:r>
          </a:p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/>
              <a:t>-     </a:t>
            </a:r>
            <a:r>
              <a:rPr lang="sl-SI" sz="1800" b="1" dirty="0"/>
              <a:t>Gospodarstwa dydaktyczne </a:t>
            </a:r>
            <a:r>
              <a:rPr lang="sl-SI" sz="1800" dirty="0"/>
              <a:t>– wykorzystanie środowiska gospodarstwa i stylu życia w gospodarstwie do zajęć klasowych w terenie</a:t>
            </a:r>
          </a:p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/>
              <a:t>-     </a:t>
            </a:r>
            <a:r>
              <a:rPr lang="sl-SI" sz="1800" b="1" dirty="0" smtClean="0"/>
              <a:t>Społeczność </a:t>
            </a:r>
            <a:r>
              <a:rPr lang="sl-SI" sz="1800" b="1" dirty="0"/>
              <a:t>gospodarstwa domowego </a:t>
            </a:r>
            <a:r>
              <a:rPr lang="sl-SI" sz="1800" dirty="0"/>
              <a:t>– gospodarstwo jako platforma społeczna i kreatywna gdzie ludzie starsi mogą żyć razem</a:t>
            </a:r>
          </a:p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/>
              <a:t>-     </a:t>
            </a:r>
            <a:r>
              <a:rPr lang="sl-SI" sz="1800" b="1" dirty="0"/>
              <a:t>Centra mieszkalne </a:t>
            </a:r>
            <a:r>
              <a:rPr lang="sl-SI" sz="1800" dirty="0"/>
              <a:t>– gospodarstwo jako miejsce dla edukacji i kreatywnej pracy</a:t>
            </a:r>
          </a:p>
          <a:p>
            <a:pPr marL="360363" lvl="0" indent="-360363">
              <a:spcBef>
                <a:spcPts val="640"/>
              </a:spcBef>
              <a:buNone/>
            </a:pPr>
            <a:r>
              <a:rPr lang="sl-SI" sz="1800" dirty="0"/>
              <a:t>-     </a:t>
            </a:r>
            <a:r>
              <a:rPr lang="sl-SI" sz="1800" b="1" dirty="0"/>
              <a:t>Społeczności ludzkie </a:t>
            </a:r>
            <a:r>
              <a:rPr lang="sl-SI" sz="1800" dirty="0"/>
              <a:t>– gospodarstwo jako miejsce wykorzystujące terapeutyczne działanie gospodarstwa.</a:t>
            </a:r>
          </a:p>
          <a:p>
            <a:pPr lvl="0">
              <a:spcBef>
                <a:spcPts val="640"/>
              </a:spcBef>
              <a:buNone/>
            </a:pPr>
            <a:endParaRPr lang="sl-SI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pl-PL" sz="2400" b="1"/>
              <a:t>W Słowenii w ciągu kilku ostatnich lat przeprowadziliśmy wiele inicjatyw dotyczących gospodarstw opiekuńczych</a:t>
            </a:r>
            <a:r>
              <a:rPr lang="sl-SI" sz="2400" b="1"/>
              <a:t>: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503998" y="1417320"/>
            <a:ext cx="8496001" cy="8086679"/>
          </a:xfrm>
        </p:spPr>
        <p:txBody>
          <a:bodyPr/>
          <a:lstStyle/>
          <a:p>
            <a:pPr lvl="0">
              <a:spcBef>
                <a:spcPts val="640"/>
              </a:spcBef>
              <a:buNone/>
            </a:pPr>
            <a:r>
              <a:rPr lang="pl-PL" sz="2200" dirty="0"/>
              <a:t>Kilka prac dyplomowych na Uniwersytecie w Ljubljanie – Wydział Rolnictwa</a:t>
            </a:r>
          </a:p>
          <a:p>
            <a:pPr marL="411163" lvl="0" indent="-411163">
              <a:spcBef>
                <a:spcPts val="640"/>
              </a:spcBef>
              <a:buNone/>
            </a:pPr>
            <a:r>
              <a:rPr lang="pl-PL" sz="2200" dirty="0"/>
              <a:t>-     Kilka projektów pilotażowych gdzie rozwijano partnerstwo pomiędzy publicznymi usługami socjalnymi/ edukacyjnymi/ opiekuńczo-zdrowotnymi oraz gospodarstwami</a:t>
            </a:r>
          </a:p>
          <a:p>
            <a:pPr marL="411163" lvl="0" indent="-411163">
              <a:spcBef>
                <a:spcPts val="640"/>
              </a:spcBef>
              <a:buNone/>
            </a:pPr>
            <a:r>
              <a:rPr lang="pl-PL" sz="2200" dirty="0"/>
              <a:t>-     Inicjatywy partii politycznych i organizacji pozarządowych we wprowadzeniu zmian legislacyjnych mających na celu wsparcie rozwoju gospodarstw opiekuńczych</a:t>
            </a:r>
          </a:p>
          <a:p>
            <a:pPr marL="411163" lvl="0" indent="-411163">
              <a:spcBef>
                <a:spcPts val="640"/>
              </a:spcBef>
              <a:buNone/>
            </a:pPr>
            <a:r>
              <a:rPr lang="sl-SI" sz="2200" dirty="0"/>
              <a:t>-     Dobre praktyki</a:t>
            </a:r>
          </a:p>
          <a:p>
            <a:pPr marL="411163" lvl="0" indent="-411163">
              <a:spcBef>
                <a:spcPts val="640"/>
              </a:spcBef>
              <a:buNone/>
            </a:pPr>
            <a:r>
              <a:rPr lang="en-US" sz="2200" dirty="0"/>
              <a:t>-     </a:t>
            </a:r>
            <a:r>
              <a:rPr lang="en-US" sz="2200" dirty="0" err="1"/>
              <a:t>Rządowa</a:t>
            </a:r>
            <a:r>
              <a:rPr lang="en-US" sz="2200" dirty="0"/>
              <a:t> </a:t>
            </a:r>
            <a:r>
              <a:rPr lang="en-US" sz="2200" dirty="0" err="1"/>
              <a:t>zmiana</a:t>
            </a:r>
            <a:r>
              <a:rPr lang="en-US" sz="2200" dirty="0"/>
              <a:t> </a:t>
            </a:r>
            <a:r>
              <a:rPr lang="en-US" sz="2200" dirty="0" err="1"/>
              <a:t>legislacyjna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licy m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Tworzenie polityki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467544" y="1402196"/>
            <a:ext cx="8363272" cy="5455804"/>
          </a:xfrm>
        </p:spPr>
        <p:txBody>
          <a:bodyPr/>
          <a:lstStyle/>
          <a:p>
            <a:pPr lvl="0" algn="just">
              <a:spcAft>
                <a:spcPts val="0"/>
              </a:spcAft>
              <a:buNone/>
            </a:pPr>
            <a:r>
              <a:rPr lang="pl-PL" sz="2200" dirty="0"/>
              <a:t>Rząd Słowenii zmienił </a:t>
            </a:r>
            <a:r>
              <a:rPr lang="pl-PL" sz="2200" b="1" dirty="0"/>
              <a:t>Rozporządzenie dotyczące działań dodatkowych w gospodarstwach</a:t>
            </a:r>
            <a:r>
              <a:rPr lang="pl-PL" sz="2200" dirty="0"/>
              <a:t> w maju 2018 – dodano możliwość oficjalnej rejestracji gospodarstwa opiekuńczego pomimo tego, że warunki takiej rejestracji nie zostały jeszcze jednoznacznie zdefiniowane. </a:t>
            </a:r>
            <a:endParaRPr lang="pl-PL" sz="2200" dirty="0" smtClean="0"/>
          </a:p>
          <a:p>
            <a:pPr lvl="0" algn="just">
              <a:spcAft>
                <a:spcPts val="0"/>
              </a:spcAft>
              <a:buNone/>
            </a:pPr>
            <a:endParaRPr lang="pl-PL" sz="2200" dirty="0"/>
          </a:p>
          <a:p>
            <a:pPr lvl="0" algn="just">
              <a:spcAft>
                <a:spcPts val="0"/>
              </a:spcAft>
              <a:buNone/>
            </a:pPr>
            <a:r>
              <a:rPr lang="pl-PL" sz="2200" dirty="0" smtClean="0"/>
              <a:t>Rozporządzenie mówi o tym, że gospodarstwo, które ma być zarejestrowane jako działalność gospodarcza powinno </a:t>
            </a:r>
            <a:r>
              <a:rPr lang="pl-PL" sz="2200" b="1" dirty="0" smtClean="0"/>
              <a:t>ubiegać się o grant z Unii Europejskiej </a:t>
            </a:r>
            <a:r>
              <a:rPr lang="pl-PL" sz="2200" dirty="0" smtClean="0"/>
              <a:t>dotyczący wspierania</a:t>
            </a:r>
            <a:r>
              <a:rPr lang="pl-PL" sz="2400" dirty="0" smtClean="0"/>
              <a:t> </a:t>
            </a:r>
            <a:r>
              <a:rPr lang="pl-PL" sz="2200" dirty="0" smtClean="0"/>
              <a:t>różnorodności działań </a:t>
            </a:r>
            <a:br>
              <a:rPr lang="pl-PL" sz="2200" dirty="0" smtClean="0"/>
            </a:br>
            <a:r>
              <a:rPr lang="pl-PL" sz="2200" dirty="0" smtClean="0"/>
              <a:t>w tego typu ośrodkach. Wnioski należy przygotować we współpracy z organizacją, która jest zarejestrowana w Izbie Społecznej (</a:t>
            </a:r>
            <a:r>
              <a:rPr lang="pl-PL" sz="2200" dirty="0" err="1" smtClean="0"/>
              <a:t>Social</a:t>
            </a:r>
            <a:r>
              <a:rPr lang="pl-PL" sz="2200" dirty="0" smtClean="0"/>
              <a:t> </a:t>
            </a:r>
            <a:r>
              <a:rPr lang="pl-PL" sz="2200" dirty="0" err="1" smtClean="0"/>
              <a:t>Chamber</a:t>
            </a:r>
            <a:r>
              <a:rPr lang="pl-PL" sz="2200" dirty="0" smtClean="0"/>
              <a:t>). W ten sposób w ciągu kolejnych dwóch lat rząd może</a:t>
            </a:r>
          </a:p>
          <a:p>
            <a:pPr lvl="0" algn="just">
              <a:spcAft>
                <a:spcPts val="0"/>
              </a:spcAft>
              <a:buNone/>
            </a:pPr>
            <a:r>
              <a:rPr lang="pl-PL" sz="2200" dirty="0" smtClean="0"/>
              <a:t>obserwować realne</a:t>
            </a:r>
            <a:r>
              <a:rPr lang="pl-PL" sz="2400" dirty="0" smtClean="0"/>
              <a:t> </a:t>
            </a:r>
            <a:r>
              <a:rPr lang="pl-PL" sz="2200" dirty="0" smtClean="0"/>
              <a:t>przypadki i przygotować konkretne standardy.</a:t>
            </a:r>
          </a:p>
          <a:p>
            <a:pPr lvl="0" algn="just">
              <a:buNone/>
            </a:pPr>
            <a:endParaRPr lang="sl-SI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Gs in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sl-SI"/>
              <a:t>Inicjatywy LAG</a:t>
            </a:r>
          </a:p>
        </p:txBody>
      </p:sp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4795" t="16595" r="15742" b="5127"/>
          <a:stretch>
            <a:fillRect/>
          </a:stretch>
        </p:blipFill>
        <p:spPr>
          <a:xfrm>
            <a:off x="467642" y="1727996"/>
            <a:ext cx="4068357" cy="41666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3"/>
          <p:cNvSpPr/>
          <p:nvPr/>
        </p:nvSpPr>
        <p:spPr>
          <a:xfrm>
            <a:off x="4679999" y="1727996"/>
            <a:ext cx="3960001" cy="40361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BF1DE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37 inicjatyw LAG w Słowenii: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Działania skoncentrowane na:</a:t>
            </a:r>
          </a:p>
          <a:p>
            <a:pPr marL="285750" marR="0" lvl="0" indent="-193675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Nowych produktach i usługach</a:t>
            </a:r>
          </a:p>
          <a:p>
            <a:pPr marL="285750" marR="0" lvl="0" indent="-193675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Nowych zawodach</a:t>
            </a:r>
          </a:p>
          <a:p>
            <a:pPr marL="285750" marR="0" lvl="0" indent="-193675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Grupach o specjalnych potrzebach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Mangal" pitchFamily="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Eksperyment współpracy partnerskiej ukierunkowany na: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inicjatywy LAG  chcą rozwinąć projekty dotyczące przedsięwzięć socjalnych </a:t>
            </a:r>
            <a:endParaRPr lang="pl-PL" sz="1800" b="0" i="0" u="none" strike="noStrike" kern="1200" cap="none" spc="0" baseline="0" dirty="0" smtClean="0">
              <a:solidFill>
                <a:srgbClr val="000000"/>
              </a:solidFill>
              <a:uFillTx/>
              <a:latin typeface="Calibri" pitchFamily="18"/>
              <a:ea typeface="Lucida Sans Unicode" pitchFamily="2"/>
              <a:cs typeface="Mangal" pitchFamily="2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inteligentne </a:t>
            </a:r>
            <a:r>
              <a:rPr lang="pl-P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Mangal" pitchFamily="2"/>
              </a:rPr>
              <a:t>inicjatywy wiejskie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410757" y="359999"/>
            <a:ext cx="8229243" cy="1142643"/>
          </a:xfrm>
        </p:spPr>
        <p:txBody>
          <a:bodyPr/>
          <a:lstStyle/>
          <a:p>
            <a:pPr lvl="0"/>
            <a:r>
              <a:rPr lang="sl-SI" sz="2700" b="1"/>
              <a:t>HoCare</a:t>
            </a:r>
            <a:r>
              <a:rPr lang="sl-SI" sz="2700"/>
              <a:t> -  </a:t>
            </a:r>
            <a:r>
              <a:rPr lang="sl-SI" sz="2200" b="1"/>
              <a:t>Dostawa Innowacyjnych rozwiązań dla Domu Opieki poprzez wzmocnienie współpracy poczwórnej helisy w regionalnych łańcuchach innowacyjnych.</a:t>
            </a: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2402" r="23780"/>
          <a:stretch>
            <a:fillRect/>
          </a:stretch>
        </p:blipFill>
        <p:spPr>
          <a:xfrm>
            <a:off x="6228184" y="1705667"/>
            <a:ext cx="2460961" cy="2287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grada vsebine 2"/>
          <p:cNvSpPr txBox="1">
            <a:spLocks noGrp="1"/>
          </p:cNvSpPr>
          <p:nvPr>
            <p:ph type="body" idx="4294967295"/>
          </p:nvPr>
        </p:nvSpPr>
        <p:spPr>
          <a:xfrm>
            <a:off x="50758" y="1602001"/>
            <a:ext cx="8373243" cy="5255998"/>
          </a:xfrm>
        </p:spPr>
        <p:txBody>
          <a:bodyPr/>
          <a:lstStyle/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200" dirty="0"/>
              <a:t>Oddolnie – innowacje wprowadzane przez użytkowników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200" dirty="0"/>
              <a:t>Zaprojektowane przez użytkowników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200" dirty="0" smtClean="0"/>
              <a:t>Centralne </a:t>
            </a:r>
            <a:r>
              <a:rPr lang="sl-SI" sz="2200" dirty="0"/>
              <a:t>innowacje użytkowników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200" dirty="0"/>
              <a:t>Aktywne starzenie się</a:t>
            </a:r>
          </a:p>
          <a:p>
            <a:pPr marL="342900" lvl="0" indent="-342900">
              <a:spcBef>
                <a:spcPts val="640"/>
              </a:spcBef>
              <a:buFont typeface="Wingdings" panose="05000000000000000000" pitchFamily="2" charset="2"/>
              <a:buChar char="v"/>
            </a:pPr>
            <a:r>
              <a:rPr lang="sl-SI" sz="2200" dirty="0"/>
              <a:t>Poczwórna heliksa to </a:t>
            </a:r>
            <a:r>
              <a:rPr lang="sl-SI" sz="2200" b="1" dirty="0"/>
              <a:t>model współpracy innowacyjnej </a:t>
            </a:r>
            <a:r>
              <a:rPr lang="sl-SI" sz="2200" dirty="0"/>
              <a:t>lub środowisko innowacyjne, w którym  </a:t>
            </a:r>
            <a:r>
              <a:rPr lang="sl-SI" sz="2200" b="1" dirty="0"/>
              <a:t>użytkownicy, przedsiębiorcy, badacze/ uniwersytety oraz władze publiczne</a:t>
            </a:r>
            <a:r>
              <a:rPr lang="sl-SI" sz="2200" dirty="0"/>
              <a:t> współpracują w celu stworzenia innowacji – rząd, przedsiębiorcy, ośrodki naukowe i osoby cywilne pracują razem kreując przyszłość i wprowadzają zmiany strukturalne  wychodzące poza zakres możliwości jednej organizacji lub osoby, która mogłaby to zrobić samodzielnie.</a:t>
            </a:r>
          </a:p>
          <a:p>
            <a:pPr lvl="0">
              <a:spcBef>
                <a:spcPts val="640"/>
              </a:spcBef>
              <a:buNone/>
            </a:pPr>
            <a:endParaRPr lang="sl-SI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omyślnie 3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798</Words>
  <Application>Microsoft Office PowerPoint</Application>
  <PresentationFormat>Pokaz na ekranie (4:3)</PresentationFormat>
  <Paragraphs>99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Bahnschrift SemiBold Condensed</vt:lpstr>
      <vt:lpstr>Calibri</vt:lpstr>
      <vt:lpstr>Lucida Sans Unicode</vt:lpstr>
      <vt:lpstr>Mangal</vt:lpstr>
      <vt:lpstr>StarSymbol</vt:lpstr>
      <vt:lpstr>Tahoma</vt:lpstr>
      <vt:lpstr>Times New Roman</vt:lpstr>
      <vt:lpstr>Wingdings</vt:lpstr>
      <vt:lpstr>Domyślnie</vt:lpstr>
      <vt:lpstr>Domyślnie 1</vt:lpstr>
      <vt:lpstr>Domyślnie 2</vt:lpstr>
      <vt:lpstr>Domyślnie 3</vt:lpstr>
      <vt:lpstr>Prezentacja programu PowerPoint</vt:lpstr>
      <vt:lpstr>Doświadczenie słoweńskie w komercjalizacji  usług opiekuńczych i współpraca instytucjonalna  dla osób z nich korzystających</vt:lpstr>
      <vt:lpstr>Słoweńskie doświadczenia w komercjalizacji usług opiekuńczych  i współpraca międzyinstytucjonalna   </vt:lpstr>
      <vt:lpstr>Wiadomości ze Słowenii</vt:lpstr>
      <vt:lpstr>Rodzaje gospodarstw opiekuńczych w Słowenii można opisać w następujący sposób: </vt:lpstr>
      <vt:lpstr>W Słowenii w ciągu kilku ostatnich lat przeprowadziliśmy wiele inicjatyw dotyczących gospodarstw opiekuńczych:</vt:lpstr>
      <vt:lpstr>Tworzenie polityki</vt:lpstr>
      <vt:lpstr>Inicjatywy LAG</vt:lpstr>
      <vt:lpstr>HoCare -  Dostawa Innowacyjnych rozwiązań dla Domu Opieki poprzez wzmocnienie współpracy poczwórnej helisy w regionalnych łańcuchach innowacyjnych.</vt:lpstr>
      <vt:lpstr>Społeczność gospodarstwa domowego dla osób starszych Dovča</vt:lpstr>
      <vt:lpstr>ProDomi               http://www.prodomi.si/</vt:lpstr>
      <vt:lpstr>Dziedzictwo społeczności  Parnas      -               http://zavod-parnas.org/</vt:lpstr>
      <vt:lpstr>Rodzinna Umowa o Dziedziczeniu</vt:lpstr>
      <vt:lpstr>Model Projektowania Usługi</vt:lpstr>
      <vt:lpstr>Poza Opieką Domową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Doświadczenie słoweńskie w komercjalizacji usług opiekuńczych i współpraca inter instytucjonalna dla osób z nich korzystających</dc:title>
  <dc:creator>Justyna</dc:creator>
  <cp:lastModifiedBy>Justyna</cp:lastModifiedBy>
  <cp:revision>38</cp:revision>
  <dcterms:modified xsi:type="dcterms:W3CDTF">2018-06-19T09:37:48Z</dcterms:modified>
</cp:coreProperties>
</file>