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A93AC-A941-4C9E-B437-D8F532F15B53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319F1-C981-479B-8DA0-1B2951A0B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30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5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Shape 5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/>
          <a:p>
            <a:pPr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9691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4055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A9F9-6EB5-40B2-B54A-F4CF2BE75613}" type="datetimeFigureOut">
              <a:rPr lang="pl-PL" smtClean="0"/>
              <a:t>2018-06-19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4725-4E4A-469F-BC8E-4D67079F7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926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A9F9-6EB5-40B2-B54A-F4CF2BE75613}" type="datetimeFigureOut">
              <a:rPr lang="pl-PL" smtClean="0"/>
              <a:t>2018-06-19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4725-4E4A-469F-BC8E-4D67079F7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924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A9F9-6EB5-40B2-B54A-F4CF2BE75613}" type="datetimeFigureOut">
              <a:rPr lang="pl-PL" smtClean="0"/>
              <a:t>2018-06-19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4725-4E4A-469F-BC8E-4D67079F7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7704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</p:spPr>
        <p:txBody>
          <a:bodyPr spcFirstLastPara="1" lIns="91425" tIns="91425" rIns="91425" bIns="91425" anchor="t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lIns="91425" tIns="91425" rIns="91425" bIns="91425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Shape 19"/>
          <p:cNvSpPr txBox="1">
            <a:spLocks noGrp="1"/>
          </p:cNvSpPr>
          <p:nvPr>
            <p:ph type="sldNum" idx="10"/>
          </p:nvPr>
        </p:nvSpPr>
        <p:spPr>
          <a:xfrm>
            <a:off x="11296651" y="6218239"/>
            <a:ext cx="732367" cy="523875"/>
          </a:xfrm>
        </p:spPr>
        <p:txBody>
          <a:bodyPr spcFirstLastPara="1" wrap="square" lIns="91425" tIns="91425" rIns="91425" bIns="91425" anchorCtr="0">
            <a:noAutofit/>
          </a:bodyPr>
          <a:lstStyle>
            <a:lvl1pPr lvl="0" defTabSz="449263" eaLnBrk="0" fontAlgn="base" hangingPunct="0">
              <a:spcBef>
                <a:spcPct val="0"/>
              </a:spcBef>
              <a:spcAft>
                <a:spcPct val="0"/>
              </a:spcAft>
              <a:buNone/>
              <a:defRPr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defRPr/>
            </a:pPr>
            <a:fld id="{1309D4D2-0AD3-4298-B7F0-78B7B97E673D}" type="slidenum">
              <a:rPr lang="pl"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51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A9F9-6EB5-40B2-B54A-F4CF2BE75613}" type="datetimeFigureOut">
              <a:rPr lang="pl-PL" smtClean="0"/>
              <a:t>2018-06-19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4725-4E4A-469F-BC8E-4D67079F7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2798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A9F9-6EB5-40B2-B54A-F4CF2BE75613}" type="datetimeFigureOut">
              <a:rPr lang="pl-PL" smtClean="0"/>
              <a:t>2018-06-19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4725-4E4A-469F-BC8E-4D67079F7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966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A9F9-6EB5-40B2-B54A-F4CF2BE75613}" type="datetimeFigureOut">
              <a:rPr lang="pl-PL" smtClean="0"/>
              <a:t>2018-06-19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4725-4E4A-469F-BC8E-4D67079F7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279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A9F9-6EB5-40B2-B54A-F4CF2BE75613}" type="datetimeFigureOut">
              <a:rPr lang="pl-PL" smtClean="0"/>
              <a:t>2018-06-19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4725-4E4A-469F-BC8E-4D67079F7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246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A9F9-6EB5-40B2-B54A-F4CF2BE75613}" type="datetimeFigureOut">
              <a:rPr lang="pl-PL" smtClean="0"/>
              <a:t>2018-06-19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4725-4E4A-469F-BC8E-4D67079F7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765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A9F9-6EB5-40B2-B54A-F4CF2BE75613}" type="datetimeFigureOut">
              <a:rPr lang="pl-PL" smtClean="0"/>
              <a:t>2018-06-19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4725-4E4A-469F-BC8E-4D67079F7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0665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A9F9-6EB5-40B2-B54A-F4CF2BE75613}" type="datetimeFigureOut">
              <a:rPr lang="pl-PL" smtClean="0"/>
              <a:t>2018-06-19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4725-4E4A-469F-BC8E-4D67079F7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804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A9F9-6EB5-40B2-B54A-F4CF2BE75613}" type="datetimeFigureOut">
              <a:rPr lang="pl-PL" smtClean="0"/>
              <a:t>2018-06-19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4725-4E4A-469F-BC8E-4D67079F7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667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6A9F9-6EB5-40B2-B54A-F4CF2BE75613}" type="datetimeFigureOut">
              <a:rPr lang="pl-PL" smtClean="0"/>
              <a:t>2018-06-19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64725-4E4A-469F-BC8E-4D67079F70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049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Shape 5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83"/>
          <a:stretch>
            <a:fillRect/>
          </a:stretch>
        </p:blipFill>
        <p:spPr bwMode="auto">
          <a:xfrm>
            <a:off x="1490663" y="971551"/>
            <a:ext cx="9144001" cy="367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Shape 55"/>
          <p:cNvSpPr txBox="1"/>
          <p:nvPr/>
        </p:nvSpPr>
        <p:spPr>
          <a:xfrm>
            <a:off x="5070476" y="320675"/>
            <a:ext cx="4079875" cy="1474788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Shape 56"/>
          <p:cNvSpPr txBox="1"/>
          <p:nvPr/>
        </p:nvSpPr>
        <p:spPr>
          <a:xfrm>
            <a:off x="5070475" y="1341438"/>
            <a:ext cx="3633788" cy="143986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lIns="91425" tIns="91425" rIns="91425" bIns="91425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4581" name="Shape 58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59"/>
          <a:stretch>
            <a:fillRect/>
          </a:stretch>
        </p:blipFill>
        <p:spPr bwMode="auto">
          <a:xfrm>
            <a:off x="1490663" y="4227514"/>
            <a:ext cx="9144001" cy="270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Shape 59"/>
          <p:cNvSpPr txBox="1"/>
          <p:nvPr/>
        </p:nvSpPr>
        <p:spPr>
          <a:xfrm>
            <a:off x="3500438" y="4776789"/>
            <a:ext cx="711200" cy="4032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lIns="91425" tIns="91425" rIns="91425" bIns="91425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pole tekstowe 7">
            <a:extLst>
              <a:ext uri="{FF2B5EF4-FFF2-40B4-BE49-F238E27FC236}"/>
            </a:extLst>
          </p:cNvPr>
          <p:cNvSpPr txBox="1"/>
          <p:nvPr/>
        </p:nvSpPr>
        <p:spPr>
          <a:xfrm>
            <a:off x="1617663" y="84139"/>
            <a:ext cx="8909050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pl-PL" sz="3200" dirty="0">
                <a:solidFill>
                  <a:srgbClr val="92D050"/>
                </a:solidFill>
                <a:latin typeface="Bahnschrift SemiBold Condensed" panose="020B0502040204020203" pitchFamily="34" charset="0"/>
              </a:rPr>
              <a:t>	</a:t>
            </a:r>
            <a:r>
              <a:rPr lang="pl-PL" sz="3200" dirty="0" smtClean="0">
                <a:solidFill>
                  <a:srgbClr val="92D050"/>
                </a:solidFill>
                <a:latin typeface="Bahnschrift SemiBold Condensed" panose="020B0502040204020203" pitchFamily="34" charset="0"/>
              </a:rPr>
              <a:t>Warsztaty </a:t>
            </a:r>
            <a:r>
              <a:rPr lang="pl-PL" sz="3200" dirty="0">
                <a:solidFill>
                  <a:srgbClr val="92D050"/>
                </a:solidFill>
                <a:latin typeface="Bahnschrift SemiBold Condensed" panose="020B0502040204020203" pitchFamily="34" charset="0"/>
              </a:rPr>
              <a:t>identyfikujące </a:t>
            </a:r>
            <a:r>
              <a:rPr lang="pl-PL" sz="3200" dirty="0" smtClean="0">
                <a:solidFill>
                  <a:srgbClr val="92D050"/>
                </a:solidFill>
                <a:latin typeface="Bahnschrift SemiBold Condensed" panose="020B0502040204020203" pitchFamily="34" charset="0"/>
              </a:rPr>
              <a:t>argumenty</a:t>
            </a:r>
            <a:br>
              <a:rPr lang="pl-PL" sz="3200" dirty="0" smtClean="0">
                <a:solidFill>
                  <a:srgbClr val="92D050"/>
                </a:solidFill>
                <a:latin typeface="Bahnschrift SemiBold Condensed" panose="020B0502040204020203" pitchFamily="34" charset="0"/>
              </a:rPr>
            </a:br>
            <a:r>
              <a:rPr lang="pl-PL" sz="3200" dirty="0" smtClean="0">
                <a:solidFill>
                  <a:srgbClr val="92D050"/>
                </a:solidFill>
                <a:latin typeface="Bahnschrift SemiBold Condensed" panose="020B0502040204020203" pitchFamily="34" charset="0"/>
              </a:rPr>
              <a:t> </a:t>
            </a:r>
            <a:r>
              <a:rPr lang="pl-PL" sz="3200" dirty="0">
                <a:solidFill>
                  <a:srgbClr val="92D050"/>
                </a:solidFill>
                <a:latin typeface="Bahnschrift SemiBold Condensed" panose="020B0502040204020203" pitchFamily="34" charset="0"/>
              </a:rPr>
              <a:t>i kontrargumenty dla działalności gospodarczej polegającej na opiece nad osobami </a:t>
            </a:r>
            <a:r>
              <a:rPr lang="pl-PL" sz="3200" dirty="0" smtClean="0">
                <a:solidFill>
                  <a:srgbClr val="92D050"/>
                </a:solidFill>
                <a:latin typeface="Bahnschrift SemiBold Condensed" panose="020B0502040204020203" pitchFamily="34" charset="0"/>
              </a:rPr>
              <a:t>							niesamodzielnymi</a:t>
            </a:r>
            <a:endParaRPr lang="pl-PL" sz="3200" dirty="0">
              <a:solidFill>
                <a:srgbClr val="92D050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96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 rotWithShape="1">
          <a:blip r:embed="rId3">
            <a:alphaModFix/>
          </a:blip>
          <a:srcRect b="32083"/>
          <a:stretch/>
        </p:blipFill>
        <p:spPr>
          <a:xfrm>
            <a:off x="1490501" y="971351"/>
            <a:ext cx="9143999" cy="3674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 rotWithShape="1">
          <a:blip r:embed="rId4">
            <a:alphaModFix/>
          </a:blip>
          <a:srcRect t="52456"/>
          <a:stretch/>
        </p:blipFill>
        <p:spPr>
          <a:xfrm>
            <a:off x="1490501" y="4362450"/>
            <a:ext cx="9143999" cy="2572348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Shape 59"/>
          <p:cNvSpPr txBox="1"/>
          <p:nvPr/>
        </p:nvSpPr>
        <p:spPr>
          <a:xfrm>
            <a:off x="3500500" y="4777350"/>
            <a:ext cx="711600" cy="40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8" y="76200"/>
            <a:ext cx="6124012" cy="2732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47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2038922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pl-PL" dirty="0"/>
              <a:t>Warsztaty identyfikujące argumenty i kontrargumenty dla działalności gospodarczej polegającej na opiece nad osobami niesamodzielnymi na przykładzie realizowanych </a:t>
            </a:r>
            <a:r>
              <a:rPr lang="pl-PL" dirty="0" smtClean="0"/>
              <a:t>działań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5266944"/>
            <a:ext cx="10515600" cy="822706"/>
          </a:xfrm>
        </p:spPr>
        <p:txBody>
          <a:bodyPr/>
          <a:lstStyle/>
          <a:p>
            <a:r>
              <a:rPr lang="pl-PL" dirty="0" smtClean="0"/>
              <a:t>Konrad Stępnik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9665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Rolnik/rolniczka jako opiekun – szansa czy bariera w rozwoju gospodarstw opiekuńczych?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14949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DYSKUSJA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Jakie przygotowanie powinna posiadać osoba prowadząca gospodarstwo opiekuńcze?</a:t>
            </a:r>
          </a:p>
          <a:p>
            <a:r>
              <a:rPr lang="pl-PL" sz="3200" dirty="0" smtClean="0"/>
              <a:t>Jak należy wyposażyć gospodarstwo na potrzeby opieki?</a:t>
            </a:r>
          </a:p>
          <a:p>
            <a:r>
              <a:rPr lang="pl-PL" sz="3200" dirty="0" smtClean="0"/>
              <a:t>W jakim zakresie pobyt w gospodarstwie powinien oddziaływać terapeutycznie?</a:t>
            </a:r>
          </a:p>
          <a:p>
            <a:r>
              <a:rPr lang="pl-PL" sz="3200" dirty="0" smtClean="0"/>
              <a:t>Co z osobami wymagającymi opieki specjalistyczne?</a:t>
            </a:r>
          </a:p>
          <a:p>
            <a:r>
              <a:rPr lang="pl-PL" sz="3200" dirty="0" smtClean="0"/>
              <a:t>Jakie koszty może generować opieka w gospodarstwie rolnym?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507205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63547"/>
          </a:xfrm>
        </p:spPr>
        <p:txBody>
          <a:bodyPr>
            <a:normAutofit/>
          </a:bodyPr>
          <a:lstStyle/>
          <a:p>
            <a:r>
              <a:rPr lang="pl-PL" dirty="0" smtClean="0"/>
              <a:t>Jak przezwyciężać obawy związane z rozpoczęciem opieki?</a:t>
            </a:r>
            <a:br>
              <a:rPr lang="pl-PL" dirty="0" smtClean="0"/>
            </a:br>
            <a:r>
              <a:rPr lang="pl-PL" dirty="0" smtClean="0"/>
              <a:t>Jak skutecznie pomagać?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3679607"/>
            <a:ext cx="4429125" cy="2009775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838200" y="2791669"/>
            <a:ext cx="45476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 smtClean="0"/>
              <a:t>Projekt</a:t>
            </a:r>
            <a:br>
              <a:rPr lang="pl-PL" sz="4000" dirty="0" smtClean="0"/>
            </a:br>
            <a:r>
              <a:rPr lang="pl-PL" sz="4000" dirty="0" smtClean="0"/>
              <a:t>„</a:t>
            </a:r>
            <a:r>
              <a:rPr lang="pl-PL" sz="4000" dirty="0" err="1" smtClean="0"/>
              <a:t>Agrotreningi</a:t>
            </a:r>
            <a:r>
              <a:rPr lang="pl-PL" sz="4000" dirty="0" smtClean="0"/>
              <a:t> – metoda pracy z osobami starszymi na obszarach wiejskich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684676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Cele </a:t>
            </a:r>
            <a:r>
              <a:rPr lang="pl-PL" dirty="0" err="1" smtClean="0"/>
              <a:t>agrotreningów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podtrzymywanie seniorów jak najdłużej w dobrym zdrowiu </a:t>
            </a:r>
            <a:endParaRPr lang="pl-PL" sz="3600" dirty="0" smtClean="0"/>
          </a:p>
          <a:p>
            <a:r>
              <a:rPr lang="pl-PL" sz="3600" dirty="0" smtClean="0"/>
              <a:t>aktywizacja </a:t>
            </a:r>
            <a:r>
              <a:rPr lang="pl-PL" sz="3600" dirty="0"/>
              <a:t>osób starszych </a:t>
            </a:r>
            <a:endParaRPr lang="pl-PL" sz="3600" dirty="0" smtClean="0"/>
          </a:p>
          <a:p>
            <a:r>
              <a:rPr lang="pl-PL" sz="3600" dirty="0"/>
              <a:t>integracja społeczności lokalnej </a:t>
            </a:r>
            <a:endParaRPr lang="pl-PL" sz="3600" dirty="0" smtClean="0"/>
          </a:p>
          <a:p>
            <a:r>
              <a:rPr lang="pl-PL" sz="3600" dirty="0"/>
              <a:t>kształtowanie pozytywnego wizerunku aktywnego seniora na obszarach </a:t>
            </a:r>
            <a:r>
              <a:rPr lang="pl-PL" sz="3600" dirty="0" smtClean="0"/>
              <a:t>wiejskich.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3099535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Reguły </a:t>
            </a:r>
            <a:r>
              <a:rPr lang="pl-PL" dirty="0" err="1" smtClean="0"/>
              <a:t>agrotreningów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działania </a:t>
            </a:r>
            <a:r>
              <a:rPr lang="pl-PL" dirty="0"/>
              <a:t>w kierunku zachowania samodzielności osób korzystających z </a:t>
            </a:r>
            <a:r>
              <a:rPr lang="pl-PL" dirty="0" smtClean="0"/>
              <a:t>opieki</a:t>
            </a:r>
          </a:p>
          <a:p>
            <a:r>
              <a:rPr lang="pl-PL" dirty="0" smtClean="0"/>
              <a:t>indywidualizacja </a:t>
            </a:r>
            <a:r>
              <a:rPr lang="pl-PL" dirty="0"/>
              <a:t>oferowanego </a:t>
            </a:r>
            <a:r>
              <a:rPr lang="pl-PL" dirty="0" smtClean="0"/>
              <a:t>wsparcia</a:t>
            </a:r>
          </a:p>
          <a:p>
            <a:r>
              <a:rPr lang="pl-PL" dirty="0" smtClean="0"/>
              <a:t>poszanowanie </a:t>
            </a:r>
            <a:r>
              <a:rPr lang="pl-PL" dirty="0"/>
              <a:t>wolności i </a:t>
            </a:r>
            <a:r>
              <a:rPr lang="pl-PL" dirty="0" smtClean="0"/>
              <a:t>zaangażowanie </a:t>
            </a:r>
            <a:r>
              <a:rPr lang="pl-PL" dirty="0"/>
              <a:t>seniorów w </a:t>
            </a:r>
            <a:r>
              <a:rPr lang="pl-PL" dirty="0" smtClean="0"/>
              <a:t>organizację pracy </a:t>
            </a:r>
            <a:r>
              <a:rPr lang="pl-PL" dirty="0"/>
              <a:t>w </a:t>
            </a:r>
            <a:r>
              <a:rPr lang="pl-PL" dirty="0" smtClean="0"/>
              <a:t>gospodarstwie</a:t>
            </a:r>
          </a:p>
          <a:p>
            <a:r>
              <a:rPr lang="pl-PL" dirty="0" smtClean="0"/>
              <a:t>osadzenie </a:t>
            </a:r>
            <a:r>
              <a:rPr lang="pl-PL" dirty="0"/>
              <a:t>działalności opiekuńczej w środowisku </a:t>
            </a:r>
            <a:r>
              <a:rPr lang="pl-PL" dirty="0" smtClean="0"/>
              <a:t>lokalnym</a:t>
            </a:r>
          </a:p>
          <a:p>
            <a:r>
              <a:rPr lang="pl-PL" dirty="0" smtClean="0"/>
              <a:t>wykorzystanie </a:t>
            </a:r>
            <a:r>
              <a:rPr lang="pl-PL" dirty="0"/>
              <a:t>zasobów charakterystycznych dla </a:t>
            </a:r>
            <a:r>
              <a:rPr lang="pl-PL" dirty="0" smtClean="0"/>
              <a:t>wsi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7641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Scenariusze zajęć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Kompetencje prowadzącego</a:t>
            </a:r>
          </a:p>
          <a:p>
            <a:r>
              <a:rPr lang="pl-PL" dirty="0" smtClean="0"/>
              <a:t>Potrzebne materiały</a:t>
            </a:r>
          </a:p>
          <a:p>
            <a:r>
              <a:rPr lang="pl-PL" dirty="0" smtClean="0"/>
              <a:t>Aranżacja przestrzeni w gospodarstwie</a:t>
            </a:r>
          </a:p>
          <a:p>
            <a:r>
              <a:rPr lang="pl-PL" dirty="0" smtClean="0"/>
              <a:t>Zajęcia: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dirty="0" smtClean="0"/>
              <a:t>Diagnoza potrzeb + aktywizacja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dirty="0" smtClean="0"/>
              <a:t>Zajęcia tematyczne 1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dirty="0" smtClean="0"/>
              <a:t>Zajęcia tematyczne 2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dirty="0" smtClean="0"/>
              <a:t>Zajęcia podsumowujące</a:t>
            </a:r>
          </a:p>
          <a:p>
            <a:r>
              <a:rPr lang="pl-PL" dirty="0" smtClean="0"/>
              <a:t>Oczekiwane efekty</a:t>
            </a:r>
          </a:p>
          <a:p>
            <a:r>
              <a:rPr lang="pl-PL" dirty="0" smtClean="0"/>
              <a:t>Praktyczne wskazówki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4120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Scenariusze zajęć: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4000" dirty="0" smtClean="0"/>
              <a:t>Trening zdrowia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4000" dirty="0" err="1" smtClean="0"/>
              <a:t>Herbitrening</a:t>
            </a:r>
            <a:endParaRPr lang="pl-PL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4000" dirty="0" err="1" smtClean="0"/>
              <a:t>Hortitrening</a:t>
            </a:r>
            <a:endParaRPr lang="pl-PL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4000" dirty="0" err="1" smtClean="0"/>
              <a:t>Fizjotrening</a:t>
            </a:r>
            <a:endParaRPr lang="pl-PL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4000" dirty="0" err="1" smtClean="0"/>
              <a:t>Muzotrening</a:t>
            </a:r>
            <a:endParaRPr lang="pl-PL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4000" dirty="0" err="1" smtClean="0"/>
              <a:t>Kwiatomania</a:t>
            </a:r>
            <a:endParaRPr lang="pl-PL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4000" dirty="0" err="1" smtClean="0"/>
              <a:t>Jadłotrening</a:t>
            </a:r>
            <a:endParaRPr lang="pl-PL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4000" dirty="0" smtClean="0"/>
              <a:t>Trening wypieków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4000" dirty="0" err="1" smtClean="0"/>
              <a:t>Atretrening</a:t>
            </a:r>
            <a:endParaRPr lang="pl-PL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4000" dirty="0" err="1" smtClean="0"/>
              <a:t>Igłotrening</a:t>
            </a:r>
            <a:endParaRPr lang="pl-PL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4000" dirty="0" err="1" smtClean="0"/>
              <a:t>Hobbytrening</a:t>
            </a:r>
            <a:endParaRPr lang="pl-PL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4000" dirty="0" err="1" smtClean="0"/>
              <a:t>Folktrening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82621820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171</Words>
  <Application>Microsoft Office PowerPoint</Application>
  <PresentationFormat>Panoramiczny</PresentationFormat>
  <Paragraphs>47</Paragraphs>
  <Slides>10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Bahnschrift SemiBold Condensed</vt:lpstr>
      <vt:lpstr>Calibri</vt:lpstr>
      <vt:lpstr>Calibri Light</vt:lpstr>
      <vt:lpstr>Motyw pakietu Office</vt:lpstr>
      <vt:lpstr>Prezentacja programu PowerPoint</vt:lpstr>
      <vt:lpstr>Warsztaty identyfikujące argumenty i kontrargumenty dla działalności gospodarczej polegającej na opiece nad osobami niesamodzielnymi na przykładzie realizowanych działań</vt:lpstr>
      <vt:lpstr>Rolnik/rolniczka jako opiekun – szansa czy bariera w rozwoju gospodarstw opiekuńczych?</vt:lpstr>
      <vt:lpstr>DYSKUSJA</vt:lpstr>
      <vt:lpstr>Jak przezwyciężać obawy związane z rozpoczęciem opieki? Jak skutecznie pomagać?</vt:lpstr>
      <vt:lpstr>Cele agrotreningów</vt:lpstr>
      <vt:lpstr>Reguły agrotreningów</vt:lpstr>
      <vt:lpstr>Scenariusze zajęć</vt:lpstr>
      <vt:lpstr>Scenariusze zajęć: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Konrad Stępnik</dc:creator>
  <cp:lastModifiedBy>Justyna</cp:lastModifiedBy>
  <cp:revision>7</cp:revision>
  <dcterms:created xsi:type="dcterms:W3CDTF">2018-06-05T12:29:30Z</dcterms:created>
  <dcterms:modified xsi:type="dcterms:W3CDTF">2018-06-19T10:34:58Z</dcterms:modified>
</cp:coreProperties>
</file>