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65" r:id="rId7"/>
    <p:sldId id="264" r:id="rId8"/>
    <p:sldId id="260" r:id="rId9"/>
    <p:sldId id="263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59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8F0"/>
    <a:srgbClr val="BFE1EB"/>
    <a:srgbClr val="C9E4FF"/>
    <a:srgbClr val="99CC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796" y="-29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Ola\2017\932%20Zielona%20opieka\form%20gospodarstwo\Ankiet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Ola\2017\932%20Zielona%20opieka\form%20gospodarstwo\Ankiet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Ola\2017\932%20Zielona%20opieka\form%20gospodarstwo\Ankiet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aseline="0"/>
            </a:pPr>
            <a:r>
              <a:rPr lang="pl-PL" sz="2400" baseline="0"/>
              <a:t>Zalety gospodarstwa opiekuńczego</a:t>
            </a:r>
          </a:p>
        </c:rich>
      </c:tx>
      <c:layout>
        <c:manualLayout>
          <c:xMode val="edge"/>
          <c:yMode val="edge"/>
          <c:x val="0.27308891076115488"/>
          <c:y val="1.890359168241966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'wyniki ankiet'!$EN$41</c:f>
              <c:strCache>
                <c:ptCount val="1"/>
                <c:pt idx="0">
                  <c:v>kontakt z innymi ludźmi</c:v>
                </c:pt>
              </c:strCache>
            </c:strRef>
          </c:tx>
          <c:spPr>
            <a:solidFill>
              <a:srgbClr val="6699FF"/>
            </a:solidFill>
          </c:spPr>
          <c:invertIfNegative val="0"/>
          <c:val>
            <c:numRef>
              <c:f>'wyniki ankiet'!$EM$41</c:f>
              <c:numCache>
                <c:formatCode>General</c:formatCode>
                <c:ptCount val="1"/>
                <c:pt idx="0">
                  <c:v>109</c:v>
                </c:pt>
              </c:numCache>
            </c:numRef>
          </c:val>
        </c:ser>
        <c:ser>
          <c:idx val="2"/>
          <c:order val="1"/>
          <c:tx>
            <c:strRef>
              <c:f>'wyniki ankiet'!$EN$42</c:f>
              <c:strCache>
                <c:ptCount val="1"/>
                <c:pt idx="0">
                  <c:v>kontakt ze zwierzętami</c:v>
                </c:pt>
              </c:strCache>
            </c:strRef>
          </c:tx>
          <c:spPr>
            <a:solidFill>
              <a:srgbClr val="CC6600"/>
            </a:solidFill>
          </c:spPr>
          <c:invertIfNegative val="0"/>
          <c:val>
            <c:numRef>
              <c:f>'wyniki ankiet'!$EM$42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3"/>
          <c:order val="2"/>
          <c:tx>
            <c:strRef>
              <c:f>'wyniki ankiet'!$EN$43</c:f>
              <c:strCache>
                <c:ptCount val="1"/>
                <c:pt idx="0">
                  <c:v>kontakt z naturą, spacery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val>
            <c:numRef>
              <c:f>'wyniki ankiet'!$EM$43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</c:ser>
        <c:ser>
          <c:idx val="0"/>
          <c:order val="3"/>
          <c:tx>
            <c:strRef>
              <c:f>'wyniki ankiet'!$EN$44</c:f>
              <c:strCache>
                <c:ptCount val="1"/>
                <c:pt idx="0">
                  <c:v>zapewnienie posiłków</c:v>
                </c:pt>
              </c:strCache>
            </c:strRef>
          </c:tx>
          <c:spPr>
            <a:solidFill>
              <a:srgbClr val="FF5050"/>
            </a:solidFill>
          </c:spPr>
          <c:invertIfNegative val="0"/>
          <c:val>
            <c:numRef>
              <c:f>'wyniki ankiet'!$EM$44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</c:ser>
        <c:ser>
          <c:idx val="4"/>
          <c:order val="4"/>
          <c:tx>
            <c:strRef>
              <c:f>'wyniki ankiet'!$EN$45</c:f>
              <c:strCache>
                <c:ptCount val="1"/>
                <c:pt idx="0">
                  <c:v>zajęcia rolnicze</c:v>
                </c:pt>
              </c:strCache>
            </c:strRef>
          </c:tx>
          <c:spPr>
            <a:solidFill>
              <a:srgbClr val="FFCC00"/>
            </a:solidFill>
          </c:spPr>
          <c:invertIfNegative val="0"/>
          <c:val>
            <c:numRef>
              <c:f>'wyniki ankiet'!$EM$45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ser>
          <c:idx val="5"/>
          <c:order val="5"/>
          <c:tx>
            <c:strRef>
              <c:f>'wyniki ankiet'!$EN$46</c:f>
              <c:strCache>
                <c:ptCount val="1"/>
                <c:pt idx="0">
                  <c:v>zajęcia i aktywności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val>
            <c:numRef>
              <c:f>'wyniki ankiet'!$EM$46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6"/>
          <c:order val="6"/>
          <c:tx>
            <c:strRef>
              <c:f>'wyniki ankiet'!$EN$47</c:f>
              <c:strCache>
                <c:ptCount val="1"/>
                <c:pt idx="0">
                  <c:v>kontakt z personelem</c:v>
                </c:pt>
              </c:strCache>
            </c:strRef>
          </c:tx>
          <c:spPr>
            <a:solidFill>
              <a:srgbClr val="0066CC"/>
            </a:solidFill>
          </c:spPr>
          <c:invertIfNegative val="0"/>
          <c:val>
            <c:numRef>
              <c:f>'wyniki ankiet'!$EM$47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</c:ser>
        <c:ser>
          <c:idx val="7"/>
          <c:order val="7"/>
          <c:tx>
            <c:strRef>
              <c:f>'wyniki ankiet'!$EN$48</c:f>
              <c:strCache>
                <c:ptCount val="1"/>
                <c:pt idx="0">
                  <c:v>poczucie bezpieczeństwa</c:v>
                </c:pt>
              </c:strCache>
            </c:strRef>
          </c:tx>
          <c:spPr>
            <a:solidFill>
              <a:srgbClr val="003399"/>
            </a:solidFill>
          </c:spPr>
          <c:invertIfNegative val="0"/>
          <c:val>
            <c:numRef>
              <c:f>'wyniki ankiet'!$EM$48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390400"/>
        <c:axId val="146404480"/>
      </c:barChart>
      <c:catAx>
        <c:axId val="146390400"/>
        <c:scaling>
          <c:orientation val="minMax"/>
        </c:scaling>
        <c:delete val="1"/>
        <c:axPos val="l"/>
        <c:majorTickMark val="out"/>
        <c:minorTickMark val="none"/>
        <c:tickLblPos val="nextTo"/>
        <c:crossAx val="146404480"/>
        <c:crosses val="autoZero"/>
        <c:auto val="1"/>
        <c:lblAlgn val="ctr"/>
        <c:lblOffset val="100"/>
        <c:noMultiLvlLbl val="0"/>
      </c:catAx>
      <c:valAx>
        <c:axId val="1464044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63904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 baseline="0"/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aseline="0"/>
            </a:pPr>
            <a:r>
              <a:rPr lang="pl-PL" sz="2400" baseline="0"/>
              <a:t>Zamieszkiwanie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443003083303637E-2"/>
          <c:y val="0.13048365366819123"/>
          <c:w val="0.66658042972467524"/>
          <c:h val="0.840399416744339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808000"/>
              </a:solidFill>
            </c:spPr>
          </c:dPt>
          <c:dPt>
            <c:idx val="1"/>
            <c:bubble3D val="0"/>
            <c:spPr>
              <a:solidFill>
                <a:srgbClr val="009900"/>
              </a:solidFill>
            </c:spPr>
          </c:dPt>
          <c:dPt>
            <c:idx val="2"/>
            <c:bubble3D val="0"/>
            <c:spPr>
              <a:solidFill>
                <a:srgbClr val="66FF33"/>
              </a:solidFill>
            </c:spPr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0.18441786692923984"/>
                  <c:y val="-5.409954696808767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96063860264435"/>
                  <c:y val="-0.226420799545579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699598051897317"/>
                  <c:y val="3.648220511615152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4.6019729893189996E-2"/>
                  <c:y val="0.1024045618364868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0" baseline="0"/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('wyniki ankiet'!$EN$102:$EN$103;'wyniki ankiet'!$EN$106:$EN$108)</c:f>
              <c:strCache>
                <c:ptCount val="5"/>
                <c:pt idx="0">
                  <c:v>samotnie</c:v>
                </c:pt>
                <c:pt idx="1">
                  <c:v>ze współmałżonkiem</c:v>
                </c:pt>
                <c:pt idx="2">
                  <c:v>z rodziną</c:v>
                </c:pt>
                <c:pt idx="3">
                  <c:v>z inną osobą</c:v>
                </c:pt>
                <c:pt idx="4">
                  <c:v>brak odp.</c:v>
                </c:pt>
              </c:strCache>
            </c:strRef>
          </c:cat>
          <c:val>
            <c:numRef>
              <c:f>('wyniki ankiet'!$EQ$102:$EQ$103;'wyniki ankiet'!$EQ$106:$EQ$108)</c:f>
              <c:numCache>
                <c:formatCode>0.0%</c:formatCode>
                <c:ptCount val="5"/>
                <c:pt idx="0">
                  <c:v>0.5043478260869565</c:v>
                </c:pt>
                <c:pt idx="1">
                  <c:v>0.17391304347826086</c:v>
                </c:pt>
                <c:pt idx="2">
                  <c:v>0.27826086956521739</c:v>
                </c:pt>
                <c:pt idx="3">
                  <c:v>0</c:v>
                </c:pt>
                <c:pt idx="4">
                  <c:v>4.3478260869565216E-2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505128724562047"/>
          <c:y val="0.1943206479402968"/>
          <c:w val="0.32494871275437959"/>
          <c:h val="0.74475912894073348"/>
        </c:manualLayout>
      </c:layout>
      <c:overlay val="0"/>
      <c:txPr>
        <a:bodyPr/>
        <a:lstStyle/>
        <a:p>
          <a:pPr>
            <a:defRPr sz="1800" b="1" i="0" baseline="0"/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aseline="0"/>
            </a:pPr>
            <a:r>
              <a:rPr lang="pl-PL" sz="2400" baseline="0"/>
              <a:t>Znajomość Ośrodków Pomocy Społecznej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151754526924736E-2"/>
          <c:y val="0.14673131136385731"/>
          <c:w val="0.53008406843881362"/>
          <c:h val="0.830821999522786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C0000"/>
              </a:solidFill>
            </c:spPr>
          </c:dPt>
          <c:dPt>
            <c:idx val="1"/>
            <c:bubble3D val="0"/>
            <c:spPr>
              <a:solidFill>
                <a:srgbClr val="FF2F2F"/>
              </a:solidFill>
            </c:spPr>
          </c:dPt>
          <c:dPt>
            <c:idx val="2"/>
            <c:bubble3D val="0"/>
            <c:spPr>
              <a:solidFill>
                <a:srgbClr val="FF8585"/>
              </a:solidFill>
            </c:spPr>
          </c:dPt>
          <c:dPt>
            <c:idx val="3"/>
            <c:bubble3D val="0"/>
            <c:spPr>
              <a:solidFill>
                <a:srgbClr val="FFC1C1"/>
              </a:solidFill>
            </c:spPr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9.4552325696130091E-2"/>
                  <c:y val="0.1811652983874351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3578011395192136"/>
                  <c:y val="-3.09722940937888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245295465886312"/>
                  <c:y val="-0.220929544108940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8131436577946554E-2"/>
                  <c:y val="0.1559010829685365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596251596370004E-2"/>
                  <c:y val="0.1129760287240602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0" baseline="0"/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'wyniki ankiet'!$EN$29:$EN$33</c:f>
              <c:strCache>
                <c:ptCount val="5"/>
                <c:pt idx="0">
                  <c:v>regularne korzystanie</c:v>
                </c:pt>
                <c:pt idx="1">
                  <c:v>okazjonalne korzystanie</c:v>
                </c:pt>
                <c:pt idx="2">
                  <c:v>zna, nie korzysta</c:v>
                </c:pt>
                <c:pt idx="3">
                  <c:v>nie zna</c:v>
                </c:pt>
                <c:pt idx="4">
                  <c:v>brak odp.</c:v>
                </c:pt>
              </c:strCache>
            </c:strRef>
          </c:cat>
          <c:val>
            <c:numRef>
              <c:f>'wyniki ankiet'!$EQ$29:$EQ$33</c:f>
              <c:numCache>
                <c:formatCode>0.0%</c:formatCode>
                <c:ptCount val="5"/>
                <c:pt idx="0">
                  <c:v>0.19130434782608696</c:v>
                </c:pt>
                <c:pt idx="1">
                  <c:v>0.15652173913043479</c:v>
                </c:pt>
                <c:pt idx="2">
                  <c:v>0.48695652173913045</c:v>
                </c:pt>
                <c:pt idx="3">
                  <c:v>0.11304347826086956</c:v>
                </c:pt>
                <c:pt idx="4">
                  <c:v>4.3478260869565216E-2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995712002165148"/>
          <c:y val="0.1132033369566178"/>
          <c:w val="0.37930174141766115"/>
          <c:h val="0.85776842863457037"/>
        </c:manualLayout>
      </c:layout>
      <c:overlay val="0"/>
      <c:txPr>
        <a:bodyPr/>
        <a:lstStyle/>
        <a:p>
          <a:pPr>
            <a:defRPr sz="1800" b="1" i="0" baseline="0"/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b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ksow.p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EB4C8D0-D569-4C04-9FDF-C95E45265B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5884AAF-2D7E-4E4B-BD48-F059D81603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36"/>
            <a:ext cx="9144000" cy="646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3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2623623"/>
            <a:ext cx="4423173" cy="423437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/>
          <a:lstStyle/>
          <a:p>
            <a:r>
              <a:rPr lang="pl-PL" dirty="0" smtClean="0"/>
              <a:t>Doświadczenia KPODR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9856" y="11247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„Zielona opieka – gospodarstwa opiekuńcze w woj. kujawsko-pomorskim” </a:t>
            </a:r>
            <a:r>
              <a:rPr lang="pl-PL" sz="2800" dirty="0"/>
              <a:t>– projekt z RPO WK-P </a:t>
            </a:r>
            <a:r>
              <a:rPr lang="pl-PL" sz="2800" dirty="0" smtClean="0"/>
              <a:t>2014-2020</a:t>
            </a:r>
          </a:p>
          <a:p>
            <a:pPr marL="0" indent="0">
              <a:buNone/>
            </a:pPr>
            <a:r>
              <a:rPr lang="pl-PL" dirty="0"/>
              <a:t>IX 2016 – VI 2018</a:t>
            </a:r>
            <a:br>
              <a:rPr lang="pl-PL" dirty="0"/>
            </a:br>
            <a:r>
              <a:rPr lang="pl-PL" dirty="0"/>
              <a:t>15 gospodarstw – 246 </a:t>
            </a:r>
            <a:r>
              <a:rPr lang="pl-PL" dirty="0" smtClean="0"/>
              <a:t>osób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32304"/>
            <a:ext cx="4499992" cy="299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0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/>
          <a:lstStyle/>
          <a:p>
            <a:r>
              <a:rPr lang="pl-PL" dirty="0" smtClean="0"/>
              <a:t>Doświadczenia KPODR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2385" y="11247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„</a:t>
            </a:r>
            <a:r>
              <a:rPr lang="pl-PL" dirty="0"/>
              <a:t>Opieka w zagrodzie – gospodarstwa opiekuńcze w woj. kujawsko-pomorskim” </a:t>
            </a:r>
            <a:r>
              <a:rPr lang="pl-PL" sz="2800" dirty="0"/>
              <a:t>– projekt z RPO WK-P 2014-2020</a:t>
            </a:r>
            <a:br>
              <a:rPr lang="pl-PL" sz="2800" dirty="0"/>
            </a:br>
            <a:r>
              <a:rPr lang="pl-PL" sz="2800" dirty="0" smtClean="0"/>
              <a:t>IX 2018 – VIII 2020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36914"/>
            <a:ext cx="4403677" cy="422108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2" y="3212975"/>
            <a:ext cx="4483287" cy="336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2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/>
          <a:lstStyle/>
          <a:p>
            <a:r>
              <a:rPr lang="pl-PL" dirty="0" smtClean="0"/>
              <a:t>W gospodarstwach…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561" y="1052736"/>
            <a:ext cx="4308439" cy="323132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8172"/>
            <a:ext cx="4835561" cy="362667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858731"/>
            <a:ext cx="5373022" cy="402976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1078"/>
            <a:ext cx="3779912" cy="272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/>
          <a:lstStyle/>
          <a:p>
            <a:r>
              <a:rPr lang="pl-PL" dirty="0" smtClean="0"/>
              <a:t>Opieka</a:t>
            </a:r>
            <a:endParaRPr lang="pl-PL" dirty="0"/>
          </a:p>
        </p:txBody>
      </p:sp>
      <p:graphicFrame>
        <p:nvGraphicFramePr>
          <p:cNvPr id="3" name="Wykres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8863487"/>
              </p:ext>
            </p:extLst>
          </p:nvPr>
        </p:nvGraphicFramePr>
        <p:xfrm>
          <a:off x="14808" y="1556792"/>
          <a:ext cx="9010997" cy="4213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488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3240360" cy="868958"/>
          </a:xfrm>
        </p:spPr>
        <p:txBody>
          <a:bodyPr/>
          <a:lstStyle/>
          <a:p>
            <a:r>
              <a:rPr lang="pl-PL" dirty="0" smtClean="0"/>
              <a:t>Podopieczni</a:t>
            </a:r>
            <a:endParaRPr lang="pl-P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0"/>
            <a:ext cx="5796135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Wykres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6988453"/>
              </p:ext>
            </p:extLst>
          </p:nvPr>
        </p:nvGraphicFramePr>
        <p:xfrm>
          <a:off x="0" y="3284983"/>
          <a:ext cx="6372200" cy="3561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960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/>
          <a:lstStyle/>
          <a:p>
            <a:r>
              <a:rPr lang="pl-PL" dirty="0" smtClean="0"/>
              <a:t>Perspektywy</a:t>
            </a:r>
            <a:endParaRPr lang="pl-PL" dirty="0"/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522191"/>
              </p:ext>
            </p:extLst>
          </p:nvPr>
        </p:nvGraphicFramePr>
        <p:xfrm>
          <a:off x="395536" y="1052736"/>
          <a:ext cx="8244398" cy="5387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837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Autofit/>
          </a:bodyPr>
          <a:lstStyle/>
          <a:p>
            <a:r>
              <a:rPr lang="pl-PL" sz="7200" dirty="0" smtClean="0"/>
              <a:t>Co dalej?</a:t>
            </a:r>
            <a:endParaRPr lang="pl-PL" sz="7200" dirty="0"/>
          </a:p>
        </p:txBody>
      </p:sp>
    </p:spTree>
    <p:extLst>
      <p:ext uri="{BB962C8B-B14F-4D97-AF65-F5344CB8AC3E}">
        <p14:creationId xmlns:p14="http://schemas.microsoft.com/office/powerpoint/2010/main" val="98498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97604ED3-B74B-4560-B066-54EB01CF02EC}"/>
              </a:ext>
            </a:extLst>
          </p:cNvPr>
          <p:cNvSpPr/>
          <p:nvPr/>
        </p:nvSpPr>
        <p:spPr>
          <a:xfrm>
            <a:off x="2286000" y="2285643"/>
            <a:ext cx="4572000" cy="11431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6675" marR="66675" algn="ctr">
              <a:lnSpc>
                <a:spcPct val="115000"/>
              </a:lnSpc>
              <a:spcAft>
                <a:spcPts val="0"/>
              </a:spcAft>
            </a:pPr>
            <a:r>
              <a:rPr lang="pl-PL" u="sng" dirty="0">
                <a:latin typeface="Calibri Light" panose="020F0302020204030204" pitchFamily="34" charset="0"/>
                <a:ea typeface="Times New Roman" panose="02020603050405020304" pitchFamily="18" charset="0"/>
              </a:rPr>
              <a:t>Odwiedź portal KSOW – </a:t>
            </a:r>
            <a:r>
              <a:rPr lang="pl-PL" b="1" u="sng" dirty="0">
                <a:latin typeface="Calibri Light" panose="020F030202020403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www.ksow.pl</a:t>
            </a:r>
            <a:endParaRPr lang="pl-PL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6675" marR="66675"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pl-PL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Zostań Partnerem Krajowej Sieci Obszarów Wiejskich.</a:t>
            </a:r>
            <a:endParaRPr lang="pl-PL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124D4C49-EC95-4C19-86CF-47EB786F6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7" y="3140968"/>
            <a:ext cx="2105025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868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28CAAC0-D696-4632-808A-1B03EFD27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dirty="0"/>
              <a:t>VII Kujawsko-Pomorskie Forum Turystyki Wiejskiej </a:t>
            </a:r>
          </a:p>
          <a:p>
            <a:pPr marL="0" indent="0" algn="ctr">
              <a:buNone/>
            </a:pPr>
            <a:endParaRPr lang="pl-PL" sz="2600" dirty="0"/>
          </a:p>
          <a:p>
            <a:pPr marL="0" indent="0" algn="ctr">
              <a:buNone/>
            </a:pPr>
            <a:endParaRPr lang="pl-PL" sz="2600" dirty="0"/>
          </a:p>
          <a:p>
            <a:pPr marL="0" indent="0" algn="ctr">
              <a:buNone/>
            </a:pPr>
            <a:r>
              <a:rPr lang="pl-PL" sz="2600" dirty="0"/>
              <a:t>tytuł prezentacji:</a:t>
            </a:r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smtClean="0"/>
              <a:t>„Rolnictwo społeczne” 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8F71FA84-8F80-4EA0-B07C-188D327F2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349625"/>
            <a:ext cx="5762156" cy="58622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A2BD8FF2-D734-49EF-9D38-0F62D3C3DC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097750"/>
            <a:ext cx="1872208" cy="74707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3CE2C594-E81B-4ABA-BBF0-46E92F1D20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339642"/>
            <a:ext cx="4896544" cy="465622"/>
          </a:xfrm>
          <a:prstGeom prst="rect">
            <a:avLst/>
          </a:prstGeom>
        </p:spPr>
      </p:pic>
      <p:sp>
        <p:nvSpPr>
          <p:cNvPr id="14" name="Tytuł 1">
            <a:extLst>
              <a:ext uri="{FF2B5EF4-FFF2-40B4-BE49-F238E27FC236}">
                <a16:creationId xmlns:a16="http://schemas.microsoft.com/office/drawing/2014/main" xmlns="" id="{025A295B-CC58-4CFB-B31B-E9575992250D}"/>
              </a:ext>
            </a:extLst>
          </p:cNvPr>
          <p:cNvSpPr txBox="1">
            <a:spLocks/>
          </p:cNvSpPr>
          <p:nvPr/>
        </p:nvSpPr>
        <p:spPr>
          <a:xfrm>
            <a:off x="1822811" y="5925423"/>
            <a:ext cx="5472608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900" dirty="0"/>
              <a:t>„Europejski Fundusz Rolny na rzecz Rozwoju Obszarów Wiejskich: Europa inwestująca w obszary wiejskie” </a:t>
            </a:r>
            <a:br>
              <a:rPr lang="pl-PL" sz="900" dirty="0"/>
            </a:br>
            <a:r>
              <a:rPr lang="pl-PL" sz="900" dirty="0"/>
              <a:t>„Instytucja Zarządzająca Programem Rozwoju Obszarów Wiejskich na lata 2014-2020 - Minister Rolnictwa i Rozwoju Wsi” </a:t>
            </a:r>
            <a:br>
              <a:rPr lang="pl-PL" sz="900" dirty="0"/>
            </a:br>
            <a:r>
              <a:rPr lang="pl-PL" sz="900" dirty="0"/>
              <a:t>„Operacja współfinansowana ze środków Unii Europejskiej w ramach Schematu II Pomocy Technicznej </a:t>
            </a:r>
            <a:br>
              <a:rPr lang="pl-PL" sz="900" dirty="0"/>
            </a:br>
            <a:r>
              <a:rPr lang="pl-PL" sz="900" dirty="0"/>
              <a:t>"Krajowa Sieć Obszarów Wiejskich" Programu Rozwoju Obszarów Wiejskich na lata 2014-2020" </a:t>
            </a:r>
            <a:br>
              <a:rPr lang="pl-PL" sz="900" dirty="0"/>
            </a:br>
            <a:r>
              <a:rPr lang="pl-PL" sz="900" dirty="0"/>
              <a:t>Projekt realizuje Kujawsko-Pomorski Ośrodek Doradztwa Rolniczego w Minikowie</a:t>
            </a:r>
            <a:br>
              <a:rPr lang="pl-PL" sz="900" dirty="0"/>
            </a:br>
            <a:r>
              <a:rPr lang="pl-PL" sz="900" dirty="0" smtClean="0"/>
              <a:t>Treść opracowała Aleksandra Bielińska</a:t>
            </a:r>
            <a:endParaRPr lang="pl-PL" sz="900" dirty="0"/>
          </a:p>
          <a:p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26818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Ryzyka socjalne/potrzeby społeczne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Choroba</a:t>
            </a:r>
          </a:p>
          <a:p>
            <a:r>
              <a:rPr lang="pl-PL" dirty="0" smtClean="0"/>
              <a:t>Niepełnosprawność</a:t>
            </a:r>
          </a:p>
          <a:p>
            <a:r>
              <a:rPr lang="pl-PL" dirty="0" smtClean="0"/>
              <a:t>Starość</a:t>
            </a:r>
          </a:p>
          <a:p>
            <a:r>
              <a:rPr lang="pl-PL" dirty="0" smtClean="0"/>
              <a:t>Śmierć członka rodziny</a:t>
            </a:r>
          </a:p>
          <a:p>
            <a:r>
              <a:rPr lang="pl-PL" dirty="0" smtClean="0"/>
              <a:t>Rodzina i dzieci</a:t>
            </a:r>
          </a:p>
          <a:p>
            <a:r>
              <a:rPr lang="pl-PL" dirty="0" smtClean="0"/>
              <a:t>Bezrobocie</a:t>
            </a:r>
          </a:p>
          <a:p>
            <a:r>
              <a:rPr lang="pl-PL" dirty="0" smtClean="0"/>
              <a:t>Mieszkalnictwo</a:t>
            </a:r>
          </a:p>
          <a:p>
            <a:r>
              <a:rPr lang="pl-PL" dirty="0" smtClean="0"/>
              <a:t>Wykluczenie społeczne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314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Zmiany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r>
              <a:rPr lang="pl-PL" dirty="0" smtClean="0"/>
              <a:t>poziom zapotrzebowania</a:t>
            </a:r>
          </a:p>
          <a:p>
            <a:r>
              <a:rPr lang="pl-PL" dirty="0"/>
              <a:t>p</a:t>
            </a:r>
            <a:r>
              <a:rPr lang="pl-PL" dirty="0" smtClean="0"/>
              <a:t>odejście do zaspokojenia potrzeb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sz="4400" b="1" dirty="0" smtClean="0"/>
          </a:p>
          <a:p>
            <a:pPr marL="0" indent="0" algn="ctr">
              <a:buNone/>
            </a:pPr>
            <a:endParaRPr lang="pl-PL" sz="4400" b="1" dirty="0" smtClean="0"/>
          </a:p>
          <a:p>
            <a:pPr marL="0" indent="0" algn="ctr">
              <a:buNone/>
            </a:pPr>
            <a:endParaRPr lang="pl-PL" sz="4400" b="1" dirty="0" smtClean="0"/>
          </a:p>
          <a:p>
            <a:pPr marL="0" indent="0" algn="ctr">
              <a:buNone/>
            </a:pPr>
            <a:r>
              <a:rPr lang="pl-PL" sz="4400" b="1" dirty="0" smtClean="0"/>
              <a:t>Nowe rozwiązania</a:t>
            </a:r>
            <a:endParaRPr lang="pl-PL" sz="4400" b="1" dirty="0"/>
          </a:p>
        </p:txBody>
      </p:sp>
      <p:sp>
        <p:nvSpPr>
          <p:cNvPr id="4" name="Strzałka w dół 3"/>
          <p:cNvSpPr/>
          <p:nvPr/>
        </p:nvSpPr>
        <p:spPr>
          <a:xfrm>
            <a:off x="3851920" y="4143520"/>
            <a:ext cx="969025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7392998" y="2852936"/>
            <a:ext cx="6607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0" b="1" dirty="0" smtClean="0">
                <a:solidFill>
                  <a:srgbClr val="FFC000"/>
                </a:solidFill>
              </a:rPr>
              <a:t>?</a:t>
            </a:r>
            <a:endParaRPr lang="pl-PL" sz="8000" b="1" dirty="0">
              <a:solidFill>
                <a:srgbClr val="FFC0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339752" y="2393593"/>
            <a:ext cx="6607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0" b="1" dirty="0" smtClean="0">
                <a:solidFill>
                  <a:srgbClr val="FFFF00"/>
                </a:solidFill>
              </a:rPr>
              <a:t>?</a:t>
            </a:r>
            <a:endParaRPr lang="pl-PL" sz="8000" b="1" dirty="0">
              <a:solidFill>
                <a:srgbClr val="FFFF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427401" y="3128477"/>
            <a:ext cx="6607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0" b="1" dirty="0" smtClean="0">
                <a:solidFill>
                  <a:srgbClr val="FF0000"/>
                </a:solidFill>
              </a:rPr>
              <a:t>?</a:t>
            </a:r>
            <a:endParaRPr lang="pl-PL" sz="8000" b="1" dirty="0">
              <a:solidFill>
                <a:srgbClr val="FF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732240" y="1922711"/>
            <a:ext cx="6607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0" b="1" dirty="0" smtClean="0">
                <a:solidFill>
                  <a:srgbClr val="FFFF00"/>
                </a:solidFill>
              </a:rPr>
              <a:t>?</a:t>
            </a:r>
            <a:endParaRPr lang="pl-PL" sz="8000" b="1" dirty="0">
              <a:solidFill>
                <a:srgbClr val="FFFF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063370" y="3789040"/>
            <a:ext cx="6607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0" b="1" dirty="0" smtClean="0">
                <a:solidFill>
                  <a:srgbClr val="FFFF00"/>
                </a:solidFill>
              </a:rPr>
              <a:t>?</a:t>
            </a:r>
            <a:endParaRPr lang="pl-PL" sz="8000" b="1" dirty="0">
              <a:solidFill>
                <a:srgbClr val="FFFF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907214" y="3461285"/>
            <a:ext cx="6607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0" b="1" dirty="0" smtClean="0">
                <a:solidFill>
                  <a:srgbClr val="FF0000"/>
                </a:solidFill>
              </a:rPr>
              <a:t>?</a:t>
            </a:r>
            <a:endParaRPr lang="pl-PL" sz="8000" b="1" dirty="0">
              <a:solidFill>
                <a:srgbClr val="FF000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100392" y="3717032"/>
            <a:ext cx="6607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0" b="1" dirty="0" smtClean="0">
                <a:solidFill>
                  <a:srgbClr val="FF0000"/>
                </a:solidFill>
              </a:rPr>
              <a:t>?</a:t>
            </a:r>
            <a:endParaRPr lang="pl-PL" sz="8000" b="1" dirty="0">
              <a:solidFill>
                <a:srgbClr val="FF00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98874" y="3932832"/>
            <a:ext cx="6607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0" b="1" dirty="0" smtClean="0">
                <a:solidFill>
                  <a:srgbClr val="FF0000"/>
                </a:solidFill>
              </a:rPr>
              <a:t>?</a:t>
            </a:r>
            <a:endParaRPr lang="pl-PL" sz="8000" b="1" dirty="0">
              <a:solidFill>
                <a:srgbClr val="FF0000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5063370" y="2321584"/>
            <a:ext cx="6607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0" b="1" dirty="0" smtClean="0">
                <a:solidFill>
                  <a:srgbClr val="FFC000"/>
                </a:solidFill>
              </a:rPr>
              <a:t>?</a:t>
            </a:r>
            <a:endParaRPr lang="pl-PL" sz="8000" b="1" dirty="0">
              <a:solidFill>
                <a:srgbClr val="FFC000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403648" y="3120227"/>
            <a:ext cx="6607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0" b="1" dirty="0" smtClean="0">
                <a:solidFill>
                  <a:srgbClr val="FFC000"/>
                </a:solidFill>
              </a:rPr>
              <a:t>?</a:t>
            </a:r>
            <a:endParaRPr lang="pl-PL" sz="8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size="94"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95" y="0"/>
            <a:ext cx="9162695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0C27AD-FF11-4052-9214-BEDB28E72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692696"/>
            <a:ext cx="6336704" cy="792088"/>
          </a:xfrm>
          <a:solidFill>
            <a:schemeClr val="bg1">
              <a:alpha val="41000"/>
            </a:schemeClr>
          </a:solidFill>
        </p:spPr>
        <p:txBody>
          <a:bodyPr/>
          <a:lstStyle/>
          <a:p>
            <a:r>
              <a:rPr lang="pl-PL" b="1" dirty="0" smtClean="0"/>
              <a:t>Rolnictwo społeczne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B17F0E5-E6E9-42E1-B24E-09C8747FC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65"/>
            <a:ext cx="8229600" cy="2664296"/>
          </a:xfrm>
          <a:solidFill>
            <a:schemeClr val="bg1">
              <a:alpha val="67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Innowacyjne podejście łączące dwie koncepcje: rolnictwo wielofunkcyjne oraz usługi społeczne/opiekę zdrowotną na poziomie lokalnym.</a:t>
            </a:r>
          </a:p>
          <a:p>
            <a:pPr marL="0" indent="0" algn="ctr">
              <a:buNone/>
            </a:pPr>
            <a:endParaRPr lang="pl-PL" sz="800" dirty="0"/>
          </a:p>
          <a:p>
            <a:pPr marL="0" indent="0" algn="ctr">
              <a:buNone/>
            </a:pPr>
            <a:r>
              <a:rPr lang="pl-PL" sz="2000" dirty="0"/>
              <a:t>Europejski Komitet </a:t>
            </a:r>
            <a:r>
              <a:rPr lang="pl-PL" sz="2000" dirty="0" smtClean="0"/>
              <a:t>Ekonomiczno-Społeczny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52625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Specyfika rolnictwa - korzyści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Zielone i spokojne otoczenie – spokojne życie</a:t>
            </a:r>
          </a:p>
          <a:p>
            <a:r>
              <a:rPr lang="pl-PL" dirty="0"/>
              <a:t>Opieka nad zwierzętami i roślinami – poczucie odpowiedzialności, podniesienie samooceny</a:t>
            </a:r>
          </a:p>
          <a:p>
            <a:r>
              <a:rPr lang="pl-PL" dirty="0"/>
              <a:t>Czynniki poza kontrolą człowieka – akceptacja życia, takim jakie jest</a:t>
            </a:r>
          </a:p>
          <a:p>
            <a:r>
              <a:rPr lang="pl-PL" dirty="0"/>
              <a:t>Wartości życiowe – zaufanie, wiara w siebie</a:t>
            </a:r>
          </a:p>
          <a:p>
            <a:r>
              <a:rPr lang="pl-PL" dirty="0"/>
              <a:t>Przetrwanie ekonomiczne – realistyczny pogląd na </a:t>
            </a:r>
            <a:r>
              <a:rPr lang="pl-PL" dirty="0" smtClean="0"/>
              <a:t>życie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3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Główne dziedziny rolnictwa społecznego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7848" y="1484784"/>
            <a:ext cx="8579296" cy="3921299"/>
          </a:xfrm>
        </p:spPr>
        <p:txBody>
          <a:bodyPr/>
          <a:lstStyle/>
          <a:p>
            <a:r>
              <a:rPr lang="pl-PL" dirty="0" smtClean="0"/>
              <a:t>Zajęcia reedukacyjne i terapeutyczne</a:t>
            </a:r>
          </a:p>
          <a:p>
            <a:r>
              <a:rPr lang="pl-PL" dirty="0" smtClean="0"/>
              <a:t>Integracja w świecie pracy i włączenie społeczne</a:t>
            </a:r>
          </a:p>
          <a:p>
            <a:r>
              <a:rPr lang="pl-PL" dirty="0" smtClean="0"/>
              <a:t>Działania pedagogiczne</a:t>
            </a:r>
          </a:p>
          <a:p>
            <a:r>
              <a:rPr lang="pl-PL" dirty="0" smtClean="0"/>
              <a:t>Usługi opiekuńcze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625" y="4275747"/>
            <a:ext cx="3360154" cy="224184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94" y="4209692"/>
            <a:ext cx="3560931" cy="237395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8026"/>
            <a:ext cx="2233694" cy="297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9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size="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11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pl-PL" dirty="0" smtClean="0"/>
              <a:t>Różne podejścia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84" y="2132856"/>
            <a:ext cx="5976664" cy="2880320"/>
          </a:xfrm>
          <a:solidFill>
            <a:schemeClr val="bg1">
              <a:alpha val="56000"/>
            </a:schemeClr>
          </a:solidFill>
        </p:spPr>
        <p:txBody>
          <a:bodyPr/>
          <a:lstStyle/>
          <a:p>
            <a:r>
              <a:rPr lang="pl-PL" dirty="0" smtClean="0"/>
              <a:t>Instytucjonalne</a:t>
            </a:r>
          </a:p>
          <a:p>
            <a:r>
              <a:rPr lang="pl-PL" dirty="0" smtClean="0"/>
              <a:t>Prywatne gospodarstwa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terapeutyczne</a:t>
            </a:r>
            <a:endParaRPr lang="pl-PL" dirty="0" smtClean="0"/>
          </a:p>
          <a:p>
            <a:r>
              <a:rPr lang="pl-PL" dirty="0" smtClean="0"/>
              <a:t>Mieszane – spółdzielnie socjalne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 smtClean="0"/>
              <a:t>gospodarstwa prywatne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132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Rozwój rolnictwa społecznego</a:t>
            </a: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92502" y="1340768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chemeClr val="accent4">
                    <a:lumMod val="75000"/>
                  </a:schemeClr>
                </a:solidFill>
              </a:rPr>
              <a:t>prawodawstwo</a:t>
            </a:r>
            <a:endParaRPr lang="pl-PL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851445" y="2686249"/>
            <a:ext cx="1980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chemeClr val="accent5">
                    <a:lumMod val="75000"/>
                  </a:schemeClr>
                </a:solidFill>
              </a:rPr>
              <a:t>modele</a:t>
            </a:r>
            <a:endParaRPr lang="pl-PL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475656" y="4233858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rgbClr val="008000"/>
                </a:solidFill>
              </a:rPr>
              <a:t>badania</a:t>
            </a:r>
            <a:endParaRPr lang="pl-PL" sz="4000" b="1" dirty="0">
              <a:solidFill>
                <a:srgbClr val="008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23528" y="2132856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accent4">
                    <a:lumMod val="50000"/>
                  </a:schemeClr>
                </a:solidFill>
              </a:rPr>
              <a:t>Formy działania, finansowanie…</a:t>
            </a:r>
            <a:endParaRPr lang="pl-PL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907704" y="3384492"/>
            <a:ext cx="6923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accent5">
                    <a:lumMod val="50000"/>
                  </a:schemeClr>
                </a:solidFill>
              </a:rPr>
              <a:t>Usługobiorcy, usługodawcy, dziedziny…</a:t>
            </a:r>
            <a:endParaRPr lang="pl-PL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475656" y="4941744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008000"/>
                </a:solidFill>
              </a:rPr>
              <a:t>Korzyści, skuteczność, wpływ…</a:t>
            </a:r>
            <a:endParaRPr lang="pl-PL" sz="3200" dirty="0">
              <a:solidFill>
                <a:srgbClr val="008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907704" y="5894071"/>
            <a:ext cx="4996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rgbClr val="FF0000"/>
                </a:solidFill>
              </a:rPr>
              <a:t>STANDARDY I JAKOŚĆ</a:t>
            </a:r>
            <a:endParaRPr lang="pl-PL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265</Words>
  <Application>Microsoft Office PowerPoint</Application>
  <PresentationFormat>Pokaz na ekranie (4:3)</PresentationFormat>
  <Paragraphs>88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Prezentacja programu PowerPoint</vt:lpstr>
      <vt:lpstr>Prezentacja programu PowerPoint</vt:lpstr>
      <vt:lpstr>Ryzyka socjalne/potrzeby społeczne</vt:lpstr>
      <vt:lpstr>Zmiany</vt:lpstr>
      <vt:lpstr>Rolnictwo społeczne</vt:lpstr>
      <vt:lpstr>Specyfika rolnictwa - korzyści</vt:lpstr>
      <vt:lpstr>Główne dziedziny rolnictwa społecznego</vt:lpstr>
      <vt:lpstr>Różne podejścia</vt:lpstr>
      <vt:lpstr>Rozwój rolnictwa społecznego</vt:lpstr>
      <vt:lpstr>Doświadczenia KPODR</vt:lpstr>
      <vt:lpstr>Doświadczenia KPODR</vt:lpstr>
      <vt:lpstr>W gospodarstwach…</vt:lpstr>
      <vt:lpstr>Opieka</vt:lpstr>
      <vt:lpstr>Podopieczni</vt:lpstr>
      <vt:lpstr>Perspektywy</vt:lpstr>
      <vt:lpstr>Co dalej?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Doradca</dc:creator>
  <cp:lastModifiedBy>HP</cp:lastModifiedBy>
  <cp:revision>26</cp:revision>
  <dcterms:created xsi:type="dcterms:W3CDTF">2019-09-16T05:35:26Z</dcterms:created>
  <dcterms:modified xsi:type="dcterms:W3CDTF">2019-09-23T06:42:18Z</dcterms:modified>
</cp:coreProperties>
</file>