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46"/>
  </p:notesMasterIdLst>
  <p:sldIdLst>
    <p:sldId id="285" r:id="rId2"/>
    <p:sldId id="286" r:id="rId3"/>
    <p:sldId id="257" r:id="rId4"/>
    <p:sldId id="290" r:id="rId5"/>
    <p:sldId id="258" r:id="rId6"/>
    <p:sldId id="259" r:id="rId7"/>
    <p:sldId id="260" r:id="rId8"/>
    <p:sldId id="261" r:id="rId9"/>
    <p:sldId id="262" r:id="rId10"/>
    <p:sldId id="288" r:id="rId11"/>
    <p:sldId id="268" r:id="rId12"/>
    <p:sldId id="269" r:id="rId13"/>
    <p:sldId id="289" r:id="rId14"/>
    <p:sldId id="263" r:id="rId15"/>
    <p:sldId id="264" r:id="rId16"/>
    <p:sldId id="301" r:id="rId17"/>
    <p:sldId id="265" r:id="rId18"/>
    <p:sldId id="266" r:id="rId19"/>
    <p:sldId id="267" r:id="rId20"/>
    <p:sldId id="271" r:id="rId21"/>
    <p:sldId id="291" r:id="rId22"/>
    <p:sldId id="292" r:id="rId23"/>
    <p:sldId id="293" r:id="rId24"/>
    <p:sldId id="294" r:id="rId25"/>
    <p:sldId id="272" r:id="rId26"/>
    <p:sldId id="273" r:id="rId27"/>
    <p:sldId id="274" r:id="rId28"/>
    <p:sldId id="296" r:id="rId29"/>
    <p:sldId id="297" r:id="rId30"/>
    <p:sldId id="298" r:id="rId31"/>
    <p:sldId id="302" r:id="rId32"/>
    <p:sldId id="275" r:id="rId33"/>
    <p:sldId id="276" r:id="rId34"/>
    <p:sldId id="277" r:id="rId35"/>
    <p:sldId id="300" r:id="rId36"/>
    <p:sldId id="303" r:id="rId37"/>
    <p:sldId id="304" r:id="rId38"/>
    <p:sldId id="283" r:id="rId39"/>
    <p:sldId id="278" r:id="rId40"/>
    <p:sldId id="279" r:id="rId41"/>
    <p:sldId id="295" r:id="rId42"/>
    <p:sldId id="280" r:id="rId43"/>
    <p:sldId id="281" r:id="rId44"/>
    <p:sldId id="287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6DCF1-58EF-4D11-9FDA-300445D19575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34B12-3365-43E7-A65C-F51B9CDB65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340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957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13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565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5353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60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9910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8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22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49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257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561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552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805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43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738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431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0911E-9496-45F0-9F7A-09CEDB0099BC}" type="datetimeFigureOut">
              <a:rPr lang="pl-PL" smtClean="0"/>
              <a:t>23.09.2019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162C39-837F-4DC5-B86B-E8F70057FD5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71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ksow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F5884AAF-2D7E-4E4B-BD48-F059D8160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6036"/>
            <a:ext cx="9144000" cy="646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D36E1A-1043-45CB-8D43-8A44A228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2B81573-0E53-4D56-9336-984ABDCF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712" y="2160589"/>
            <a:ext cx="7891289" cy="3880773"/>
          </a:xfrm>
        </p:spPr>
        <p:txBody>
          <a:bodyPr/>
          <a:lstStyle/>
          <a:p>
            <a:pPr marL="0" indent="0">
              <a:buNone/>
            </a:pPr>
            <a:endParaRPr lang="pl-PL" sz="2000" dirty="0"/>
          </a:p>
          <a:p>
            <a:endParaRPr lang="pl-PL" dirty="0"/>
          </a:p>
        </p:txBody>
      </p:sp>
      <p:graphicFrame>
        <p:nvGraphicFramePr>
          <p:cNvPr id="6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9980098"/>
              </p:ext>
            </p:extLst>
          </p:nvPr>
        </p:nvGraphicFramePr>
        <p:xfrm>
          <a:off x="227355" y="399226"/>
          <a:ext cx="9122595" cy="6134100"/>
        </p:xfrm>
        <a:graphic>
          <a:graphicData uri="http://schemas.openxmlformats.org/drawingml/2006/table">
            <a:tbl>
              <a:tblPr/>
              <a:tblGrid>
                <a:gridCol w="2941819"/>
                <a:gridCol w="2736614"/>
                <a:gridCol w="3444162"/>
              </a:tblGrid>
              <a:tr h="25569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Diagnoza  funkcjonowania organizacji pozarządowych  – </a:t>
                      </a:r>
                      <a:r>
                        <a:rPr kumimoji="0" lang="pl-PL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jak jest</a:t>
                      </a: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.</a:t>
                      </a: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ller Light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55699">
                <a:tc gridSpan="3">
                  <a:txBody>
                    <a:bodyPr/>
                    <a:lstStyle/>
                    <a:p>
                      <a:pPr marL="273050" marR="0" lvl="0" indent="-27305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449263" algn="l"/>
                        </a:tabLst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Zasady współpracy pomiędzy samorządem gminy  a organizacjami pozarządowymi.</a:t>
                      </a: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79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C. Tworzenie warunków do społecznej aktywności w Gminie Płużnica..</a:t>
                      </a: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D. Formy współpracy niefinansowej.</a:t>
                      </a: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E. Formy współpracy finansowej.</a:t>
                      </a:r>
                      <a:endParaRPr kumimoji="0" lang="pl-PL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221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12774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5.1.Działania Płużnickiej Gminnej Rady Działalności Pożytku Publicznego (PGRDPP).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 Pełnomocnik d.s. współpracy z organizacjami pozarządowym.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</a:t>
                      </a: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Gminny portal organizacji pozarządowych; ww.ngo.pluznica.pl.</a:t>
                      </a: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pl-PL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5.4.Nagroda </a:t>
                      </a:r>
                      <a:r>
                        <a:rPr kumimoji="0" lang="pl-PL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„Złoty Pług”.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5.5.Kuźnia aktywności lokalnej.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5.6.Forum organizacji </a:t>
                      </a: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pozarządowych.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5.7.Festiwal aktywności społecznej.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5.8.Centrum Wspierania Organizacji Pozarządowych (CWOP).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5.9.Partnerstwo lokalne.</a:t>
                      </a: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4.1.Wsparcie osobowe.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4.2.Tworzenie wspólnych zespołów lub komisji tematycznych.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4.3.Udostępnianie zasobów lokalowych dla organizacji pozarządowych.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4.4.Udostępnianie zasobów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nielokalowych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4.5.Udostępnianie narzędzi promocji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4.6.Udzielanie patronatu.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602" marR="756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3.1.Otwarty konkurs ofert na realizację zadania publicznego.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3.2.Złożenie przez organizację oferty z własnej inicjatywy.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3.3.Zadania zlecane w trybie pozakonkursowym. Tryb małych zleceń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3.4.Pożyczki, gwarancje, poręczenia.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3.5.Fundusz wkładów własnych.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3.6.Fundusz grantowy. 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3.7.Fundusz sołecki.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3.8.Inicjatywa lokalna.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3.9.Partnerstwo projektowe.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75602" marR="75602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37502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Nas</a:t>
                      </a:r>
                      <a:r>
                        <a:rPr kumimoji="0" lang="pl-PL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z</a:t>
                      </a:r>
                      <a:r>
                        <a:rPr kumimoji="0" lang="pl-PL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e  wspólne wartości.</a:t>
                      </a:r>
                      <a:endParaRPr kumimoji="0" lang="pl-PL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1818" marR="618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8491312" y="725457"/>
            <a:ext cx="247650" cy="17938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504012" y="420687"/>
            <a:ext cx="222250" cy="18891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588627" y="1547814"/>
            <a:ext cx="200025" cy="331787"/>
          </a:xfrm>
          <a:prstGeom prst="downArrow">
            <a:avLst>
              <a:gd name="adj1" fmla="val 50000"/>
              <a:gd name="adj2" fmla="val 4147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10800000">
            <a:off x="2617601" y="5734182"/>
            <a:ext cx="209550" cy="422275"/>
          </a:xfrm>
          <a:prstGeom prst="downArrow">
            <a:avLst>
              <a:gd name="adj1" fmla="val 50000"/>
              <a:gd name="adj2" fmla="val 50388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2134286" y="1547813"/>
            <a:ext cx="200025" cy="331787"/>
          </a:xfrm>
          <a:prstGeom prst="downArrow">
            <a:avLst>
              <a:gd name="adj1" fmla="val 50000"/>
              <a:gd name="adj2" fmla="val 4147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7426327" y="1527481"/>
            <a:ext cx="200025" cy="330200"/>
          </a:xfrm>
          <a:prstGeom prst="downArrow">
            <a:avLst>
              <a:gd name="adj1" fmla="val 50000"/>
              <a:gd name="adj2" fmla="val 4127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 rot="10800000">
            <a:off x="5462848" y="4749535"/>
            <a:ext cx="238125" cy="1349375"/>
          </a:xfrm>
          <a:prstGeom prst="downArrow">
            <a:avLst>
              <a:gd name="adj1" fmla="val 50000"/>
              <a:gd name="adj2" fmla="val 21352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4" name="AutoShape 1"/>
          <p:cNvSpPr>
            <a:spLocks noChangeArrowheads="1"/>
          </p:cNvSpPr>
          <p:nvPr/>
        </p:nvSpPr>
        <p:spPr bwMode="auto">
          <a:xfrm rot="10800000">
            <a:off x="8607199" y="4965832"/>
            <a:ext cx="238125" cy="1190625"/>
          </a:xfrm>
          <a:prstGeom prst="downArrow">
            <a:avLst>
              <a:gd name="adj1" fmla="val 50000"/>
              <a:gd name="adj2" fmla="val 189606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lIns="100794" tIns="50397" rIns="100794" bIns="503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l-PL" altLang="pl-PL">
              <a:latin typeface="Calibri" panose="020F050202020403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884949" y="12359"/>
            <a:ext cx="8555202" cy="4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794" tIns="50397" rIns="100794" bIns="50397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l-PL" altLang="pl-PL" sz="1600" b="1" dirty="0">
                <a:solidFill>
                  <a:srgbClr val="FF0000"/>
                </a:solidFill>
                <a:cs typeface="Arial" panose="020B0604020202020204" pitchFamily="34" charset="0"/>
              </a:rPr>
              <a:t>Schemat  Modelu współpracy władz gminy  Płużnica z organizacjami pozarządowymi</a:t>
            </a:r>
            <a:r>
              <a:rPr lang="pl-PL" altLang="pl-PL" sz="22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altLang="pl-PL" sz="220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5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AA8825-AB5A-48B5-998D-84B3FB2A8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E42FEE7-A688-4DC8-B5E5-F65E35BD4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0412"/>
            <a:ext cx="8596668" cy="470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Stowarzyszenie Towarzystwo Rozwoju Gminy Płużnica od maja 2017 r. do października 2018 r. było partnerem przy realizacji projektu </a:t>
            </a:r>
            <a:r>
              <a:rPr lang="pl-PL" sz="2000" dirty="0" err="1"/>
              <a:t>pn</a:t>
            </a:r>
            <a:r>
              <a:rPr lang="pl-PL" sz="2000" dirty="0"/>
              <a:t>.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000" b="1" dirty="0"/>
              <a:t>Aktywizacja </a:t>
            </a:r>
            <a:r>
              <a:rPr lang="pl-PL" sz="2000" b="1" dirty="0" err="1"/>
              <a:t>społeczno</a:t>
            </a:r>
            <a:r>
              <a:rPr lang="pl-PL" sz="2000" b="1" dirty="0"/>
              <a:t> – zawodowa osób zagrożonych wykluczeniem społecznym i korzystających z pomocy społecznej w Gminie Chełmno”.</a:t>
            </a:r>
          </a:p>
          <a:p>
            <a:pPr marL="0" indent="0">
              <a:buNone/>
            </a:pPr>
            <a:r>
              <a:rPr lang="pl-PL" sz="2000" dirty="0"/>
              <a:t>Realizatorem projektu w imieniu Gminy Chełmno był Gminny Ośrodek Pomocy Społecznej wraz z Powiatowym Urzędem Pracy.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Na realizację projektu Gmina Chełmno pozyskała dofinansowanie z UE, w ramach Regionalnego Programu Operacyjnego Województwa Kujawsko-Pomorskiego na lata 2014-2020.</a:t>
            </a:r>
            <a:endParaRPr lang="pl-PL" sz="2000" u="sng" dirty="0"/>
          </a:p>
          <a:p>
            <a:pPr marL="0" indent="0" algn="ctr">
              <a:buNone/>
            </a:pPr>
            <a:r>
              <a:rPr lang="pl-PL" sz="2000" dirty="0"/>
              <a:t>Wartość projektu 285 968,00 zł, otrzymana dotacja 243 071,00 zł</a:t>
            </a:r>
          </a:p>
        </p:txBody>
      </p:sp>
    </p:spTree>
    <p:extLst>
      <p:ext uri="{BB962C8B-B14F-4D97-AF65-F5344CB8AC3E}">
        <p14:creationId xmlns:p14="http://schemas.microsoft.com/office/powerpoint/2010/main" val="1285613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B4B161-4B1C-4278-97A8-94F1E1C2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174BEEA-CE03-4162-9203-3EC543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projektu </a:t>
            </a:r>
          </a:p>
          <a:p>
            <a:pPr marL="0" indent="0">
              <a:buNone/>
            </a:pPr>
            <a:r>
              <a:rPr lang="pl-PL" sz="2000" dirty="0"/>
              <a:t>Aktywne włączenie społeczne 30 mieszkańców Gminy Chełmno, zagrożonych ubóstwem lub wykluczeniem społecznym, w tym osób bezrobotnych oraz ich najbliższe otoczenie.</a:t>
            </a:r>
          </a:p>
          <a:p>
            <a:r>
              <a:rPr lang="pl-PL" sz="2000" dirty="0" smtClean="0"/>
              <a:t>Aktywizacja społeczna: warsztaty</a:t>
            </a:r>
          </a:p>
          <a:p>
            <a:r>
              <a:rPr lang="pl-PL" sz="2000" dirty="0" smtClean="0"/>
              <a:t>Aktywizacja społeczna o charakterze zdrowotnym: terapia rodzinna, poradnictwo psychologiczne,</a:t>
            </a:r>
          </a:p>
          <a:p>
            <a:r>
              <a:rPr lang="pl-PL" sz="2000" dirty="0" smtClean="0"/>
              <a:t>Aktywizacja edukacyjna: szkolenia, kursy zawodowe</a:t>
            </a:r>
          </a:p>
          <a:p>
            <a:r>
              <a:rPr lang="pl-PL" sz="2000" dirty="0" smtClean="0"/>
              <a:t>Aktywizacja zawodowa: staże zawodowe, prace społeczno-użyteczne,</a:t>
            </a:r>
          </a:p>
          <a:p>
            <a:r>
              <a:rPr lang="pl-PL" sz="2000" dirty="0" smtClean="0"/>
              <a:t>Działania środowiskowe: wyjazdy na basen do kina, pikniki integracyjne, spotkania integracyjno-kulturalne.</a:t>
            </a:r>
          </a:p>
          <a:p>
            <a:endParaRPr lang="pl-PL" sz="2000" dirty="0" smtClean="0"/>
          </a:p>
        </p:txBody>
      </p:sp>
    </p:spTree>
    <p:extLst>
      <p:ext uri="{BB962C8B-B14F-4D97-AF65-F5344CB8AC3E}">
        <p14:creationId xmlns:p14="http://schemas.microsoft.com/office/powerpoint/2010/main" val="410866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9B4B161-4B1C-4278-97A8-94F1E1C24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400" b="1" dirty="0" smtClean="0"/>
              <a:t>„</a:t>
            </a:r>
            <a:r>
              <a:rPr lang="pl-PL" sz="2400" b="1" dirty="0"/>
              <a:t>Aktywizacja </a:t>
            </a:r>
            <a:r>
              <a:rPr lang="pl-PL" sz="2400" b="1" dirty="0" err="1"/>
              <a:t>społeczno</a:t>
            </a:r>
            <a:r>
              <a:rPr lang="pl-PL" sz="2400" b="1" dirty="0"/>
              <a:t> – zawodowa osób zagrożonych wykluczeniem społecznym i korzystających z pomocy społecznej w Gminie Chełmno”</a:t>
            </a:r>
            <a:endParaRPr lang="pl-PL" sz="2400" b="1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52" y="1863306"/>
            <a:ext cx="4365914" cy="261954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9" y="2856806"/>
            <a:ext cx="4334590" cy="325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4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C8D7D78-0E83-4C62-8569-CBDE108A5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562691E-37D4-41A3-89A7-29B65605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/>
              <a:t>01.01.2018 </a:t>
            </a:r>
            <a:r>
              <a:rPr lang="pl-PL" sz="2000" dirty="0"/>
              <a:t>r. do 31.03.2019 r. </a:t>
            </a:r>
            <a:r>
              <a:rPr lang="pl-PL" sz="2000" dirty="0" smtClean="0"/>
              <a:t>-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start Wracamy na rynek pracy – I edycja”, </a:t>
            </a:r>
            <a:r>
              <a:rPr lang="pl-PL" sz="2000" dirty="0" smtClean="0"/>
              <a:t>01.01.2019 </a:t>
            </a:r>
            <a:r>
              <a:rPr lang="pl-PL" sz="2000" dirty="0"/>
              <a:t>r. do 31.03.2020 r</a:t>
            </a:r>
            <a:r>
              <a:rPr lang="pl-PL" sz="2000" dirty="0" smtClean="0"/>
              <a:t>. -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Nowy start Wracamy na rynek pracy – II 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edycja”</a:t>
            </a:r>
            <a:r>
              <a:rPr lang="pl-PL" sz="2000" dirty="0" smtClean="0"/>
              <a:t>, </a:t>
            </a:r>
          </a:p>
          <a:p>
            <a:pPr marL="0" indent="0">
              <a:buNone/>
            </a:pPr>
            <a:r>
              <a:rPr lang="pl-PL" sz="2000" dirty="0"/>
              <a:t>wartość </a:t>
            </a:r>
            <a:r>
              <a:rPr lang="pl-PL" sz="2000" dirty="0" smtClean="0"/>
              <a:t>każdego projektu to 350 </a:t>
            </a:r>
            <a:r>
              <a:rPr lang="pl-PL" sz="2000" dirty="0"/>
              <a:t>062,50 zł, otrzymana dotacja 297 553,12 zł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Realizator</a:t>
            </a:r>
            <a:r>
              <a:rPr lang="pl-PL" sz="2000" dirty="0"/>
              <a:t>: Gminny Ośrodek Pomocy Społecznej w Płużnicy w partnerstwie z Towarzystwem Rozwoju Gminy Płużnica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u="sng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7916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D48D57-6CB4-4AFD-932E-4DC7EEA2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8FED1D4-6340-44AF-90CF-D367FD2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Dla uczestników projektu zaplanowano następujące bezpłatne formy wsparcia, m.in.: </a:t>
            </a:r>
          </a:p>
          <a:p>
            <a:pPr lvl="0"/>
            <a:r>
              <a:rPr lang="pl-PL" sz="2000" dirty="0"/>
              <a:t>zajęcia z doradcą zawodowym i psychologiem,</a:t>
            </a:r>
          </a:p>
          <a:p>
            <a:pPr lvl="0"/>
            <a:r>
              <a:rPr lang="pl-PL" sz="2000" dirty="0"/>
              <a:t>treningi kompetencji i umiejętności społecznych,</a:t>
            </a:r>
          </a:p>
          <a:p>
            <a:pPr lvl="0"/>
            <a:r>
              <a:rPr lang="pl-PL" sz="2000" dirty="0"/>
              <a:t>kursy i szkolenia zawodowe,</a:t>
            </a:r>
          </a:p>
          <a:p>
            <a:pPr lvl="0"/>
            <a:r>
              <a:rPr lang="pl-PL" sz="2000" dirty="0"/>
              <a:t>staże zawodowe,</a:t>
            </a:r>
          </a:p>
          <a:p>
            <a:pPr lvl="0"/>
            <a:r>
              <a:rPr lang="pl-PL" sz="2000" dirty="0"/>
              <a:t>prace społecznie-użyteczne,</a:t>
            </a:r>
          </a:p>
          <a:p>
            <a:pPr lvl="0"/>
            <a:r>
              <a:rPr lang="pl-PL" sz="2000" dirty="0"/>
              <a:t>animacja lokalna,</a:t>
            </a:r>
          </a:p>
          <a:p>
            <a:pPr lvl="0"/>
            <a:r>
              <a:rPr lang="pl-PL" sz="2000" dirty="0"/>
              <a:t>wyjazdy integracyjne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1729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2D48D57-6CB4-4AFD-932E-4DC7EEA26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</a:t>
            </a:r>
            <a:endParaRPr lang="pl-PL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68FED1D4-6340-44AF-90CF-D367FD2B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9512" y="2300020"/>
            <a:ext cx="5011947" cy="375896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217" y="1764295"/>
            <a:ext cx="6231147" cy="467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85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711A39-9068-4B28-873F-595C51539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na rzecz osób zagrożonych ubóstwem lub wykluczeniem społecznym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7CE53DD-D524-477F-80EE-F50A1B349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Od 01.07.2019 r. do 30.06.2021 r. realizowany jest projekt pn. </a:t>
            </a:r>
            <a:r>
              <a:rPr lang="pl-PL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„Nowe szanse – wracamy na rynek pracy I”</a:t>
            </a:r>
            <a:r>
              <a:rPr lang="pl-PL" sz="2000" dirty="0"/>
              <a:t>, który jest kontynuacją projektów „Nowy start Wracamy na rynek pracy - I edycja” i „Nowy start Wracamy na rynek pracy – II edycja”. Przewidziana jest również druga edycja tego projektu.</a:t>
            </a:r>
          </a:p>
          <a:p>
            <a:pPr marL="0" indent="0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Realizator: Gminny Ośrodek Pomocy Społecznej w Płużnicy w partnerstwie z Towarzystwem Rozwoju Gminy Płużnica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u="sng" dirty="0"/>
              <a:t>Wartość projektu 765 000,00 zł, otrzymana dotacja 650 250,00 zł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8989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AE6C7FF-50EC-4C01-9C0A-61C059F0E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Praca z seniorami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C9F251F-B1B5-4776-A049-FB371FB3A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dirty="0"/>
              <a:t>Pierwsze działania na rzecz seniorów zapoczątkowano w 2012 roku</a:t>
            </a:r>
          </a:p>
          <a:p>
            <a:pPr marL="0" indent="0">
              <a:buNone/>
            </a:pPr>
            <a:r>
              <a:rPr lang="pl-PL" sz="2000" dirty="0"/>
              <a:t>a ich realizacja wynikała z zaobserwowanego problemu społecznego:</a:t>
            </a:r>
          </a:p>
          <a:p>
            <a:pPr marL="0" indent="0">
              <a:buNone/>
            </a:pPr>
            <a:r>
              <a:rPr lang="pl-PL" sz="2000" dirty="0"/>
              <a:t> </a:t>
            </a:r>
          </a:p>
          <a:p>
            <a:r>
              <a:rPr lang="pl-PL" sz="2000" dirty="0"/>
              <a:t>samotność,</a:t>
            </a:r>
          </a:p>
          <a:p>
            <a:r>
              <a:rPr lang="pl-PL" sz="2000" dirty="0"/>
              <a:t>trudności komunikacyjne,</a:t>
            </a:r>
          </a:p>
          <a:p>
            <a:r>
              <a:rPr lang="pl-PL" sz="2000" dirty="0"/>
              <a:t>brak miejsc spotkań,</a:t>
            </a:r>
          </a:p>
          <a:p>
            <a:r>
              <a:rPr lang="pl-PL" sz="2000" dirty="0"/>
              <a:t>problemy zdrowotne,</a:t>
            </a:r>
          </a:p>
          <a:p>
            <a:r>
              <a:rPr lang="pl-PL" sz="2000" dirty="0"/>
              <a:t>niskie dochody,</a:t>
            </a:r>
          </a:p>
          <a:p>
            <a:r>
              <a:rPr lang="pl-PL" sz="2000" dirty="0"/>
              <a:t>małe lub brak wsparcia rodziny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1576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3A2FD24-94FF-405A-9B3F-10EC75F3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Mobilny Uniwersytet Trzeciego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BD5ED7B-754A-4F38-A26F-F056FDF5A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projektu</a:t>
            </a:r>
          </a:p>
          <a:p>
            <a:pPr marL="0" indent="0" algn="ctr">
              <a:buNone/>
            </a:pPr>
            <a:r>
              <a:rPr lang="pl-PL" sz="2000" dirty="0"/>
              <a:t>Wzrost aktywności i poprawa jakości życia osób w wieku senioralnym w gminie Płużnica poprzez aktywne uczestnictwo w zajęciach Mobilnego Uniwersytetu III Wieku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Projekt realizowany w latach 2012-2016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Pierwsze środki finansowe pozyskano z Samorządu Województwa Kujawsko-Pomorskiego, kolejne z Gminy Płużnica, Ministerstwa Pracy i Polityki Społecznej, Rządowego Programu na Rzecz Osób Starszych ASOS.</a:t>
            </a:r>
          </a:p>
          <a:p>
            <a:pPr marL="0" indent="0" algn="ctr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582849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28CAAC0-D696-4632-808A-1B03EFD27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548681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600" dirty="0"/>
              <a:t>VII Kujawsko-Pomorskie Forum Turystyki Wiejskiej </a:t>
            </a:r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endParaRPr lang="pl-PL" sz="2600" dirty="0"/>
          </a:p>
          <a:p>
            <a:pPr marL="0" indent="0" algn="ctr">
              <a:buNone/>
            </a:pPr>
            <a:r>
              <a:rPr lang="pl-PL" sz="2600" dirty="0"/>
              <a:t>tytuł prezentacji:</a:t>
            </a:r>
          </a:p>
          <a:p>
            <a:pPr marL="0" indent="0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 smtClean="0"/>
              <a:t>„</a:t>
            </a:r>
            <a:r>
              <a:rPr lang="pl-PL" b="1" i="1" dirty="0"/>
              <a:t>Działalność Stowarzyszenia Towarzystwo Rozwoju Gminy Płużnica </a:t>
            </a:r>
            <a:endParaRPr lang="pl-PL" b="1" i="1" dirty="0" smtClean="0"/>
          </a:p>
          <a:p>
            <a:pPr marL="0" indent="0" algn="ctr">
              <a:buNone/>
            </a:pPr>
            <a:r>
              <a:rPr lang="pl-PL" b="1" i="1" dirty="0" smtClean="0"/>
              <a:t>z </a:t>
            </a:r>
            <a:r>
              <a:rPr lang="pl-PL" b="1" i="1" dirty="0"/>
              <a:t>uwzględnieniem pomocy osobom </a:t>
            </a:r>
            <a:r>
              <a:rPr lang="pl-PL" b="1" i="1" dirty="0" smtClean="0"/>
              <a:t>niesamodzielnym</a:t>
            </a:r>
            <a:r>
              <a:rPr lang="pl-PL" b="1" dirty="0" smtClean="0"/>
              <a:t>” 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8F71FA84-8F80-4EA0-B07C-188D327F2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4349626"/>
            <a:ext cx="5762156" cy="58622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A2BD8FF2-D734-49EF-9D38-0F62D3C3D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1097750"/>
            <a:ext cx="1872208" cy="74707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="" xmlns:a16="http://schemas.microsoft.com/office/drawing/2014/main" id="{3CE2C594-E81B-4ABA-BBF0-46E92F1D20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5339642"/>
            <a:ext cx="4896544" cy="465622"/>
          </a:xfrm>
          <a:prstGeom prst="rect">
            <a:avLst/>
          </a:prstGeom>
        </p:spPr>
      </p:pic>
      <p:sp>
        <p:nvSpPr>
          <p:cNvPr id="14" name="Tytuł 1">
            <a:extLst>
              <a:ext uri="{FF2B5EF4-FFF2-40B4-BE49-F238E27FC236}">
                <a16:creationId xmlns="" xmlns:a16="http://schemas.microsoft.com/office/drawing/2014/main" id="{025A295B-CC58-4CFB-B31B-E9575992250D}"/>
              </a:ext>
            </a:extLst>
          </p:cNvPr>
          <p:cNvSpPr txBox="1">
            <a:spLocks/>
          </p:cNvSpPr>
          <p:nvPr/>
        </p:nvSpPr>
        <p:spPr>
          <a:xfrm>
            <a:off x="3346811" y="5925424"/>
            <a:ext cx="5472608" cy="722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900" dirty="0"/>
              <a:t>„Europejski Fundusz Rolny na rzecz Rozwoju Obszarów Wiejskich: Europa inwestująca w obszary wiejskie” </a:t>
            </a:r>
            <a:br>
              <a:rPr lang="pl-PL" sz="900" dirty="0"/>
            </a:br>
            <a:r>
              <a:rPr lang="pl-PL" sz="900" dirty="0"/>
              <a:t>„Instytucja Zarządzająca Programem Rozwoju Obszarów Wiejskich na lata 2014-2020 - Minister Rolnictwa i Rozwoju Wsi” </a:t>
            </a:r>
            <a:br>
              <a:rPr lang="pl-PL" sz="900" dirty="0"/>
            </a:br>
            <a:r>
              <a:rPr lang="pl-PL" sz="900" dirty="0"/>
              <a:t>„Operacja współfinansowana ze środków Unii Europejskiej w ramach Schematu II Pomocy Technicznej </a:t>
            </a:r>
            <a:br>
              <a:rPr lang="pl-PL" sz="900" dirty="0"/>
            </a:br>
            <a:r>
              <a:rPr lang="pl-PL" sz="900" dirty="0"/>
              <a:t>"Krajowa Sieć Obszarów Wiejskich" Programu Rozwoju Obszarów Wiejskich na lata 2014-2020" </a:t>
            </a:r>
            <a:br>
              <a:rPr lang="pl-PL" sz="900" dirty="0"/>
            </a:br>
            <a:r>
              <a:rPr lang="pl-PL" sz="900" dirty="0"/>
              <a:t>Projekt realizuje Kujawsko-Pomorski Ośrodek Doradztwa Rolniczego w Minikowie</a:t>
            </a:r>
            <a:br>
              <a:rPr lang="pl-PL" sz="900" dirty="0"/>
            </a:br>
            <a:r>
              <a:rPr lang="pl-PL" sz="900" dirty="0"/>
              <a:t>„Treść </a:t>
            </a:r>
            <a:r>
              <a:rPr lang="pl-PL" sz="900" dirty="0" smtClean="0"/>
              <a:t>opracowała Anna Szatkowska„</a:t>
            </a:r>
            <a:endParaRPr lang="pl-PL" sz="900" dirty="0"/>
          </a:p>
          <a:p>
            <a:endParaRPr lang="pl-PL" sz="900" dirty="0"/>
          </a:p>
        </p:txBody>
      </p:sp>
    </p:spTree>
    <p:extLst>
      <p:ext uri="{BB962C8B-B14F-4D97-AF65-F5344CB8AC3E}">
        <p14:creationId xmlns:p14="http://schemas.microsoft.com/office/powerpoint/2010/main" val="424478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EF57A5-6C72-468D-B76D-683D03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Zajęciach w ramach Uniwersytetu III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BF65616-E894-4E0F-A384-80C7A8A47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z="2000" dirty="0"/>
              <a:t>Sekcja artystyczna, warsztatowa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UMIEM WIĘCEJ </a:t>
            </a:r>
            <a:r>
              <a:rPr lang="pl-PL" sz="2000" dirty="0"/>
              <a:t>(warsztaty rękodzielnicze)</a:t>
            </a:r>
          </a:p>
          <a:p>
            <a:pPr lvl="0"/>
            <a:r>
              <a:rPr lang="pl-PL" sz="2000" dirty="0"/>
              <a:t>Sekcja zdrowotno-rekreacyjna, warsztatowa i seminaryjna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ŻYJĘ ZDROWO </a:t>
            </a:r>
            <a:r>
              <a:rPr lang="pl-PL" sz="2000" dirty="0"/>
              <a:t>(zajęcia sportowo-rekreacyjne, wyjazdy rekreacyjne)</a:t>
            </a:r>
          </a:p>
          <a:p>
            <a:pPr lvl="0"/>
            <a:r>
              <a:rPr lang="pl-PL" sz="2000" dirty="0"/>
              <a:t>Sekcja </a:t>
            </a:r>
            <a:r>
              <a:rPr lang="pl-PL" sz="2000" dirty="0" err="1"/>
              <a:t>teatralno</a:t>
            </a:r>
            <a:r>
              <a:rPr lang="pl-PL" sz="2000" dirty="0"/>
              <a:t>–muzyczna, warsztatowa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ŻYJĘ TWÓRCZO </a:t>
            </a:r>
            <a:r>
              <a:rPr lang="pl-PL" sz="2000" dirty="0"/>
              <a:t>(kabaret, wyjazdy do teatru i opery)</a:t>
            </a:r>
          </a:p>
          <a:p>
            <a:pPr lvl="0"/>
            <a:r>
              <a:rPr lang="pl-PL" sz="2000" dirty="0"/>
              <a:t>Sekcja naukowa, seminaria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WIEM WIĘCEJ </a:t>
            </a:r>
            <a:r>
              <a:rPr lang="pl-PL" sz="2000" dirty="0"/>
              <a:t>(wykłady z różnych dziedzin – prawo, historia, wolontariat, współpraca, zdrowie)</a:t>
            </a:r>
          </a:p>
          <a:p>
            <a:pPr lvl="0"/>
            <a:r>
              <a:rPr lang="pl-PL" sz="2000" dirty="0"/>
              <a:t>Sekcja językowa, komputerowa – </a:t>
            </a:r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KOMUNIKUJĘ SIĘ</a:t>
            </a:r>
          </a:p>
          <a:p>
            <a:pPr lvl="0"/>
            <a:r>
              <a:rPr lang="pl-PL" sz="2000" dirty="0"/>
              <a:t>Spotkania i wyjazdy integracyjne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178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EF57A5-6C72-468D-B76D-683D03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Zajęciach w ramach Uniwersytetu III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28" y="1652242"/>
            <a:ext cx="780288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78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EF57A5-6C72-468D-B76D-683D03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Zajęciach w ramach Uniwersytetu III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185" y="1398857"/>
            <a:ext cx="6650965" cy="4988225"/>
          </a:xfrm>
        </p:spPr>
      </p:pic>
    </p:spTree>
    <p:extLst>
      <p:ext uri="{BB962C8B-B14F-4D97-AF65-F5344CB8AC3E}">
        <p14:creationId xmlns:p14="http://schemas.microsoft.com/office/powerpoint/2010/main" val="305434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EF57A5-6C72-468D-B76D-683D03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Zajęciach w ramach Uniwersytetu III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34" y="1270000"/>
            <a:ext cx="8255479" cy="464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3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0EF57A5-6C72-468D-B76D-683D03BF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Zajęciach w ramach Uniwersytetu III Wieku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91" y="1374953"/>
            <a:ext cx="6862153" cy="514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8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2DCBA6D-3F21-4774-B686-4DBC5F9F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Kluby Seniora w Gminie Płużnica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7618450-3AA5-4CFC-82C4-CFBEB3B21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1987"/>
            <a:ext cx="8596668" cy="43502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 projektu</a:t>
            </a:r>
          </a:p>
          <a:p>
            <a:pPr marL="0" indent="0" algn="ctr">
              <a:buNone/>
            </a:pPr>
            <a:r>
              <a:rPr lang="pl-PL" sz="2000" dirty="0"/>
              <a:t>Zwiększenie dostępu do usług opiekuńczych i społecznych świadczonych w Gminie Płużnica dla 120 (80 K, 40 M) niesamodzielnych seniorów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Okres realizacji projektu: od 01.10.2017 r. do 30.09.2020 r.</a:t>
            </a:r>
          </a:p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Wartość projektu </a:t>
            </a:r>
            <a:r>
              <a:rPr lang="pl-PL" dirty="0"/>
              <a:t>4 472 373,00</a:t>
            </a:r>
            <a:r>
              <a:rPr lang="pl-PL" sz="2000" dirty="0"/>
              <a:t> zł, dofinansowanie </a:t>
            </a:r>
            <a:r>
              <a:rPr lang="pl-PL" dirty="0"/>
              <a:t>4 110 773,00</a:t>
            </a:r>
            <a:r>
              <a:rPr lang="pl-PL" sz="2000" dirty="0"/>
              <a:t> zł</a:t>
            </a:r>
          </a:p>
          <a:p>
            <a:pPr marL="0" indent="0" algn="ctr">
              <a:buNone/>
            </a:pPr>
            <a:endParaRPr lang="pl-PL" sz="2000" u="sng" dirty="0"/>
          </a:p>
          <a:p>
            <a:pPr marL="0" indent="0" algn="ctr">
              <a:buNone/>
            </a:pPr>
            <a:r>
              <a:rPr lang="pl-PL" sz="2000" dirty="0"/>
              <a:t>Jest to projekt partnerski Gminy Płużnica – Lider i Towarzystwa Rozwoju Gminy Płużnica – Partner.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3324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BCE3E6-EE58-42A3-8B0C-37C6FAEB8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ECBCBCF-AE60-4B50-BCD9-2FFC2AB7E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15904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pl-PL" sz="2000" dirty="0" smtClean="0"/>
              <a:t>Uczestnictwo w KS –np. miejsce zamieszkania, potwierdzenie statusu niesamodzielnego seniora, pierwszeństwo mają osoby z niepełnosprawnością, dochód nieprzekraczający 150% właściwego kryterium dochodowego zgodnie z ustawą, osoby korzystające z PO PŻ, osoby z terenów zdegradowanych </a:t>
            </a:r>
          </a:p>
          <a:p>
            <a:pPr lvl="0"/>
            <a:r>
              <a:rPr lang="pl-PL" sz="2000" dirty="0" smtClean="0"/>
              <a:t>Gmina </a:t>
            </a:r>
            <a:r>
              <a:rPr lang="pl-PL" sz="2000" dirty="0"/>
              <a:t>Płużnica prowadzi działania 5 Klubów Seniora w miejscowościach – Błędowo, Mgowo, Uciąż, Wiewiórki, Wieldządz. TRGP prowadzi działania 3 Klubów w miejscowościach – Orłowo, Nowa Wieś Królewska, Płużnica</a:t>
            </a:r>
          </a:p>
          <a:p>
            <a:pPr lvl="0"/>
            <a:r>
              <a:rPr lang="pl-PL" sz="2000" dirty="0"/>
              <a:t>W zajęciach każdego klubu w trybie ciągłym uczestniczy </a:t>
            </a:r>
            <a:r>
              <a:rPr lang="pl-PL" sz="2000" dirty="0" smtClean="0"/>
              <a:t>średnio 15 </a:t>
            </a:r>
            <a:r>
              <a:rPr lang="pl-PL" sz="2000" dirty="0"/>
              <a:t>niesamodzielnych seniorów</a:t>
            </a:r>
          </a:p>
          <a:p>
            <a:pPr lvl="0"/>
            <a:r>
              <a:rPr lang="pl-PL" sz="2000" dirty="0"/>
              <a:t>Kluby funkcjonują 5 dni w tygodniu po 4 godziny dziennie</a:t>
            </a:r>
          </a:p>
          <a:p>
            <a:pPr lvl="0"/>
            <a:r>
              <a:rPr lang="pl-PL" sz="2000" dirty="0"/>
              <a:t>Podczas zajęć w Klubie podawany jest poczęstunek </a:t>
            </a:r>
          </a:p>
          <a:p>
            <a:pPr lvl="0"/>
            <a:r>
              <a:rPr lang="pl-PL" sz="2000" dirty="0"/>
              <a:t>W klubie zatrudniona jest opiekunka/animatorka posiadająca umiejętności w animacji działań dla osób dorosłych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4382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17D6A6-B605-478F-9144-D842990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FB66C0A-3C55-4F10-AE9A-26AA40D4C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000" dirty="0" smtClean="0"/>
          </a:p>
          <a:p>
            <a:r>
              <a:rPr lang="pl-PL" sz="2000" dirty="0" smtClean="0"/>
              <a:t>Klub </a:t>
            </a:r>
            <a:r>
              <a:rPr lang="pl-PL" sz="2000" dirty="0"/>
              <a:t>oferuje różnorodne zajęcia aktywizujące oraz integracyjne dla uczestników i otoczenia w tym zajęcia rekreacyjno-ruchowe, warsztaty psychologiczne, </a:t>
            </a:r>
            <a:r>
              <a:rPr lang="pl-PL" sz="2000" dirty="0" err="1"/>
              <a:t>artystyczno</a:t>
            </a:r>
            <a:r>
              <a:rPr lang="pl-PL" sz="2000" dirty="0"/>
              <a:t>/rękodzielnicze, spotkania z geriatrą, spotkania integracyjne w środowisku, wspólne czytanie książek, wspólne śpiewanie, gry i zabawy zespołowe, wspólne gotowanie, wzajemna nauka obsługi i wykorzystania komputera i inne aktywności oczekiwane przez seniorów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7260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17D6A6-B605-478F-9144-D842990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101788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17D6A6-B605-478F-9144-D842990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12979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39A134-8274-44F6-99C8-A5311692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92" y="1488613"/>
            <a:ext cx="8596668" cy="3880773"/>
          </a:xfrm>
        </p:spPr>
        <p:txBody>
          <a:bodyPr>
            <a:normAutofit/>
          </a:bodyPr>
          <a:lstStyle/>
          <a:p>
            <a:endParaRPr lang="pl-PL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000" b="1" i="1" u="sng" dirty="0"/>
              <a:t>MISJĄ </a:t>
            </a:r>
            <a:r>
              <a:rPr lang="pl-PL" sz="2000" dirty="0"/>
              <a:t>Stowarzyszenia Towarzystwo Rozwoju Gminy Płużnica jest wspieranie rozwoju społeczności lokalnej gminy Płużnica poprzez wzmacnianie kompetencji społecznych, organizacyjnych i ekonomicznych jej mieszkańców.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/>
              <a:t>Wierzymy, że nasza oddana, rzetelna i profesjonalna praca oparta na współpracy i poszanowaniu potrzeb ludzi przyczynia się do poprawy jakości ich życia.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2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17D6A6-B605-478F-9144-D842990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7424237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517D6A6-B605-478F-9144-D84299096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Funkcjonowanie 8 Klubów Seniora</a:t>
            </a:r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10" y="2162363"/>
            <a:ext cx="7980218" cy="3877887"/>
          </a:xfrm>
        </p:spPr>
      </p:pic>
    </p:spTree>
    <p:extLst>
      <p:ext uri="{BB962C8B-B14F-4D97-AF65-F5344CB8AC3E}">
        <p14:creationId xmlns:p14="http://schemas.microsoft.com/office/powerpoint/2010/main" val="3529654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54B52E3-ED34-48AF-B0D8-936D18AF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Doposażenie 8 Klubów Seniora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25E5F28-5904-43CA-A680-EB13911DD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000" dirty="0"/>
              <a:t>komputery i drukarki, dostęp do Internetu,</a:t>
            </a:r>
          </a:p>
          <a:p>
            <a:pPr lvl="0"/>
            <a:r>
              <a:rPr lang="pl-PL" sz="2000" dirty="0"/>
              <a:t>sprzęt grający, nagłaśniający i odtwarzający do audiobooków,</a:t>
            </a:r>
          </a:p>
          <a:p>
            <a:pPr lvl="0"/>
            <a:r>
              <a:rPr lang="pl-PL" sz="2000" dirty="0"/>
              <a:t>zakup kompletów audiobooków i książek z powiększoną czcionką,</a:t>
            </a:r>
          </a:p>
          <a:p>
            <a:pPr lvl="0"/>
            <a:r>
              <a:rPr lang="pl-PL" sz="2000" dirty="0"/>
              <a:t>rzutniki, telewizory, aparaty fotograficzne, ekrany, </a:t>
            </a:r>
            <a:r>
              <a:rPr lang="pl-PL" sz="2000" dirty="0" err="1"/>
              <a:t>flip</a:t>
            </a:r>
            <a:r>
              <a:rPr lang="pl-PL" sz="2000" dirty="0"/>
              <a:t> charty,</a:t>
            </a:r>
          </a:p>
          <a:p>
            <a:pPr lvl="0"/>
            <a:r>
              <a:rPr lang="pl-PL" sz="2000" dirty="0"/>
              <a:t>zestawy gier,</a:t>
            </a:r>
          </a:p>
          <a:p>
            <a:pPr lvl="0"/>
            <a:r>
              <a:rPr lang="pl-PL" sz="2000" dirty="0"/>
              <a:t>sprzęt sportowo-rekreacyjny,</a:t>
            </a:r>
          </a:p>
          <a:p>
            <a:pPr lvl="0"/>
            <a:r>
              <a:rPr lang="pl-PL" sz="2000" dirty="0"/>
              <a:t>niezbędne meble – szafy biurka, stoły cateringowe</a:t>
            </a:r>
          </a:p>
        </p:txBody>
      </p:sp>
    </p:spTree>
    <p:extLst>
      <p:ext uri="{BB962C8B-B14F-4D97-AF65-F5344CB8AC3E}">
        <p14:creationId xmlns:p14="http://schemas.microsoft.com/office/powerpoint/2010/main" val="192020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CDD77C8-B1CA-4BCC-AD49-5471178D3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Gminnego Centrum Usług Środowiskowych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F7EEE5A-BD50-4AC4-A2CF-11D89B23C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/>
              <a:t>Dla każdego uczestnika projektu (niesamodzielnych seniorów) przeprowadzona została przez psychologa indywidualna diagnoza potrzeb z uwzględnieniem otoczenia. Na podstawie przeprowadzonej diagnozy uczestnikom i otoczeniu świadczone są usługi przez Gminne Centrum Usług Środowiskowych jako jeden z elementów szerszego, kompleksowego wsparcia.</a:t>
            </a:r>
            <a:endParaRPr lang="pl-PL" sz="24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1121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AA824-AC79-4A9A-9D3F-B53D1800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597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Gminnego Centrum Usług Środowiskowych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8A6A9A1-8CA3-4FDB-B953-6B4C17B8A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6796"/>
            <a:ext cx="8596668" cy="4731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/>
              <a:t>W ramach zadania finansowane są następujące usługi:</a:t>
            </a:r>
          </a:p>
          <a:p>
            <a:r>
              <a:rPr lang="pl-PL" sz="2000" dirty="0"/>
              <a:t>poszukiwanie i udzielanie informacji dla seniorów i ich opiekunów (otoczenia),</a:t>
            </a:r>
          </a:p>
          <a:p>
            <a:r>
              <a:rPr lang="pl-PL" sz="2000" dirty="0"/>
              <a:t>doradztwo prawne indywidualne,</a:t>
            </a:r>
          </a:p>
          <a:p>
            <a:r>
              <a:rPr lang="pl-PL" sz="2000" dirty="0"/>
              <a:t>doradztwo psychologiczne i wsparcie indywidualne,</a:t>
            </a:r>
          </a:p>
          <a:p>
            <a:r>
              <a:rPr lang="pl-PL" sz="2000" dirty="0"/>
              <a:t>usługi animacyjne, </a:t>
            </a:r>
          </a:p>
          <a:p>
            <a:r>
              <a:rPr lang="pl-PL" sz="2000" dirty="0"/>
              <a:t>turnusy rehabilitacyjne,</a:t>
            </a:r>
          </a:p>
          <a:p>
            <a:r>
              <a:rPr lang="pl-PL" sz="2000" dirty="0"/>
              <a:t>organizacja wyjazdów integracyjnych, </a:t>
            </a:r>
          </a:p>
          <a:p>
            <a:r>
              <a:rPr lang="pl-PL" sz="2000" dirty="0"/>
              <a:t>wypożyczalnia sprzętu rehabilitacyjnego, </a:t>
            </a:r>
          </a:p>
          <a:p>
            <a:r>
              <a:rPr lang="pl-PL" sz="2000" dirty="0"/>
              <a:t>szkolenia dla opiekunów osób starszych w miejscu zamieszkania,</a:t>
            </a:r>
          </a:p>
          <a:p>
            <a:r>
              <a:rPr lang="pl-PL" sz="2000" dirty="0"/>
              <a:t>usługi opiekuńcze</a:t>
            </a:r>
          </a:p>
        </p:txBody>
      </p:sp>
    </p:spTree>
    <p:extLst>
      <p:ext uri="{BB962C8B-B14F-4D97-AF65-F5344CB8AC3E}">
        <p14:creationId xmlns:p14="http://schemas.microsoft.com/office/powerpoint/2010/main" val="24866191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AA824-AC79-4A9A-9D3F-B53D1800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597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Gminnego Centrum Usług Środowiskowych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186" y="1527175"/>
            <a:ext cx="6307666" cy="4730750"/>
          </a:xfrm>
        </p:spPr>
      </p:pic>
    </p:spTree>
    <p:extLst>
      <p:ext uri="{BB962C8B-B14F-4D97-AF65-F5344CB8AC3E}">
        <p14:creationId xmlns:p14="http://schemas.microsoft.com/office/powerpoint/2010/main" val="2521597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AA824-AC79-4A9A-9D3F-B53D1800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597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Gminnego Centrum Usług Środowiskowych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9" y="2976563"/>
            <a:ext cx="5175249" cy="3881437"/>
          </a:xfr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328" y="1800926"/>
            <a:ext cx="3357832" cy="447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96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AA824-AC79-4A9A-9D3F-B53D1800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7597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Gminnego Centrum Usług Środowiskowych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63"/>
            <a:ext cx="5175249" cy="3881437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49" y="1628397"/>
            <a:ext cx="4773283" cy="357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46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758DA2-73FF-4ED1-AAEA-E8BF2A3E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279" y="601212"/>
            <a:ext cx="8596668" cy="1320800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Wypożyczalnia sprzętu rehabilitacyjnego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E02557E9-DB76-41CA-8383-7C99770C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279" y="2274349"/>
            <a:ext cx="8596668" cy="3295941"/>
          </a:xfrm>
        </p:spPr>
        <p:txBody>
          <a:bodyPr numCol="2">
            <a:normAutofit/>
          </a:bodyPr>
          <a:lstStyle/>
          <a:p>
            <a:r>
              <a:rPr lang="pl-PL" sz="2000" dirty="0"/>
              <a:t>łóżko rehabilitacyjne,</a:t>
            </a:r>
          </a:p>
          <a:p>
            <a:r>
              <a:rPr lang="pl-PL" sz="2000" dirty="0"/>
              <a:t>materace przeciwodleżynowe,</a:t>
            </a:r>
          </a:p>
          <a:p>
            <a:r>
              <a:rPr lang="pl-PL" sz="2000" dirty="0"/>
              <a:t>stoliki do łóżek rehabilitacyjnych,</a:t>
            </a:r>
          </a:p>
          <a:p>
            <a:r>
              <a:rPr lang="pl-PL" sz="2000" dirty="0"/>
              <a:t>basen do mycia głowy w łóżku,</a:t>
            </a:r>
          </a:p>
          <a:p>
            <a:r>
              <a:rPr lang="pl-PL" sz="2000" dirty="0"/>
              <a:t>kule rehabilitacyjne,</a:t>
            </a:r>
          </a:p>
          <a:p>
            <a:r>
              <a:rPr lang="pl-PL" sz="2000" dirty="0"/>
              <a:t>balkoniki rehabilitacyjne,</a:t>
            </a:r>
          </a:p>
          <a:p>
            <a:r>
              <a:rPr lang="pl-PL" sz="2000" dirty="0"/>
              <a:t>wózki inwalidzkie,</a:t>
            </a:r>
          </a:p>
          <a:p>
            <a:r>
              <a:rPr lang="pl-PL" sz="2000" dirty="0"/>
              <a:t>rotory rehabilitacyjne,</a:t>
            </a:r>
          </a:p>
          <a:p>
            <a:r>
              <a:rPr lang="pl-PL" sz="2000" dirty="0"/>
              <a:t>rowery treningowe,</a:t>
            </a:r>
          </a:p>
          <a:p>
            <a:r>
              <a:rPr lang="pl-PL" sz="2000" dirty="0" err="1"/>
              <a:t>orbitreki</a:t>
            </a:r>
            <a:r>
              <a:rPr lang="pl-PL" sz="2000" dirty="0"/>
              <a:t>,</a:t>
            </a:r>
          </a:p>
          <a:p>
            <a:r>
              <a:rPr lang="pl-PL" sz="2000" dirty="0"/>
              <a:t>stoły do masażu,</a:t>
            </a:r>
          </a:p>
          <a:p>
            <a:r>
              <a:rPr lang="pl-PL" sz="2000" dirty="0"/>
              <a:t>aparaty tlenowe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07AA824-AC79-4A9A-9D3F-B53D18003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Warsztaty i doradztwo grupowe dla opiekunów faktycznych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8A6A9A1-8CA3-4FDB-B953-6B4C17B8A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/>
              <a:t>Działania ukierunkowane na podnoszenie umiejętności i wiedzy opiekunów faktycznych i służące poprawie jakości usług opiekuńczych.</a:t>
            </a:r>
          </a:p>
          <a:p>
            <a:pPr marL="0" indent="0">
              <a:buNone/>
            </a:pPr>
            <a:r>
              <a:rPr lang="pl-PL" sz="2000" dirty="0"/>
              <a:t>Tematyka warsztatów i doradztwa grupowego:</a:t>
            </a:r>
          </a:p>
          <a:p>
            <a:r>
              <a:rPr lang="pl-PL" sz="2000" dirty="0"/>
              <a:t>przepisy prawne dotyczące osób starszych i niepełnosprawnych w tym niepełnosprawnych umysłowo</a:t>
            </a:r>
          </a:p>
          <a:p>
            <a:r>
              <a:rPr lang="pl-PL" sz="2000" dirty="0"/>
              <a:t>problemy zdrowotne osób starszych i sprawowanie opieki nad osobą starszą niesamodzielną</a:t>
            </a:r>
          </a:p>
          <a:p>
            <a:r>
              <a:rPr lang="pl-PL" sz="2000" dirty="0"/>
              <a:t>warsztaty – zajęcia praktyczne oraz wymiana doświadczeń opiekunów faktycznych w zakresie opieki nad osobami niesamodzielnymi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3415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839A134-8274-44F6-99C8-A5311692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64" y="345613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800" b="1" dirty="0" smtClean="0"/>
          </a:p>
          <a:p>
            <a:pPr marL="0" indent="0" algn="ctr">
              <a:buNone/>
            </a:pPr>
            <a:r>
              <a:rPr lang="pl-PL" sz="4000" b="1" dirty="0" smtClean="0"/>
              <a:t>Nasza siedziba</a:t>
            </a:r>
          </a:p>
          <a:p>
            <a:pPr marL="0" indent="0" algn="ctr">
              <a:buNone/>
            </a:pPr>
            <a:endParaRPr lang="pl-PL" sz="2800" b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66" y="1811546"/>
            <a:ext cx="5986732" cy="39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86EBD3-0604-4E62-9BA6-03F1F959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integracyjne w środowisku lokalnym – otoczeniu Klubu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A30F1CE-5E08-4256-9542-732B17A25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W każdym Klubie Seniora raz na kwartał organizowane są otwarte spotkania integracyjne ze środowiskiem lokalnym. </a:t>
            </a:r>
          </a:p>
          <a:p>
            <a:endParaRPr lang="pl-PL" sz="2000" dirty="0"/>
          </a:p>
          <a:p>
            <a:r>
              <a:rPr lang="pl-PL" sz="2000" dirty="0"/>
              <a:t>Dla każdego z 8 Klubów planowane są dwudniowe wyjazdy integracyjne dla seniorów i ich opiekunów/-</a:t>
            </a:r>
            <a:r>
              <a:rPr lang="pl-PL" sz="2000" dirty="0" err="1"/>
              <a:t>ek</a:t>
            </a:r>
            <a:r>
              <a:rPr lang="pl-PL" sz="2000" dirty="0"/>
              <a:t> faktycznych.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r>
              <a:rPr lang="pl-PL" sz="2000" dirty="0"/>
              <a:t>Dla każdego z 8 Klubów planowane są wyjazdy integracyjne do kina/teatru/operetki dla seniorów i ich opiekunów/-</a:t>
            </a:r>
            <a:r>
              <a:rPr lang="pl-PL" sz="2000" dirty="0" err="1"/>
              <a:t>ek</a:t>
            </a:r>
            <a:r>
              <a:rPr lang="pl-PL" sz="2000" dirty="0"/>
              <a:t> faktycznych.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29633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086EBD3-0604-4E62-9BA6-03F1F959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Działania integracyjne w środowisku lokalnym – otoczeniu Klubu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4410" y="2415580"/>
            <a:ext cx="3881438" cy="2911078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26" y="1968362"/>
            <a:ext cx="5074019" cy="380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52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97D37D-57AE-44D7-A278-649CB2197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Usługi opiekuńcze w miejscu zamieszkania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DFC8FD5-1DD0-4563-A33D-8DED0DDF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1821"/>
            <a:ext cx="8596668" cy="4684510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Świadczenie usług opiekuńczych dla niesamodzielnych seniorów w miejscu zamieszkania w zastępstwie za opiekunów faktycznych. Usługi są realizowane przez przeszkolone opiekunki. </a:t>
            </a:r>
          </a:p>
          <a:p>
            <a:pPr marL="0" indent="0">
              <a:buNone/>
            </a:pPr>
            <a:r>
              <a:rPr lang="pl-PL" sz="2000" dirty="0"/>
              <a:t>Pomoc opiekunek polega m.in. na: </a:t>
            </a:r>
          </a:p>
          <a:p>
            <a:r>
              <a:rPr lang="pl-PL" sz="2000" dirty="0"/>
              <a:t>włączaniu podopiecznego w prace domowe, </a:t>
            </a:r>
          </a:p>
          <a:p>
            <a:r>
              <a:rPr lang="pl-PL" sz="2000" dirty="0"/>
              <a:t>pomoc przy poruszaniu się, </a:t>
            </a:r>
          </a:p>
          <a:p>
            <a:r>
              <a:rPr lang="pl-PL" sz="2000" dirty="0"/>
              <a:t>dbaniu o aktywność psychofizyczną i higienę, </a:t>
            </a:r>
          </a:p>
          <a:p>
            <a:r>
              <a:rPr lang="pl-PL" sz="2000" dirty="0"/>
              <a:t>wspólnych wyjściach i spędzaniu czasu – dostosowane do preferencji podopiecznego, </a:t>
            </a:r>
          </a:p>
          <a:p>
            <a:r>
              <a:rPr lang="pl-PL" sz="2000" dirty="0"/>
              <a:t>przygotowaniu posiłków i pomoc w spożyciu pokarmu,</a:t>
            </a:r>
          </a:p>
          <a:p>
            <a:r>
              <a:rPr lang="pl-PL" sz="2000" dirty="0"/>
              <a:t>podaniu podopiecznemu leków zgodnie z zaleceniem lekarza</a:t>
            </a:r>
          </a:p>
        </p:txBody>
      </p:sp>
    </p:spTree>
    <p:extLst>
      <p:ext uri="{BB962C8B-B14F-4D97-AF65-F5344CB8AC3E}">
        <p14:creationId xmlns:p14="http://schemas.microsoft.com/office/powerpoint/2010/main" val="3921325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D235BB5-A6CF-48FC-A133-26061167E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9820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Planowanie kolejnych działań na rzecz osób niesamodzielnych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AD70C99-29FD-4346-92C4-7CE68FBB1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59898"/>
            <a:ext cx="8596668" cy="49062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200" dirty="0"/>
          </a:p>
          <a:p>
            <a:pPr marL="0" indent="0" algn="ctr">
              <a:buNone/>
            </a:pPr>
            <a:r>
              <a:rPr lang="pl-PL" sz="2000" dirty="0"/>
              <a:t>Istnieje potrzeba podejmowania i realizacji działań na rzecz osób niesamodzielnych, ponieważ w dobie postępującego zjawiska starzenia się społeczeństwa niezwykle ważnym problemem jest konieczność zapewnienia opieki w miejscu zamieszkania. </a:t>
            </a: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W </a:t>
            </a:r>
            <a:r>
              <a:rPr lang="pl-PL" sz="2000" dirty="0"/>
              <a:t>związku ze starzeniem się społeczeństwa i zwiększającą się ilości osób starszych niesamodzielnych i niepełnosprawnych coraz więcej osób musi podejmować rolę opiekuna faktycznego.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81699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="" xmlns:a16="http://schemas.microsoft.com/office/drawing/2014/main" id="{97604ED3-B74B-4560-B066-54EB01CF02EC}"/>
              </a:ext>
            </a:extLst>
          </p:cNvPr>
          <p:cNvSpPr/>
          <p:nvPr/>
        </p:nvSpPr>
        <p:spPr>
          <a:xfrm>
            <a:off x="2740324" y="1595531"/>
            <a:ext cx="4572000" cy="3464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6675" marR="66675" algn="ctr">
              <a:lnSpc>
                <a:spcPct val="115000"/>
              </a:lnSpc>
            </a:pP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  <a:b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Anna Szatkowska</a:t>
            </a:r>
          </a:p>
          <a:p>
            <a:pPr marL="66675" marR="66675" algn="ctr">
              <a:lnSpc>
                <a:spcPct val="115000"/>
              </a:lnSpc>
            </a:pPr>
            <a:endParaRPr lang="pl-PL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</a:pPr>
            <a:endParaRPr lang="pl-PL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</a:pPr>
            <a:endParaRPr lang="pl-PL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</a:pPr>
            <a:endParaRPr lang="pl-PL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</a:pPr>
            <a:endParaRPr lang="pl-PL" sz="1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</a:pPr>
            <a:r>
              <a:rPr lang="pl-PL" u="sng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Odwiedź portal KSOW – </a:t>
            </a:r>
            <a:r>
              <a:rPr lang="pl-PL" b="1" u="sng" dirty="0" smtClean="0">
                <a:latin typeface="Calibri Light" panose="020F0302020204030204" pitchFamily="34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www.ksow.pl</a:t>
            </a:r>
            <a:endParaRPr lang="pl-PL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6675" marR="66675" algn="ct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</a:pPr>
            <a:r>
              <a:rPr lang="pl-PL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Zostań Partnerem Krajowej Sieci Obszarów Wiejskich.</a:t>
            </a:r>
            <a:endParaRPr lang="pl-PL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124D4C49-EC95-4C19-86CF-47EB786F60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811" y="5176804"/>
            <a:ext cx="2105025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24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3202089-E7C5-417A-BE18-03E9C82F8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2555"/>
          </a:xfrm>
        </p:spPr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Początki funkcjonowania TRGP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CED9610-9EDB-417A-B20D-EBF24A8E2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2000" dirty="0"/>
              <a:t>Towarzystwo Rozwoju Gminy Płużnica rozpoczęło działalność w 1998 r. jako wynik pracy nad strategią rozwoju gminy.</a:t>
            </a:r>
          </a:p>
          <a:p>
            <a:pPr lvl="0"/>
            <a:r>
              <a:rPr lang="pl-PL" sz="2000" dirty="0"/>
              <a:t>Głównym celem działania TRGP jest aktywizacja społeczności lokalnej w zakresie rozwiązywania problemów społecznych, gospodarczych oraz ekonomicznych i wspieranie wszelkich inicjatyw w tym zakresie.</a:t>
            </a:r>
          </a:p>
          <a:p>
            <a:pPr lvl="0"/>
            <a:r>
              <a:rPr lang="pl-PL" sz="2000" dirty="0"/>
              <a:t>Od 2014 roku TRGP jest akredytowanym ośrodkiem KSU w zakresie świadczenia usług doradczych, szkoleniowych i informacyjnych.</a:t>
            </a:r>
          </a:p>
          <a:p>
            <a:pPr lvl="0"/>
            <a:r>
              <a:rPr lang="pl-PL" sz="2000" dirty="0" smtClean="0"/>
              <a:t>TRGP posiada </a:t>
            </a:r>
            <a:r>
              <a:rPr lang="pl-PL" sz="2000" dirty="0"/>
              <a:t>wpis do rejestru </a:t>
            </a:r>
            <a:r>
              <a:rPr lang="pl-PL" sz="2000" dirty="0" smtClean="0"/>
              <a:t>Instytucji </a:t>
            </a:r>
            <a:r>
              <a:rPr lang="pl-PL" sz="2000" dirty="0"/>
              <a:t>S</a:t>
            </a:r>
            <a:r>
              <a:rPr lang="pl-PL" sz="2000" dirty="0" smtClean="0"/>
              <a:t>zkoleniowych</a:t>
            </a:r>
            <a:r>
              <a:rPr lang="pl-PL" sz="2000" dirty="0"/>
              <a:t>.</a:t>
            </a:r>
          </a:p>
          <a:p>
            <a:pPr lvl="0"/>
            <a:r>
              <a:rPr lang="pl-PL" sz="2000" dirty="0"/>
              <a:t>TRGP posiada wpis do rejestru Agencji Zatrudnienia.</a:t>
            </a:r>
          </a:p>
        </p:txBody>
      </p:sp>
    </p:spTree>
    <p:extLst>
      <p:ext uri="{BB962C8B-B14F-4D97-AF65-F5344CB8AC3E}">
        <p14:creationId xmlns:p14="http://schemas.microsoft.com/office/powerpoint/2010/main" val="261691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CC00AB2-EA01-466B-ABB2-5991209C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TRGP w liczbach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FA855423-9BBC-4386-81FC-F8EB07D17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2000" dirty="0"/>
              <a:t>Podpisaliśmy umowy i otrzymaliśmy dofinansowanie na </a:t>
            </a:r>
            <a:r>
              <a:rPr lang="pl-PL" sz="2000" u="sng" dirty="0"/>
              <a:t>167 projektów</a:t>
            </a:r>
            <a:endParaRPr lang="pl-PL" sz="2000" dirty="0"/>
          </a:p>
          <a:p>
            <a:r>
              <a:rPr lang="pl-PL" sz="2000" dirty="0"/>
              <a:t>Łączna wartość podpisanych umów to 70 648 986,46 zł</a:t>
            </a:r>
          </a:p>
          <a:p>
            <a:r>
              <a:rPr lang="pl-PL" sz="2000" dirty="0"/>
              <a:t>Udzieliliśmy dotacji dla organizacji pozarządowych i grup nieformalnych z Programu Fundusz Inicjatyw Obywatelskich 259 podmiotom</a:t>
            </a:r>
          </a:p>
          <a:p>
            <a:r>
              <a:rPr lang="pl-PL" sz="2000" dirty="0"/>
              <a:t>Udzieliliśmy 42 dotacje dla </a:t>
            </a:r>
            <a:r>
              <a:rPr lang="pl-PL" sz="2000" dirty="0" err="1"/>
              <a:t>ngo</a:t>
            </a:r>
            <a:r>
              <a:rPr lang="pl-PL" sz="2000" dirty="0"/>
              <a:t> i grup nieformalnych z Programu Gminnego „Wsparcie lokalnego funduszu grantowego”</a:t>
            </a:r>
          </a:p>
          <a:p>
            <a:r>
              <a:rPr lang="pl-PL" sz="2000" dirty="0"/>
              <a:t>Udzieliliśmy 123 poręczeń kredytowych</a:t>
            </a:r>
          </a:p>
          <a:p>
            <a:r>
              <a:rPr lang="pl-PL" sz="2000" dirty="0"/>
              <a:t>Pomogliśmy przy założeniu własnej firmy udzielając dotacji 406 osobom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463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7BF7238-12C8-4B8A-AEA1-2CD834070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działalności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8685C3-FF33-48C9-9BFF-629A2905E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000" b="1" i="1" dirty="0"/>
              <a:t>Prowadzimy Centrum Wspierania Organizacji Pozarządowych - CWOP </a:t>
            </a:r>
            <a:endParaRPr lang="pl-PL" sz="2000" b="1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     </a:t>
            </a:r>
            <a:r>
              <a:rPr lang="pl-PL" sz="2000" i="1" u="sng" dirty="0"/>
              <a:t>Celem głównym realizacji zadania jest:</a:t>
            </a:r>
          </a:p>
          <a:p>
            <a:r>
              <a:rPr lang="pl-PL" sz="2000" dirty="0"/>
              <a:t>Zwiększenie wiedzy i skuteczności działania organizacji pozarządowych z terenu Gminy Płużnica</a:t>
            </a:r>
          </a:p>
          <a:p>
            <a:pPr marL="0" indent="0">
              <a:buNone/>
            </a:pPr>
            <a:r>
              <a:rPr lang="pl-PL" sz="2000" dirty="0" smtClean="0"/>
              <a:t>Poprzez:</a:t>
            </a:r>
          </a:p>
          <a:p>
            <a:pPr marL="0" indent="0">
              <a:buNone/>
            </a:pPr>
            <a:r>
              <a:rPr lang="pl-PL" sz="2000" dirty="0" smtClean="0"/>
              <a:t>- szkolenia, doradztwo w zakresie księgowości, pozyskiwaniu środków na działalność, rozliczanie projektów,</a:t>
            </a:r>
            <a:endParaRPr lang="pl-PL" sz="2000" dirty="0"/>
          </a:p>
          <a:p>
            <a:pPr marL="0" indent="0">
              <a:buNone/>
            </a:pPr>
            <a:r>
              <a:rPr lang="pl-PL" sz="2000" dirty="0" smtClean="0"/>
              <a:t>- umożliwienie </a:t>
            </a:r>
            <a:r>
              <a:rPr lang="pl-PL" sz="2000" dirty="0"/>
              <a:t>dostępu do zaplecza technicznego dla organizacji pozarządowych z terenu Gminy Płużnica.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11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F47911-1513-4DEE-9D9A-F2AAFA0D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Obszary działalności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A46830A-4ADB-421C-915F-C303D4F1C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Prowadzimy Centrum Szkolenia 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Wspieramy przedsiębiorców i rolników</a:t>
            </a:r>
          </a:p>
          <a:p>
            <a:endParaRPr lang="pl-PL" sz="2000" dirty="0"/>
          </a:p>
          <a:p>
            <a:r>
              <a:rPr lang="pl-PL" sz="2000" dirty="0"/>
              <a:t>Mała poligrafia</a:t>
            </a:r>
          </a:p>
          <a:p>
            <a:pPr marL="0" indent="0">
              <a:buNone/>
            </a:pPr>
            <a:endParaRPr lang="pl-PL" sz="2000" dirty="0"/>
          </a:p>
          <a:p>
            <a:r>
              <a:rPr lang="pl-PL" sz="2000" dirty="0"/>
              <a:t>Działania na rzecz osób starszych, niesamodzielnych, wykluczonych społecznie </a:t>
            </a:r>
          </a:p>
        </p:txBody>
      </p:sp>
    </p:spTree>
    <p:extLst>
      <p:ext uri="{BB962C8B-B14F-4D97-AF65-F5344CB8AC3E}">
        <p14:creationId xmlns:p14="http://schemas.microsoft.com/office/powerpoint/2010/main" val="20789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DD36E1A-1043-45CB-8D43-8A44A2283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Współpraca z samorządem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2B81573-0E53-4D56-9336-984ABDCF2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000" dirty="0"/>
              <a:t>Opracowanie Modelu współpracy administracji publicznej z organizacjami pozarządowymi w Gminie Płużnica, powołanie Gminnej Płużnickiej Rady Działalności Pożytku Publicznego, współpraca z innymi organizacjami w kraju i zagranicą.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973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Czerwony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740</TotalTime>
  <Words>1839</Words>
  <Application>Microsoft Office PowerPoint</Application>
  <PresentationFormat>Panoramiczny</PresentationFormat>
  <Paragraphs>243</Paragraphs>
  <Slides>44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44</vt:i4>
      </vt:variant>
    </vt:vector>
  </HeadingPairs>
  <TitlesOfParts>
    <vt:vector size="53" baseType="lpstr">
      <vt:lpstr>Arial Unicode MS</vt:lpstr>
      <vt:lpstr>Aller Light</vt:lpstr>
      <vt:lpstr>Arial</vt:lpstr>
      <vt:lpstr>Calibri</vt:lpstr>
      <vt:lpstr>Calibri Light</vt:lpstr>
      <vt:lpstr>Times New Roman</vt:lpstr>
      <vt:lpstr>Trebuchet MS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Początki funkcjonowania TRGP</vt:lpstr>
      <vt:lpstr>TRGP w liczbach </vt:lpstr>
      <vt:lpstr>Obszary działalności</vt:lpstr>
      <vt:lpstr>Obszary działalności </vt:lpstr>
      <vt:lpstr>Współpraca z samorządem </vt:lpstr>
      <vt:lpstr> </vt:lpstr>
      <vt:lpstr>Działania na rzecz osób zagrożonych ubóstwem lub wykluczeniem społecznym</vt:lpstr>
      <vt:lpstr>Działania na rzecz osób zagrożonych ubóstwem lub wykluczeniem społecznym</vt:lpstr>
      <vt:lpstr>„Aktywizacja społeczno – zawodowa osób zagrożonych wykluczeniem społecznym i korzystających z pomocy społecznej w Gminie Chełmno”</vt:lpstr>
      <vt:lpstr>Działania na rzecz osób zagrożonych ubóstwem lub wykluczeniem społecznym  </vt:lpstr>
      <vt:lpstr>Działania na rzecz osób zagrożonych ubóstwem lub wykluczeniem społecznym</vt:lpstr>
      <vt:lpstr>Działania na rzecz osób zagrożonych ubóstwem lub wykluczeniem społecznym</vt:lpstr>
      <vt:lpstr>Działania na rzecz osób zagrożonych ubóstwem lub wykluczeniem społecznym  </vt:lpstr>
      <vt:lpstr>Praca z seniorami </vt:lpstr>
      <vt:lpstr>Mobilny Uniwersytet Trzeciego Wieku </vt:lpstr>
      <vt:lpstr>Zajęciach w ramach Uniwersytetu III Wieku </vt:lpstr>
      <vt:lpstr>Zajęciach w ramach Uniwersytetu III Wieku </vt:lpstr>
      <vt:lpstr>Zajęciach w ramach Uniwersytetu III Wieku </vt:lpstr>
      <vt:lpstr>Zajęciach w ramach Uniwersytetu III Wieku </vt:lpstr>
      <vt:lpstr>Zajęciach w ramach Uniwersytetu III Wieku </vt:lpstr>
      <vt:lpstr>Kluby Seniora w Gminie Płużnica </vt:lpstr>
      <vt:lpstr>Funkcjonowanie 8 Klubów Seniora </vt:lpstr>
      <vt:lpstr>Funkcjonowanie 8 Klubów Seniora</vt:lpstr>
      <vt:lpstr>Funkcjonowanie 8 Klubów Seniora</vt:lpstr>
      <vt:lpstr>Funkcjonowanie 8 Klubów Seniora</vt:lpstr>
      <vt:lpstr>Funkcjonowanie 8 Klubów Seniora</vt:lpstr>
      <vt:lpstr>Funkcjonowanie 8 Klubów Seniora</vt:lpstr>
      <vt:lpstr>Doposażenie 8 Klubów Seniora </vt:lpstr>
      <vt:lpstr>Utworzenie Gminnego Centrum Usług Środowiskowych  </vt:lpstr>
      <vt:lpstr>Utworzenie Gminnego Centrum Usług Środowiskowych</vt:lpstr>
      <vt:lpstr>Utworzenie Gminnego Centrum Usług Środowiskowych</vt:lpstr>
      <vt:lpstr>Utworzenie Gminnego Centrum Usług Środowiskowych</vt:lpstr>
      <vt:lpstr>Utworzenie Gminnego Centrum Usług Środowiskowych</vt:lpstr>
      <vt:lpstr>Wypożyczalnia sprzętu rehabilitacyjnego</vt:lpstr>
      <vt:lpstr>Warsztaty i doradztwo grupowe dla opiekunów faktycznych</vt:lpstr>
      <vt:lpstr>Działania integracyjne w środowisku lokalnym – otoczeniu Klubu </vt:lpstr>
      <vt:lpstr>Działania integracyjne w środowisku lokalnym – otoczeniu Klubu </vt:lpstr>
      <vt:lpstr>Usługi opiekuńcze w miejscu zamieszkania </vt:lpstr>
      <vt:lpstr>Planowanie kolejnych działań na rzecz osób niesamodzielnych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Agnieszka Bernady</cp:lastModifiedBy>
  <cp:revision>84</cp:revision>
  <dcterms:created xsi:type="dcterms:W3CDTF">2019-09-12T09:20:49Z</dcterms:created>
  <dcterms:modified xsi:type="dcterms:W3CDTF">2019-09-23T10:32:30Z</dcterms:modified>
</cp:coreProperties>
</file>