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29"/>
  </p:notesMasterIdLst>
  <p:sldIdLst>
    <p:sldId id="256" r:id="rId2"/>
    <p:sldId id="257" r:id="rId3"/>
    <p:sldId id="724" r:id="rId4"/>
    <p:sldId id="731" r:id="rId5"/>
    <p:sldId id="588" r:id="rId6"/>
    <p:sldId id="725" r:id="rId7"/>
    <p:sldId id="726" r:id="rId8"/>
    <p:sldId id="732" r:id="rId9"/>
    <p:sldId id="728" r:id="rId10"/>
    <p:sldId id="727" r:id="rId11"/>
    <p:sldId id="658" r:id="rId12"/>
    <p:sldId id="262" r:id="rId13"/>
    <p:sldId id="673" r:id="rId14"/>
    <p:sldId id="683" r:id="rId15"/>
    <p:sldId id="676" r:id="rId16"/>
    <p:sldId id="671" r:id="rId17"/>
    <p:sldId id="708" r:id="rId18"/>
    <p:sldId id="734" r:id="rId19"/>
    <p:sldId id="740" r:id="rId20"/>
    <p:sldId id="710" r:id="rId21"/>
    <p:sldId id="736" r:id="rId22"/>
    <p:sldId id="258" r:id="rId23"/>
    <p:sldId id="267" r:id="rId24"/>
    <p:sldId id="716" r:id="rId25"/>
    <p:sldId id="745" r:id="rId26"/>
    <p:sldId id="746" r:id="rId27"/>
    <p:sldId id="71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0"/>
    <p:restoredTop sz="94674"/>
  </p:normalViewPr>
  <p:slideViewPr>
    <p:cSldViewPr snapToGrid="0" snapToObjects="1">
      <p:cViewPr>
        <p:scale>
          <a:sx n="62" d="100"/>
          <a:sy n="62" d="100"/>
        </p:scale>
        <p:origin x="104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178EB4-3D0C-43FA-A62C-222C9C3E6B3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E4CEC8-5AFF-48E4-8E3E-7D88F6D9CBDB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2400" b="1" dirty="0"/>
            <a:t>Zielona opieka</a:t>
          </a:r>
        </a:p>
        <a:p>
          <a:r>
            <a:rPr lang="pl-PL" sz="2400" b="1" dirty="0"/>
            <a:t>GOSPODARSTWO OPIEKUŃCZE</a:t>
          </a:r>
        </a:p>
      </dgm:t>
    </dgm:pt>
    <dgm:pt modelId="{3E6BE168-894B-4F32-A185-C0B82AF904DC}" type="parTrans" cxnId="{3B0E1D23-4F53-48A9-B1F8-776E4EF480E8}">
      <dgm:prSet/>
      <dgm:spPr/>
      <dgm:t>
        <a:bodyPr/>
        <a:lstStyle/>
        <a:p>
          <a:endParaRPr lang="pl-PL"/>
        </a:p>
      </dgm:t>
    </dgm:pt>
    <dgm:pt modelId="{1D8DFCC8-0B30-4BF2-A5C3-AC415C167FED}" type="sibTrans" cxnId="{3B0E1D23-4F53-48A9-B1F8-776E4EF480E8}">
      <dgm:prSet/>
      <dgm:spPr/>
      <dgm:t>
        <a:bodyPr/>
        <a:lstStyle/>
        <a:p>
          <a:endParaRPr lang="pl-PL"/>
        </a:p>
      </dgm:t>
    </dgm:pt>
    <dgm:pt modelId="{D6A94C9C-1CC1-4C4B-9620-494175D638CE}">
      <dgm:prSet phldrT="[Tekst]" custT="1"/>
      <dgm:spPr>
        <a:solidFill>
          <a:srgbClr val="FF6600"/>
        </a:solidFill>
      </dgm:spPr>
      <dgm:t>
        <a:bodyPr/>
        <a:lstStyle/>
        <a:p>
          <a:r>
            <a:rPr lang="pl-PL" sz="2800" b="1" dirty="0"/>
            <a:t>Opieka w grupie</a:t>
          </a:r>
        </a:p>
        <a:p>
          <a:r>
            <a:rPr lang="pl-PL" sz="2800" dirty="0"/>
            <a:t>od 3 do 8 os.</a:t>
          </a:r>
        </a:p>
      </dgm:t>
    </dgm:pt>
    <dgm:pt modelId="{21D79A2F-9FA2-479B-862A-5AA0241C1860}" type="parTrans" cxnId="{139B79F6-92F3-4E75-8F30-E4580C6E5599}">
      <dgm:prSet/>
      <dgm:spPr>
        <a:solidFill>
          <a:srgbClr val="FF6600"/>
        </a:solidFill>
      </dgm:spPr>
      <dgm:t>
        <a:bodyPr/>
        <a:lstStyle/>
        <a:p>
          <a:endParaRPr lang="pl-PL"/>
        </a:p>
      </dgm:t>
    </dgm:pt>
    <dgm:pt modelId="{D8F990ED-4009-42DE-9C5E-0BB574A18BF8}" type="sibTrans" cxnId="{139B79F6-92F3-4E75-8F30-E4580C6E5599}">
      <dgm:prSet/>
      <dgm:spPr/>
      <dgm:t>
        <a:bodyPr/>
        <a:lstStyle/>
        <a:p>
          <a:endParaRPr lang="pl-PL"/>
        </a:p>
      </dgm:t>
    </dgm:pt>
    <dgm:pt modelId="{9276DB8A-67D8-45AF-8B8A-D2FDE4FB9C7B}">
      <dgm:prSet phldrT="[Tekst]" custT="1"/>
      <dgm:spPr>
        <a:solidFill>
          <a:srgbClr val="0070C0"/>
        </a:solidFill>
      </dgm:spPr>
      <dgm:t>
        <a:bodyPr/>
        <a:lstStyle/>
        <a:p>
          <a:r>
            <a:rPr lang="pl-PL" sz="2800" b="1" dirty="0"/>
            <a:t>Opieka dzienna</a:t>
          </a:r>
        </a:p>
        <a:p>
          <a:r>
            <a:rPr lang="pl-PL" sz="2800" dirty="0"/>
            <a:t>8 godz., 5 dni w tyg.</a:t>
          </a:r>
        </a:p>
      </dgm:t>
    </dgm:pt>
    <dgm:pt modelId="{3348D107-3C17-47DE-A4C4-E27338B489BB}" type="parTrans" cxnId="{A80AE5B8-020A-4998-943B-A591D1229E65}">
      <dgm:prSet/>
      <dgm:spPr>
        <a:solidFill>
          <a:srgbClr val="0070C0"/>
        </a:solidFill>
      </dgm:spPr>
      <dgm:t>
        <a:bodyPr/>
        <a:lstStyle/>
        <a:p>
          <a:endParaRPr lang="pl-PL"/>
        </a:p>
      </dgm:t>
    </dgm:pt>
    <dgm:pt modelId="{DB3A0C75-439F-462F-864A-14D2317A2557}" type="sibTrans" cxnId="{A80AE5B8-020A-4998-943B-A591D1229E65}">
      <dgm:prSet/>
      <dgm:spPr/>
      <dgm:t>
        <a:bodyPr/>
        <a:lstStyle/>
        <a:p>
          <a:endParaRPr lang="pl-PL"/>
        </a:p>
      </dgm:t>
    </dgm:pt>
    <dgm:pt modelId="{24438C0A-A4F6-44AD-A572-4F3176C34005}">
      <dgm:prSet phldrT="[Tekst]" custT="1"/>
      <dgm:spPr>
        <a:solidFill>
          <a:srgbClr val="CC66FF"/>
        </a:solidFill>
      </dgm:spPr>
      <dgm:t>
        <a:bodyPr/>
        <a:lstStyle/>
        <a:p>
          <a:r>
            <a:rPr lang="pl-PL" sz="2800" dirty="0"/>
            <a:t>Zasoby </a:t>
          </a:r>
          <a:r>
            <a:rPr lang="pl-PL" sz="2800" b="1" dirty="0"/>
            <a:t>gospodarstwa rolnego</a:t>
          </a:r>
        </a:p>
      </dgm:t>
    </dgm:pt>
    <dgm:pt modelId="{F6134A24-69CE-4DB2-8D0D-230BEEA2498E}" type="parTrans" cxnId="{751FC1C3-3430-4732-B409-4D0976F05B97}">
      <dgm:prSet/>
      <dgm:spPr>
        <a:solidFill>
          <a:srgbClr val="CC66FF"/>
        </a:solidFill>
      </dgm:spPr>
      <dgm:t>
        <a:bodyPr/>
        <a:lstStyle/>
        <a:p>
          <a:endParaRPr lang="pl-PL"/>
        </a:p>
      </dgm:t>
    </dgm:pt>
    <dgm:pt modelId="{4A87D9CA-BFF9-4605-9821-BA777E7467A0}" type="sibTrans" cxnId="{751FC1C3-3430-4732-B409-4D0976F05B97}">
      <dgm:prSet/>
      <dgm:spPr/>
      <dgm:t>
        <a:bodyPr/>
        <a:lstStyle/>
        <a:p>
          <a:endParaRPr lang="pl-PL"/>
        </a:p>
      </dgm:t>
    </dgm:pt>
    <dgm:pt modelId="{5D2F125D-E4F8-4E85-A324-21EAF6B2BAF7}">
      <dgm:prSet phldrT="[Tekst]" custT="1"/>
      <dgm:spPr>
        <a:solidFill>
          <a:srgbClr val="92D050"/>
        </a:solidFill>
      </dgm:spPr>
      <dgm:t>
        <a:bodyPr/>
        <a:lstStyle/>
        <a:p>
          <a:r>
            <a:rPr lang="pl-PL" sz="2800" b="1" dirty="0"/>
            <a:t>Opiekun i wolontariusz</a:t>
          </a:r>
        </a:p>
      </dgm:t>
    </dgm:pt>
    <dgm:pt modelId="{9E661042-6710-4834-BF0A-F3D98ECB48CB}" type="parTrans" cxnId="{4E71D87C-2F73-4333-88AE-E433DE036664}">
      <dgm:prSet/>
      <dgm:spPr>
        <a:solidFill>
          <a:srgbClr val="92D050"/>
        </a:solidFill>
      </dgm:spPr>
      <dgm:t>
        <a:bodyPr/>
        <a:lstStyle/>
        <a:p>
          <a:endParaRPr lang="pl-PL"/>
        </a:p>
      </dgm:t>
    </dgm:pt>
    <dgm:pt modelId="{94A9780B-27E0-452F-B39F-526B3ED9AA48}" type="sibTrans" cxnId="{4E71D87C-2F73-4333-88AE-E433DE036664}">
      <dgm:prSet/>
      <dgm:spPr/>
      <dgm:t>
        <a:bodyPr/>
        <a:lstStyle/>
        <a:p>
          <a:endParaRPr lang="pl-PL"/>
        </a:p>
      </dgm:t>
    </dgm:pt>
    <dgm:pt modelId="{61574E31-9645-428B-BC29-EC65168BB067}">
      <dgm:prSet phldrT="[Tekst]" custT="1"/>
      <dgm:spPr>
        <a:solidFill>
          <a:srgbClr val="00B0F0"/>
        </a:solidFill>
      </dgm:spPr>
      <dgm:t>
        <a:bodyPr/>
        <a:lstStyle/>
        <a:p>
          <a:r>
            <a:rPr lang="pl-PL" sz="2800" b="1" dirty="0"/>
            <a:t>Doradcy i psycholog</a:t>
          </a:r>
        </a:p>
      </dgm:t>
    </dgm:pt>
    <dgm:pt modelId="{FF19076F-0522-4B6F-AD56-2D533B43AC45}" type="parTrans" cxnId="{230516CC-8518-4064-91AB-5750BC973488}">
      <dgm:prSet/>
      <dgm:spPr>
        <a:solidFill>
          <a:srgbClr val="00B0F0"/>
        </a:solidFill>
      </dgm:spPr>
      <dgm:t>
        <a:bodyPr/>
        <a:lstStyle/>
        <a:p>
          <a:endParaRPr lang="pl-PL"/>
        </a:p>
      </dgm:t>
    </dgm:pt>
    <dgm:pt modelId="{088732D1-41F0-4822-A0DF-8DB04F537458}" type="sibTrans" cxnId="{230516CC-8518-4064-91AB-5750BC973488}">
      <dgm:prSet/>
      <dgm:spPr/>
      <dgm:t>
        <a:bodyPr/>
        <a:lstStyle/>
        <a:p>
          <a:endParaRPr lang="pl-PL"/>
        </a:p>
      </dgm:t>
    </dgm:pt>
    <dgm:pt modelId="{E65D5DC2-B81B-4132-8794-D0002C929ABE}" type="pres">
      <dgm:prSet presAssocID="{13178EB4-3D0C-43FA-A62C-222C9C3E6B3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EF4A76-74CF-496B-9738-2F0ADEA8443F}" type="pres">
      <dgm:prSet presAssocID="{CBE4CEC8-5AFF-48E4-8E3E-7D88F6D9CBDB}" presName="centerShape" presStyleLbl="node0" presStyleIdx="0" presStyleCnt="1" custScaleX="199141" custScaleY="69316" custLinFactNeighborX="-6837" custLinFactNeighborY="-16967"/>
      <dgm:spPr/>
    </dgm:pt>
    <dgm:pt modelId="{3DAF06EB-CFB9-485E-96EE-6FD9741DB223}" type="pres">
      <dgm:prSet presAssocID="{21D79A2F-9FA2-479B-862A-5AA0241C1860}" presName="parTrans" presStyleLbl="bgSibTrans2D1" presStyleIdx="0" presStyleCnt="5" custScaleX="97875" custScaleY="111880" custLinFactNeighborX="-23324" custLinFactNeighborY="25938"/>
      <dgm:spPr/>
    </dgm:pt>
    <dgm:pt modelId="{6CFAD2F5-9206-4242-8CA0-F690755A6F8A}" type="pres">
      <dgm:prSet presAssocID="{D6A94C9C-1CC1-4C4B-9620-494175D638CE}" presName="node" presStyleLbl="node1" presStyleIdx="0" presStyleCnt="5" custScaleX="162653" custScaleY="59215" custRadScaleRad="124209" custRadScaleInc="117383">
        <dgm:presLayoutVars>
          <dgm:bulletEnabled val="1"/>
        </dgm:presLayoutVars>
      </dgm:prSet>
      <dgm:spPr/>
    </dgm:pt>
    <dgm:pt modelId="{D4A5DCAE-9BFD-474D-833D-40A851E05752}" type="pres">
      <dgm:prSet presAssocID="{3348D107-3C17-47DE-A4C4-E27338B489BB}" presName="parTrans" presStyleLbl="bgSibTrans2D1" presStyleIdx="1" presStyleCnt="5" custScaleX="100451" custScaleY="101611" custLinFactNeighborX="-1623" custLinFactNeighborY="10699"/>
      <dgm:spPr/>
    </dgm:pt>
    <dgm:pt modelId="{A5CF3F20-9F9D-4739-A6BF-0AA5B3BB4D77}" type="pres">
      <dgm:prSet presAssocID="{9276DB8A-67D8-45AF-8B8A-D2FDE4FB9C7B}" presName="node" presStyleLbl="node1" presStyleIdx="1" presStyleCnt="5" custScaleX="178097" custScaleY="64306" custRadScaleRad="123551" custRadScaleInc="109190">
        <dgm:presLayoutVars>
          <dgm:bulletEnabled val="1"/>
        </dgm:presLayoutVars>
      </dgm:prSet>
      <dgm:spPr/>
    </dgm:pt>
    <dgm:pt modelId="{E5F069BF-E991-4412-A166-38B17A2B240B}" type="pres">
      <dgm:prSet presAssocID="{F6134A24-69CE-4DB2-8D0D-230BEEA2498E}" presName="parTrans" presStyleLbl="bgSibTrans2D1" presStyleIdx="2" presStyleCnt="5" custLinFactNeighborX="28104" custLinFactNeighborY="43316"/>
      <dgm:spPr/>
    </dgm:pt>
    <dgm:pt modelId="{9F981ABB-CFDA-4C66-B7C7-D6E7BCA693E7}" type="pres">
      <dgm:prSet presAssocID="{24438C0A-A4F6-44AD-A572-4F3176C34005}" presName="node" presStyleLbl="node1" presStyleIdx="2" presStyleCnt="5" custScaleX="140089" custScaleY="84042" custRadScaleRad="117172" custRadScaleInc="123001">
        <dgm:presLayoutVars>
          <dgm:bulletEnabled val="1"/>
        </dgm:presLayoutVars>
      </dgm:prSet>
      <dgm:spPr/>
    </dgm:pt>
    <dgm:pt modelId="{E5FDA89E-1DC4-4D6F-98FD-90883713F18B}" type="pres">
      <dgm:prSet presAssocID="{9E661042-6710-4834-BF0A-F3D98ECB48CB}" presName="parTrans" presStyleLbl="bgSibTrans2D1" presStyleIdx="3" presStyleCnt="5" custLinFactNeighborX="-25032" custLinFactNeighborY="-14502"/>
      <dgm:spPr/>
    </dgm:pt>
    <dgm:pt modelId="{62249105-836D-4EC6-8B7B-08A538912795}" type="pres">
      <dgm:prSet presAssocID="{5D2F125D-E4F8-4E85-A324-21EAF6B2BAF7}" presName="node" presStyleLbl="node1" presStyleIdx="3" presStyleCnt="5" custScaleX="199986" custScaleY="41617" custRadScaleRad="80459" custRadScaleInc="-426625">
        <dgm:presLayoutVars>
          <dgm:bulletEnabled val="1"/>
        </dgm:presLayoutVars>
      </dgm:prSet>
      <dgm:spPr/>
    </dgm:pt>
    <dgm:pt modelId="{4EADA27D-365D-4C15-AD11-60D349AD963D}" type="pres">
      <dgm:prSet presAssocID="{FF19076F-0522-4B6F-AD56-2D533B43AC45}" presName="parTrans" presStyleLbl="bgSibTrans2D1" presStyleIdx="4" presStyleCnt="5"/>
      <dgm:spPr/>
    </dgm:pt>
    <dgm:pt modelId="{B28E8D93-1C17-4689-9F64-20A7D15CF5B2}" type="pres">
      <dgm:prSet presAssocID="{61574E31-9645-428B-BC29-EC65168BB067}" presName="node" presStyleLbl="node1" presStyleIdx="4" presStyleCnt="5" custScaleX="157258" custScaleY="57422" custRadScaleRad="82620" custRadScaleInc="51629">
        <dgm:presLayoutVars>
          <dgm:bulletEnabled val="1"/>
        </dgm:presLayoutVars>
      </dgm:prSet>
      <dgm:spPr/>
    </dgm:pt>
  </dgm:ptLst>
  <dgm:cxnLst>
    <dgm:cxn modelId="{6831D20E-D525-4348-94AC-A220D4FE7B42}" type="presOf" srcId="{3348D107-3C17-47DE-A4C4-E27338B489BB}" destId="{D4A5DCAE-9BFD-474D-833D-40A851E05752}" srcOrd="0" destOrd="0" presId="urn:microsoft.com/office/officeart/2005/8/layout/radial4"/>
    <dgm:cxn modelId="{88D9A318-9118-1A40-8BCA-0DC07F100BB5}" type="presOf" srcId="{9276DB8A-67D8-45AF-8B8A-D2FDE4FB9C7B}" destId="{A5CF3F20-9F9D-4739-A6BF-0AA5B3BB4D77}" srcOrd="0" destOrd="0" presId="urn:microsoft.com/office/officeart/2005/8/layout/radial4"/>
    <dgm:cxn modelId="{3B0E1D23-4F53-48A9-B1F8-776E4EF480E8}" srcId="{13178EB4-3D0C-43FA-A62C-222C9C3E6B3E}" destId="{CBE4CEC8-5AFF-48E4-8E3E-7D88F6D9CBDB}" srcOrd="0" destOrd="0" parTransId="{3E6BE168-894B-4F32-A185-C0B82AF904DC}" sibTransId="{1D8DFCC8-0B30-4BF2-A5C3-AC415C167FED}"/>
    <dgm:cxn modelId="{B4513736-5DA6-074E-BE03-977DAE682AD6}" type="presOf" srcId="{CBE4CEC8-5AFF-48E4-8E3E-7D88F6D9CBDB}" destId="{EDEF4A76-74CF-496B-9738-2F0ADEA8443F}" srcOrd="0" destOrd="0" presId="urn:microsoft.com/office/officeart/2005/8/layout/radial4"/>
    <dgm:cxn modelId="{ECF9E247-0409-F242-A89E-28ABAF06102A}" type="presOf" srcId="{61574E31-9645-428B-BC29-EC65168BB067}" destId="{B28E8D93-1C17-4689-9F64-20A7D15CF5B2}" srcOrd="0" destOrd="0" presId="urn:microsoft.com/office/officeart/2005/8/layout/radial4"/>
    <dgm:cxn modelId="{4E71D87C-2F73-4333-88AE-E433DE036664}" srcId="{CBE4CEC8-5AFF-48E4-8E3E-7D88F6D9CBDB}" destId="{5D2F125D-E4F8-4E85-A324-21EAF6B2BAF7}" srcOrd="3" destOrd="0" parTransId="{9E661042-6710-4834-BF0A-F3D98ECB48CB}" sibTransId="{94A9780B-27E0-452F-B39F-526B3ED9AA48}"/>
    <dgm:cxn modelId="{29398B99-B45D-3D43-9E53-4BBB31974E31}" type="presOf" srcId="{24438C0A-A4F6-44AD-A572-4F3176C34005}" destId="{9F981ABB-CFDA-4C66-B7C7-D6E7BCA693E7}" srcOrd="0" destOrd="0" presId="urn:microsoft.com/office/officeart/2005/8/layout/radial4"/>
    <dgm:cxn modelId="{555D22A5-F615-BE4F-844E-05040342E855}" type="presOf" srcId="{13178EB4-3D0C-43FA-A62C-222C9C3E6B3E}" destId="{E65D5DC2-B81B-4132-8794-D0002C929ABE}" srcOrd="0" destOrd="0" presId="urn:microsoft.com/office/officeart/2005/8/layout/radial4"/>
    <dgm:cxn modelId="{BAFD47A7-CC52-C541-823E-B507D1BED547}" type="presOf" srcId="{9E661042-6710-4834-BF0A-F3D98ECB48CB}" destId="{E5FDA89E-1DC4-4D6F-98FD-90883713F18B}" srcOrd="0" destOrd="0" presId="urn:microsoft.com/office/officeart/2005/8/layout/radial4"/>
    <dgm:cxn modelId="{F1D656B0-FD7A-6F42-BFE5-4A6F84F575E2}" type="presOf" srcId="{5D2F125D-E4F8-4E85-A324-21EAF6B2BAF7}" destId="{62249105-836D-4EC6-8B7B-08A538912795}" srcOrd="0" destOrd="0" presId="urn:microsoft.com/office/officeart/2005/8/layout/radial4"/>
    <dgm:cxn modelId="{FAE0DEB6-32CF-B04F-A286-3044CE2754AF}" type="presOf" srcId="{FF19076F-0522-4B6F-AD56-2D533B43AC45}" destId="{4EADA27D-365D-4C15-AD11-60D349AD963D}" srcOrd="0" destOrd="0" presId="urn:microsoft.com/office/officeart/2005/8/layout/radial4"/>
    <dgm:cxn modelId="{A80AE5B8-020A-4998-943B-A591D1229E65}" srcId="{CBE4CEC8-5AFF-48E4-8E3E-7D88F6D9CBDB}" destId="{9276DB8A-67D8-45AF-8B8A-D2FDE4FB9C7B}" srcOrd="1" destOrd="0" parTransId="{3348D107-3C17-47DE-A4C4-E27338B489BB}" sibTransId="{DB3A0C75-439F-462F-864A-14D2317A2557}"/>
    <dgm:cxn modelId="{751FC1C3-3430-4732-B409-4D0976F05B97}" srcId="{CBE4CEC8-5AFF-48E4-8E3E-7D88F6D9CBDB}" destId="{24438C0A-A4F6-44AD-A572-4F3176C34005}" srcOrd="2" destOrd="0" parTransId="{F6134A24-69CE-4DB2-8D0D-230BEEA2498E}" sibTransId="{4A87D9CA-BFF9-4605-9821-BA777E7467A0}"/>
    <dgm:cxn modelId="{230516CC-8518-4064-91AB-5750BC973488}" srcId="{CBE4CEC8-5AFF-48E4-8E3E-7D88F6D9CBDB}" destId="{61574E31-9645-428B-BC29-EC65168BB067}" srcOrd="4" destOrd="0" parTransId="{FF19076F-0522-4B6F-AD56-2D533B43AC45}" sibTransId="{088732D1-41F0-4822-A0DF-8DB04F537458}"/>
    <dgm:cxn modelId="{085349E3-AD28-3343-A69D-76E6BD11D5F1}" type="presOf" srcId="{D6A94C9C-1CC1-4C4B-9620-494175D638CE}" destId="{6CFAD2F5-9206-4242-8CA0-F690755A6F8A}" srcOrd="0" destOrd="0" presId="urn:microsoft.com/office/officeart/2005/8/layout/radial4"/>
    <dgm:cxn modelId="{1240CBF2-5420-E042-B1D5-366A28AFC4AE}" type="presOf" srcId="{21D79A2F-9FA2-479B-862A-5AA0241C1860}" destId="{3DAF06EB-CFB9-485E-96EE-6FD9741DB223}" srcOrd="0" destOrd="0" presId="urn:microsoft.com/office/officeart/2005/8/layout/radial4"/>
    <dgm:cxn modelId="{139B79F6-92F3-4E75-8F30-E4580C6E5599}" srcId="{CBE4CEC8-5AFF-48E4-8E3E-7D88F6D9CBDB}" destId="{D6A94C9C-1CC1-4C4B-9620-494175D638CE}" srcOrd="0" destOrd="0" parTransId="{21D79A2F-9FA2-479B-862A-5AA0241C1860}" sibTransId="{D8F990ED-4009-42DE-9C5E-0BB574A18BF8}"/>
    <dgm:cxn modelId="{76E8D8F6-0C2B-BB4F-9FAF-793E05A402C5}" type="presOf" srcId="{F6134A24-69CE-4DB2-8D0D-230BEEA2498E}" destId="{E5F069BF-E991-4412-A166-38B17A2B240B}" srcOrd="0" destOrd="0" presId="urn:microsoft.com/office/officeart/2005/8/layout/radial4"/>
    <dgm:cxn modelId="{08593A1E-0A10-BE40-B204-72845041DDCF}" type="presParOf" srcId="{E65D5DC2-B81B-4132-8794-D0002C929ABE}" destId="{EDEF4A76-74CF-496B-9738-2F0ADEA8443F}" srcOrd="0" destOrd="0" presId="urn:microsoft.com/office/officeart/2005/8/layout/radial4"/>
    <dgm:cxn modelId="{34E90BFE-A1B0-F94D-B037-2893F3054751}" type="presParOf" srcId="{E65D5DC2-B81B-4132-8794-D0002C929ABE}" destId="{3DAF06EB-CFB9-485E-96EE-6FD9741DB223}" srcOrd="1" destOrd="0" presId="urn:microsoft.com/office/officeart/2005/8/layout/radial4"/>
    <dgm:cxn modelId="{34EDF202-2198-7346-8A6D-32E191ECF8AD}" type="presParOf" srcId="{E65D5DC2-B81B-4132-8794-D0002C929ABE}" destId="{6CFAD2F5-9206-4242-8CA0-F690755A6F8A}" srcOrd="2" destOrd="0" presId="urn:microsoft.com/office/officeart/2005/8/layout/radial4"/>
    <dgm:cxn modelId="{CF4B8FAD-8E44-AC42-A6E5-2544D9174125}" type="presParOf" srcId="{E65D5DC2-B81B-4132-8794-D0002C929ABE}" destId="{D4A5DCAE-9BFD-474D-833D-40A851E05752}" srcOrd="3" destOrd="0" presId="urn:microsoft.com/office/officeart/2005/8/layout/radial4"/>
    <dgm:cxn modelId="{83089E48-610E-C847-A5E2-BBE790DA7025}" type="presParOf" srcId="{E65D5DC2-B81B-4132-8794-D0002C929ABE}" destId="{A5CF3F20-9F9D-4739-A6BF-0AA5B3BB4D77}" srcOrd="4" destOrd="0" presId="urn:microsoft.com/office/officeart/2005/8/layout/radial4"/>
    <dgm:cxn modelId="{69B61A0C-75A3-4944-88E8-699E74D4080B}" type="presParOf" srcId="{E65D5DC2-B81B-4132-8794-D0002C929ABE}" destId="{E5F069BF-E991-4412-A166-38B17A2B240B}" srcOrd="5" destOrd="0" presId="urn:microsoft.com/office/officeart/2005/8/layout/radial4"/>
    <dgm:cxn modelId="{42532F17-888B-A443-A373-CE67376E5719}" type="presParOf" srcId="{E65D5DC2-B81B-4132-8794-D0002C929ABE}" destId="{9F981ABB-CFDA-4C66-B7C7-D6E7BCA693E7}" srcOrd="6" destOrd="0" presId="urn:microsoft.com/office/officeart/2005/8/layout/radial4"/>
    <dgm:cxn modelId="{871A5599-684E-7F46-9B89-62E28E521E13}" type="presParOf" srcId="{E65D5DC2-B81B-4132-8794-D0002C929ABE}" destId="{E5FDA89E-1DC4-4D6F-98FD-90883713F18B}" srcOrd="7" destOrd="0" presId="urn:microsoft.com/office/officeart/2005/8/layout/radial4"/>
    <dgm:cxn modelId="{47483C17-6241-D941-A011-F27F111EA269}" type="presParOf" srcId="{E65D5DC2-B81B-4132-8794-D0002C929ABE}" destId="{62249105-836D-4EC6-8B7B-08A538912795}" srcOrd="8" destOrd="0" presId="urn:microsoft.com/office/officeart/2005/8/layout/radial4"/>
    <dgm:cxn modelId="{3013C578-FB55-9F46-A56F-03275673E92D}" type="presParOf" srcId="{E65D5DC2-B81B-4132-8794-D0002C929ABE}" destId="{4EADA27D-365D-4C15-AD11-60D349AD963D}" srcOrd="9" destOrd="0" presId="urn:microsoft.com/office/officeart/2005/8/layout/radial4"/>
    <dgm:cxn modelId="{130AF9B9-00D4-7E46-A663-DBD768D238DB}" type="presParOf" srcId="{E65D5DC2-B81B-4132-8794-D0002C929ABE}" destId="{B28E8D93-1C17-4689-9F64-20A7D15CF5B2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8F0639-EB7B-3D4D-849C-993D04EBC3A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A5358D9-A1AB-2B47-A819-44EC632F8491}">
      <dgm:prSet/>
      <dgm:spPr/>
      <dgm:t>
        <a:bodyPr/>
        <a:lstStyle/>
        <a:p>
          <a:r>
            <a:rPr lang="en-US" dirty="0"/>
            <a:t>ZBIERAMY ŚMIECI</a:t>
          </a:r>
          <a:br>
            <a:rPr lang="en-US" dirty="0"/>
          </a:br>
          <a:r>
            <a:rPr lang="en-US" dirty="0"/>
            <a:t>I NIE TYLKO</a:t>
          </a:r>
          <a:endParaRPr lang="pl-PL" dirty="0"/>
        </a:p>
      </dgm:t>
    </dgm:pt>
    <dgm:pt modelId="{DF24EFBC-E613-544B-8D98-1485BC7CF6D4}" type="parTrans" cxnId="{178B65DF-77FE-3A42-B00D-614169235E38}">
      <dgm:prSet/>
      <dgm:spPr/>
      <dgm:t>
        <a:bodyPr/>
        <a:lstStyle/>
        <a:p>
          <a:endParaRPr lang="pl-PL"/>
        </a:p>
      </dgm:t>
    </dgm:pt>
    <dgm:pt modelId="{DA8F13A0-EAB7-1E47-89A9-36B6E687D53D}" type="sibTrans" cxnId="{178B65DF-77FE-3A42-B00D-614169235E38}">
      <dgm:prSet/>
      <dgm:spPr/>
      <dgm:t>
        <a:bodyPr/>
        <a:lstStyle/>
        <a:p>
          <a:endParaRPr lang="pl-PL"/>
        </a:p>
      </dgm:t>
    </dgm:pt>
    <dgm:pt modelId="{97594433-4EF2-6848-BBA7-4E109B505054}" type="pres">
      <dgm:prSet presAssocID="{C08F0639-EB7B-3D4D-849C-993D04EBC3A7}" presName="compositeShape" presStyleCnt="0">
        <dgm:presLayoutVars>
          <dgm:chMax val="7"/>
          <dgm:dir/>
          <dgm:resizeHandles val="exact"/>
        </dgm:presLayoutVars>
      </dgm:prSet>
      <dgm:spPr/>
    </dgm:pt>
    <dgm:pt modelId="{EDD4566F-1EFE-CB45-9555-74B3DC23D881}" type="pres">
      <dgm:prSet presAssocID="{4A5358D9-A1AB-2B47-A819-44EC632F8491}" presName="circ1TxSh" presStyleLbl="vennNode1" presStyleIdx="0" presStyleCnt="1" custScaleX="210029"/>
      <dgm:spPr/>
    </dgm:pt>
  </dgm:ptLst>
  <dgm:cxnLst>
    <dgm:cxn modelId="{1C283E0A-C006-1943-8E70-B827289D43E7}" type="presOf" srcId="{C08F0639-EB7B-3D4D-849C-993D04EBC3A7}" destId="{97594433-4EF2-6848-BBA7-4E109B505054}" srcOrd="0" destOrd="0" presId="urn:microsoft.com/office/officeart/2005/8/layout/venn1"/>
    <dgm:cxn modelId="{F9150D41-E565-544A-AB6D-5D8D2B63350E}" type="presOf" srcId="{4A5358D9-A1AB-2B47-A819-44EC632F8491}" destId="{EDD4566F-1EFE-CB45-9555-74B3DC23D881}" srcOrd="0" destOrd="0" presId="urn:microsoft.com/office/officeart/2005/8/layout/venn1"/>
    <dgm:cxn modelId="{178B65DF-77FE-3A42-B00D-614169235E38}" srcId="{C08F0639-EB7B-3D4D-849C-993D04EBC3A7}" destId="{4A5358D9-A1AB-2B47-A819-44EC632F8491}" srcOrd="0" destOrd="0" parTransId="{DF24EFBC-E613-544B-8D98-1485BC7CF6D4}" sibTransId="{DA8F13A0-EAB7-1E47-89A9-36B6E687D53D}"/>
    <dgm:cxn modelId="{BA22C0E9-C25B-D946-A840-C1368F823CA8}" type="presParOf" srcId="{97594433-4EF2-6848-BBA7-4E109B505054}" destId="{EDD4566F-1EFE-CB45-9555-74B3DC23D881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B11520-2CCB-6B4C-8471-9851449ECEB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56CDABC-FBCE-A642-9FC8-324B8CB38627}">
      <dgm:prSet/>
      <dgm:spPr/>
      <dgm:t>
        <a:bodyPr/>
        <a:lstStyle/>
        <a:p>
          <a:r>
            <a:rPr lang="pl-PL" dirty="0"/>
            <a:t>Liderzy społeczni świata</a:t>
          </a:r>
        </a:p>
      </dgm:t>
    </dgm:pt>
    <dgm:pt modelId="{9575C493-0A27-5147-8C1F-77206DE30B92}" type="parTrans" cxnId="{0468EDAD-CB16-214A-BB2C-644C33A8F27C}">
      <dgm:prSet/>
      <dgm:spPr/>
      <dgm:t>
        <a:bodyPr/>
        <a:lstStyle/>
        <a:p>
          <a:endParaRPr lang="pl-PL"/>
        </a:p>
      </dgm:t>
    </dgm:pt>
    <dgm:pt modelId="{FD243C0C-E020-BD4C-BD44-DCC027B05242}" type="sibTrans" cxnId="{0468EDAD-CB16-214A-BB2C-644C33A8F27C}">
      <dgm:prSet/>
      <dgm:spPr/>
      <dgm:t>
        <a:bodyPr/>
        <a:lstStyle/>
        <a:p>
          <a:endParaRPr lang="pl-PL"/>
        </a:p>
      </dgm:t>
    </dgm:pt>
    <dgm:pt modelId="{8EC05CC8-DD92-764D-B8EF-670A4486082D}" type="pres">
      <dgm:prSet presAssocID="{77B11520-2CCB-6B4C-8471-9851449ECEB9}" presName="compositeShape" presStyleCnt="0">
        <dgm:presLayoutVars>
          <dgm:chMax val="7"/>
          <dgm:dir/>
          <dgm:resizeHandles val="exact"/>
        </dgm:presLayoutVars>
      </dgm:prSet>
      <dgm:spPr/>
    </dgm:pt>
    <dgm:pt modelId="{AD6BAF7A-C870-3740-B4D5-B63AEE6AC7B8}" type="pres">
      <dgm:prSet presAssocID="{556CDABC-FBCE-A642-9FC8-324B8CB38627}" presName="circ1TxSh" presStyleLbl="vennNode1" presStyleIdx="0" presStyleCnt="1" custScaleX="182662" custLinFactX="100000" custLinFactY="6587" custLinFactNeighborX="148368" custLinFactNeighborY="100000"/>
      <dgm:spPr/>
    </dgm:pt>
  </dgm:ptLst>
  <dgm:cxnLst>
    <dgm:cxn modelId="{0468EDAD-CB16-214A-BB2C-644C33A8F27C}" srcId="{77B11520-2CCB-6B4C-8471-9851449ECEB9}" destId="{556CDABC-FBCE-A642-9FC8-324B8CB38627}" srcOrd="0" destOrd="0" parTransId="{9575C493-0A27-5147-8C1F-77206DE30B92}" sibTransId="{FD243C0C-E020-BD4C-BD44-DCC027B05242}"/>
    <dgm:cxn modelId="{CF39C3E2-BDD0-544E-BB43-6F02082CA148}" type="presOf" srcId="{77B11520-2CCB-6B4C-8471-9851449ECEB9}" destId="{8EC05CC8-DD92-764D-B8EF-670A4486082D}" srcOrd="0" destOrd="0" presId="urn:microsoft.com/office/officeart/2005/8/layout/venn1"/>
    <dgm:cxn modelId="{BEBD43EE-F04D-C544-895D-BAC741046DBB}" type="presOf" srcId="{556CDABC-FBCE-A642-9FC8-324B8CB38627}" destId="{AD6BAF7A-C870-3740-B4D5-B63AEE6AC7B8}" srcOrd="0" destOrd="0" presId="urn:microsoft.com/office/officeart/2005/8/layout/venn1"/>
    <dgm:cxn modelId="{A53AA406-D54F-1B4C-B5D9-F10B638B29D5}" type="presParOf" srcId="{8EC05CC8-DD92-764D-B8EF-670A4486082D}" destId="{AD6BAF7A-C870-3740-B4D5-B63AEE6AC7B8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F4A76-74CF-496B-9738-2F0ADEA8443F}">
      <dsp:nvSpPr>
        <dsp:cNvPr id="0" name=""/>
        <dsp:cNvSpPr/>
      </dsp:nvSpPr>
      <dsp:spPr>
        <a:xfrm>
          <a:off x="1646352" y="2754621"/>
          <a:ext cx="4317585" cy="150284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Zielona opieka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GOSPODARSTWO OPIEKUŃCZE</a:t>
          </a:r>
        </a:p>
      </dsp:txBody>
      <dsp:txXfrm>
        <a:off x="2278648" y="2974707"/>
        <a:ext cx="3052993" cy="1062671"/>
      </dsp:txXfrm>
    </dsp:sp>
    <dsp:sp modelId="{3DAF06EB-CFB9-485E-96EE-6FD9741DB223}">
      <dsp:nvSpPr>
        <dsp:cNvPr id="0" name=""/>
        <dsp:cNvSpPr/>
      </dsp:nvSpPr>
      <dsp:spPr>
        <a:xfrm rot="12741798">
          <a:off x="827656" y="2177054"/>
          <a:ext cx="1588646" cy="691317"/>
        </a:xfrm>
        <a:prstGeom prst="leftArrow">
          <a:avLst>
            <a:gd name="adj1" fmla="val 60000"/>
            <a:gd name="adj2" fmla="val 50000"/>
          </a:avLst>
        </a:prstGeom>
        <a:solidFill>
          <a:srgbClr val="FF66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AD2F5-9206-4242-8CA0-F690755A6F8A}">
      <dsp:nvSpPr>
        <dsp:cNvPr id="0" name=""/>
        <dsp:cNvSpPr/>
      </dsp:nvSpPr>
      <dsp:spPr>
        <a:xfrm>
          <a:off x="-360029" y="1440158"/>
          <a:ext cx="3350162" cy="975720"/>
        </a:xfrm>
        <a:prstGeom prst="roundRect">
          <a:avLst>
            <a:gd name="adj" fmla="val 10000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/>
            <a:t>Opieka w grupie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od 3 do 8 os.</a:t>
          </a:r>
        </a:p>
      </dsp:txBody>
      <dsp:txXfrm>
        <a:off x="-331451" y="1468736"/>
        <a:ext cx="3293006" cy="918564"/>
      </dsp:txXfrm>
    </dsp:sp>
    <dsp:sp modelId="{D4A5DCAE-9BFD-474D-833D-40A851E05752}">
      <dsp:nvSpPr>
        <dsp:cNvPr id="0" name=""/>
        <dsp:cNvSpPr/>
      </dsp:nvSpPr>
      <dsp:spPr>
        <a:xfrm rot="16254877">
          <a:off x="2815009" y="1409190"/>
          <a:ext cx="1975473" cy="627864"/>
        </a:xfrm>
        <a:prstGeom prst="lef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F3F20-9F9D-4739-A6BF-0AA5B3BB4D77}">
      <dsp:nvSpPr>
        <dsp:cNvPr id="0" name=""/>
        <dsp:cNvSpPr/>
      </dsp:nvSpPr>
      <dsp:spPr>
        <a:xfrm>
          <a:off x="2016228" y="144031"/>
          <a:ext cx="3668262" cy="1059608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/>
            <a:t>Opieka dzienna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8 godz., 5 dni w tyg.</a:t>
          </a:r>
        </a:p>
      </dsp:txBody>
      <dsp:txXfrm>
        <a:off x="2047263" y="175066"/>
        <a:ext cx="3606192" cy="997538"/>
      </dsp:txXfrm>
    </dsp:sp>
    <dsp:sp modelId="{E5F069BF-E991-4412-A166-38B17A2B240B}">
      <dsp:nvSpPr>
        <dsp:cNvPr id="0" name=""/>
        <dsp:cNvSpPr/>
      </dsp:nvSpPr>
      <dsp:spPr>
        <a:xfrm rot="19942940">
          <a:off x="5542542" y="2330680"/>
          <a:ext cx="1964907" cy="617909"/>
        </a:xfrm>
        <a:prstGeom prst="leftArrow">
          <a:avLst>
            <a:gd name="adj1" fmla="val 60000"/>
            <a:gd name="adj2" fmla="val 50000"/>
          </a:avLst>
        </a:prstGeom>
        <a:solidFill>
          <a:srgbClr val="CC66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81ABB-CFDA-4C66-B7C7-D6E7BCA693E7}">
      <dsp:nvSpPr>
        <dsp:cNvPr id="0" name=""/>
        <dsp:cNvSpPr/>
      </dsp:nvSpPr>
      <dsp:spPr>
        <a:xfrm>
          <a:off x="5400586" y="1224141"/>
          <a:ext cx="2885412" cy="1384810"/>
        </a:xfrm>
        <a:prstGeom prst="roundRect">
          <a:avLst>
            <a:gd name="adj" fmla="val 10000"/>
          </a:avLst>
        </a:prstGeom>
        <a:solidFill>
          <a:srgbClr val="CC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Zasoby </a:t>
          </a:r>
          <a:r>
            <a:rPr lang="pl-PL" sz="2800" b="1" kern="1200" dirty="0"/>
            <a:t>gospodarstwa rolnego</a:t>
          </a:r>
        </a:p>
      </dsp:txBody>
      <dsp:txXfrm>
        <a:off x="5441146" y="1264701"/>
        <a:ext cx="2804292" cy="1303690"/>
      </dsp:txXfrm>
    </dsp:sp>
    <dsp:sp modelId="{E5FDA89E-1DC4-4D6F-98FD-90883713F18B}">
      <dsp:nvSpPr>
        <dsp:cNvPr id="0" name=""/>
        <dsp:cNvSpPr/>
      </dsp:nvSpPr>
      <dsp:spPr>
        <a:xfrm rot="7958334">
          <a:off x="1435505" y="4445582"/>
          <a:ext cx="1516038" cy="617909"/>
        </a:xfrm>
        <a:prstGeom prst="lef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49105-836D-4EC6-8B7B-08A538912795}">
      <dsp:nvSpPr>
        <dsp:cNvPr id="0" name=""/>
        <dsp:cNvSpPr/>
      </dsp:nvSpPr>
      <dsp:spPr>
        <a:xfrm>
          <a:off x="0" y="5058899"/>
          <a:ext cx="4119110" cy="685748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/>
            <a:t>Opiekun i wolontariusz</a:t>
          </a:r>
        </a:p>
      </dsp:txBody>
      <dsp:txXfrm>
        <a:off x="20085" y="5078984"/>
        <a:ext cx="4078940" cy="645578"/>
      </dsp:txXfrm>
    </dsp:sp>
    <dsp:sp modelId="{4EADA27D-365D-4C15-AD11-60D349AD963D}">
      <dsp:nvSpPr>
        <dsp:cNvPr id="0" name=""/>
        <dsp:cNvSpPr/>
      </dsp:nvSpPr>
      <dsp:spPr>
        <a:xfrm rot="1993953">
          <a:off x="4746401" y="4522226"/>
          <a:ext cx="2162513" cy="617909"/>
        </a:xfrm>
        <a:prstGeom prst="lef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8E8D93-1C17-4689-9F64-20A7D15CF5B2}">
      <dsp:nvSpPr>
        <dsp:cNvPr id="0" name=""/>
        <dsp:cNvSpPr/>
      </dsp:nvSpPr>
      <dsp:spPr>
        <a:xfrm>
          <a:off x="5112557" y="4950663"/>
          <a:ext cx="3239042" cy="946176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/>
            <a:t>Doradcy i psycholog</a:t>
          </a:r>
        </a:p>
      </dsp:txBody>
      <dsp:txXfrm>
        <a:off x="5140270" y="4978376"/>
        <a:ext cx="3183616" cy="890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4566F-1EFE-CB45-9555-74B3DC23D881}">
      <dsp:nvSpPr>
        <dsp:cNvPr id="0" name=""/>
        <dsp:cNvSpPr/>
      </dsp:nvSpPr>
      <dsp:spPr>
        <a:xfrm>
          <a:off x="12609" y="0"/>
          <a:ext cx="4759784" cy="22662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ZBIERAMY ŚMIECI</a:t>
          </a:r>
          <a:br>
            <a:rPr lang="en-US" sz="3800" kern="1200" dirty="0"/>
          </a:br>
          <a:r>
            <a:rPr lang="en-US" sz="3800" kern="1200" dirty="0"/>
            <a:t>I NIE TYLKO</a:t>
          </a:r>
          <a:endParaRPr lang="pl-PL" sz="3800" kern="1200" dirty="0"/>
        </a:p>
      </dsp:txBody>
      <dsp:txXfrm>
        <a:off x="709663" y="331885"/>
        <a:ext cx="3365676" cy="16024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BAF7A-C870-3740-B4D5-B63AEE6AC7B8}">
      <dsp:nvSpPr>
        <dsp:cNvPr id="0" name=""/>
        <dsp:cNvSpPr/>
      </dsp:nvSpPr>
      <dsp:spPr>
        <a:xfrm>
          <a:off x="822915" y="0"/>
          <a:ext cx="2339525" cy="12807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Liderzy społeczni świata</a:t>
          </a:r>
        </a:p>
      </dsp:txBody>
      <dsp:txXfrm>
        <a:off x="1165531" y="187568"/>
        <a:ext cx="1654293" cy="905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A2FB4-0BFE-2044-AFA8-1548F33B606F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69577-B9F2-6F43-8AB3-5515E1F631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40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8035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1200" dirty="0"/>
              <a:t>Po przeszkoleniu opiekunów, adaptacji pomieszczeń oraz obejścia gospodarstwa od stycznia 2017 rozpoczęto świadczenie dziennych usług opiekuńczych, które będzie trwało do połowy 2018 roku.</a:t>
            </a:r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r>
              <a:rPr lang="pl-PL" sz="1200" dirty="0"/>
              <a:t>70 osób w 15 gospodarstwach  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17 WOJEWODZTW TO PRZYNAJMNIEJ 15 GOSPODARSTW NA WOJEWODZTWO CZYLI OKOŁO 255</a:t>
            </a:r>
            <a:r>
              <a:rPr lang="pl-PL" baseline="0" dirty="0"/>
              <a:t> NA CAŁĄ POLSKĘ</a:t>
            </a:r>
          </a:p>
          <a:p>
            <a:r>
              <a:rPr lang="pl-PL" baseline="0" dirty="0"/>
              <a:t>GDYBY TO BYŁO ŚREDNIO 400 NA POLSKĘ TO PRZYPADAŁOBY OKOŁO 23 GOSPODARSTW NA WOJEWÓDZTWO.</a:t>
            </a:r>
          </a:p>
          <a:p>
            <a:r>
              <a:rPr lang="pl-PL" baseline="0" dirty="0"/>
              <a:t>Z PENOŚCIĄ JEST TO MOMENT PRZEŁOMOWY.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2578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OPIEKA + EKOLOGIA = DOBROSTAN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5815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 szczególnie  w kuchni ! </a:t>
            </a:r>
          </a:p>
          <a:p>
            <a:r>
              <a:rPr lang="pl-PL" dirty="0"/>
              <a:t>Ale teraz nie mówimy o kuchni mówimy o </a:t>
            </a:r>
            <a:r>
              <a:rPr lang="pl-PL" dirty="0" err="1"/>
              <a:t>zwierzetach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10B2E-1155-5C4C-A05D-D81FA038BEE9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9119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Mniej więcej 20 lat temu we Włoszech </a:t>
            </a:r>
            <a:r>
              <a:rPr lang="pl-PL" dirty="0" err="1"/>
              <a:t>zaczęly</a:t>
            </a:r>
            <a:r>
              <a:rPr lang="pl-PL" dirty="0"/>
              <a:t> się rozwinąć  </a:t>
            </a:r>
            <a:r>
              <a:rPr lang="pl-PL" dirty="0" err="1"/>
              <a:t>dziłania</a:t>
            </a:r>
            <a:r>
              <a:rPr lang="pl-PL" dirty="0"/>
              <a:t> rekreacyjno-</a:t>
            </a:r>
            <a:r>
              <a:rPr lang="pl-PL" dirty="0" err="1"/>
              <a:t>edukacyjno</a:t>
            </a:r>
            <a:r>
              <a:rPr lang="pl-PL" dirty="0"/>
              <a:t> terapeutyczny przez udziale osłów.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Miedzy innymi trekking z osłami i </a:t>
            </a:r>
            <a:r>
              <a:rPr lang="pl-PL" dirty="0" err="1"/>
              <a:t>onoterapia</a:t>
            </a:r>
            <a:r>
              <a:rPr lang="pl-PL" dirty="0"/>
              <a:t>. Terapia </a:t>
            </a:r>
            <a:r>
              <a:rPr lang="pl-PL" dirty="0" err="1"/>
              <a:t>wspomgająca</a:t>
            </a:r>
            <a:r>
              <a:rPr lang="pl-PL" dirty="0"/>
              <a:t> przy udziale </a:t>
            </a:r>
            <a:r>
              <a:rPr lang="pl-PL"/>
              <a:t>osółów</a:t>
            </a:r>
            <a:endParaRPr lang="pl-PL" dirty="0"/>
          </a:p>
          <a:p>
            <a:r>
              <a:rPr lang="pl-PL" dirty="0"/>
              <a:t>Qui </a:t>
            </a:r>
            <a:r>
              <a:rPr lang="pl-PL" dirty="0" err="1"/>
              <a:t>vediamo</a:t>
            </a:r>
            <a:r>
              <a:rPr lang="pl-PL" dirty="0"/>
              <a:t> i </a:t>
            </a:r>
            <a:r>
              <a:rPr lang="pl-PL" dirty="0" err="1"/>
              <a:t>nostri</a:t>
            </a:r>
            <a:r>
              <a:rPr lang="pl-PL" dirty="0"/>
              <a:t> </a:t>
            </a:r>
            <a:r>
              <a:rPr lang="pl-PL" dirty="0" err="1"/>
              <a:t>amici</a:t>
            </a:r>
            <a:r>
              <a:rPr lang="pl-PL" dirty="0"/>
              <a:t> </a:t>
            </a:r>
            <a:r>
              <a:rPr lang="pl-PL" dirty="0" err="1"/>
              <a:t>dall’italia</a:t>
            </a:r>
            <a:r>
              <a:rPr lang="pl-PL" dirty="0"/>
              <a:t> </a:t>
            </a:r>
            <a:r>
              <a:rPr lang="pl-PL" dirty="0" err="1"/>
              <a:t>eugenia</a:t>
            </a:r>
            <a:r>
              <a:rPr lang="pl-PL" dirty="0"/>
              <a:t> e massimo, </a:t>
            </a:r>
            <a:r>
              <a:rPr lang="pl-PL" dirty="0" err="1"/>
              <a:t>che</a:t>
            </a:r>
            <a:r>
              <a:rPr lang="pl-PL" dirty="0"/>
              <a:t> </a:t>
            </a:r>
            <a:r>
              <a:rPr lang="pl-PL" dirty="0" err="1"/>
              <a:t>organizzano</a:t>
            </a:r>
            <a:r>
              <a:rPr lang="pl-PL" dirty="0"/>
              <a:t> da , massimo da </a:t>
            </a:r>
            <a:r>
              <a:rPr lang="pl-PL" dirty="0" err="1"/>
              <a:t>vent’anni</a:t>
            </a:r>
            <a:r>
              <a:rPr lang="pl-PL" dirty="0"/>
              <a:t>, trekking </a:t>
            </a:r>
            <a:r>
              <a:rPr lang="pl-PL" dirty="0" err="1"/>
              <a:t>someggiati</a:t>
            </a:r>
            <a:endParaRPr lang="pl-PL" dirty="0"/>
          </a:p>
          <a:p>
            <a:endParaRPr lang="pl-PL" dirty="0"/>
          </a:p>
          <a:p>
            <a:r>
              <a:rPr lang="pl-PL" dirty="0"/>
              <a:t>Miasto Reggio Emilia jest teraz miasto „</a:t>
            </a:r>
            <a:r>
              <a:rPr lang="pl-PL" dirty="0" err="1"/>
              <a:t>asinabile</a:t>
            </a:r>
            <a:r>
              <a:rPr lang="pl-PL" dirty="0"/>
              <a:t>” To </a:t>
            </a:r>
            <a:r>
              <a:rPr lang="pl-PL" dirty="0" err="1"/>
              <a:t>znacze</a:t>
            </a:r>
            <a:r>
              <a:rPr lang="pl-PL" dirty="0"/>
              <a:t> że </a:t>
            </a:r>
            <a:r>
              <a:rPr lang="pl-PL" dirty="0" err="1"/>
              <a:t>obecnośc</a:t>
            </a:r>
            <a:r>
              <a:rPr lang="pl-PL" dirty="0"/>
              <a:t> osłów jest bardzo dobrze widziana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BA1EB-8709-0C4B-9B61-E8DD42D6EEC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7639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Nasze działania zostały zauważone przez </a:t>
            </a:r>
            <a:r>
              <a:rPr lang="pl-PL" dirty="0" err="1"/>
              <a:t>Britich</a:t>
            </a:r>
            <a:r>
              <a:rPr lang="pl-PL" dirty="0"/>
              <a:t> </a:t>
            </a:r>
            <a:r>
              <a:rPr lang="pl-PL" dirty="0" err="1"/>
              <a:t>Council</a:t>
            </a:r>
            <a:r>
              <a:rPr lang="pl-PL" dirty="0"/>
              <a:t> i FISE Warszawa</a:t>
            </a:r>
          </a:p>
          <a:p>
            <a:r>
              <a:rPr lang="pl-PL" dirty="0"/>
              <a:t>Prezentowaliśmy modele działania ze zwierzętami.</a:t>
            </a:r>
          </a:p>
          <a:p>
            <a:r>
              <a:rPr lang="pl-PL" dirty="0" err="1"/>
              <a:t>Onoterapia</a:t>
            </a:r>
            <a:r>
              <a:rPr lang="pl-PL" dirty="0"/>
              <a:t> i </a:t>
            </a:r>
            <a:r>
              <a:rPr lang="pl-PL" dirty="0" err="1"/>
              <a:t>ortoterapia</a:t>
            </a:r>
            <a:r>
              <a:rPr lang="pl-PL" dirty="0"/>
              <a:t>. Praca organiczna i zespołowa.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8108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Różne kraje, różne problemy, ale zawsze znajdują się osoby , które aktywnie próbują je rozwiązywać, łagodzić, zapobiegać…. Itp.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8022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60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2440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5000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Nasza droga do tego kim i czym jesteśmy dzisiaj!!!</a:t>
            </a:r>
          </a:p>
          <a:p>
            <a:r>
              <a:rPr lang="pl-PL" dirty="0"/>
              <a:t>Od prostego gospodarstwa rolnego , poprzez działalność GOSPODARCZĄ , POTEM FUNDACJĘ A TERAZ DZIAŁALNOŚĆ GOSPODARCZA PRZY FUNDACJI I PRAWDZIWA EKONOMIA SPOŁECZNA.</a:t>
            </a:r>
          </a:p>
          <a:p>
            <a:r>
              <a:rPr lang="pl-PL" dirty="0"/>
              <a:t>ALE TO DOPIERO POCZĄTEK…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307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Mówie</a:t>
            </a:r>
            <a:r>
              <a:rPr lang="pl-PL" dirty="0"/>
              <a:t> teraz o naszych zwierzętach,  bo na pewno, miały i mają aktywną role też w projekcie Gospodarstwo Opiekuńcze.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Podejście która mamy do zwierząt polega na </a:t>
            </a:r>
            <a:r>
              <a:rPr lang="pl-PL" dirty="0" err="1"/>
              <a:t>budowainu</a:t>
            </a:r>
            <a:r>
              <a:rPr lang="pl-PL" dirty="0"/>
              <a:t> wspólnego zaufania, aby zwierzęta nie tylko biernie znosiły kontakt  z </a:t>
            </a:r>
            <a:r>
              <a:rPr lang="pl-PL" dirty="0" err="1"/>
              <a:t>ludzmi</a:t>
            </a:r>
            <a:r>
              <a:rPr lang="pl-PL" dirty="0"/>
              <a:t> ale szukały aktywnie kontaktu z </a:t>
            </a:r>
            <a:r>
              <a:rPr lang="pl-PL" dirty="0" err="1"/>
              <a:t>ludzmi</a:t>
            </a:r>
            <a:r>
              <a:rPr lang="pl-PL" dirty="0"/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działaniach,  które prowadzimy,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ZWRACAMy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sczególną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uwagę na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budowanię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dobrej , zdrowej relacji między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ludzmi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zwierzętami i odwrotnie, aby była korzystna dla uczestników i dla zwierząt też.</a:t>
            </a:r>
          </a:p>
          <a:p>
            <a:endParaRPr lang="pl-PL" dirty="0"/>
          </a:p>
          <a:p>
            <a:r>
              <a:rPr lang="pl-PL" dirty="0"/>
              <a:t>Bo w tym jest cała „terapia”:.  </a:t>
            </a:r>
            <a:r>
              <a:rPr lang="pl-PL" dirty="0" err="1"/>
              <a:t>Nte</a:t>
            </a:r>
            <a:r>
              <a:rPr lang="pl-PL" dirty="0"/>
              <a:t>  jest to  tylko kwestia  stymulacji sensorycznej, ale przede wszystkim to </a:t>
            </a:r>
            <a:r>
              <a:rPr lang="pl-PL" dirty="0" err="1"/>
              <a:t>stymulacjia</a:t>
            </a:r>
            <a:r>
              <a:rPr lang="pl-PL" dirty="0"/>
              <a:t> emocjonalna, </a:t>
            </a:r>
            <a:r>
              <a:rPr lang="pl-PL" dirty="0" err="1"/>
              <a:t>społecznaj</a:t>
            </a:r>
            <a:r>
              <a:rPr lang="pl-PL" dirty="0"/>
              <a:t>, która kiedy relacja jest zdrowa, i zwierzęta </a:t>
            </a:r>
            <a:r>
              <a:rPr lang="pl-PL" dirty="0" err="1"/>
              <a:t>czuja</a:t>
            </a:r>
            <a:r>
              <a:rPr lang="pl-PL" dirty="0"/>
              <a:t> się wolni nie zmuszone, pozytywny zwrot emocjonalny  jest na pewno dużo dużo większy i interakcja jest bardziej korzystna szczególnie dla niektórych osób.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10B2E-1155-5C4C-A05D-D81FA038BEE9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715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227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4536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8987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Wzięliśmy udział w bardzo ciekawym spotkaniu z lokalną grupą społeczną – osobami wykluczonymi, bezrobotnymi  zamieszkującymi w pobliżu. </a:t>
            </a:r>
          </a:p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Osoby te są zatrudniane w miarę potrzeb przy pracach związanych z prowadzeniem zamkowego hotelu; dbają o ogród, wykonują drobne prace remontowe czy administracyjne. </a:t>
            </a:r>
          </a:p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Węgrzech rolnictwo społeczne oparte jest o </a:t>
            </a:r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wolontariat 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(najbardziej popularna jest światowa organizacja WWOOF –</a:t>
            </a:r>
          </a:p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</a:t>
            </a:r>
            <a:r>
              <a:rPr lang="pl-PL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</a:t>
            </a:r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Opportunities</a:t>
            </a:r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pl-PL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Organic</a:t>
            </a:r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Farms</a:t>
            </a:r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Dotyczy to </a:t>
            </a:r>
            <a:r>
              <a:rPr lang="pl-P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ekogospdoarstw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które łączą ludzi chcących pomóc z tymi, którzy tej pomocy potrzebują.</a:t>
            </a:r>
          </a:p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pracy w gospodarstwach ekologicznych (społecznych) zapraszani są wolontariusze z całego świata. Przyjeżdżają w zależności od umowy, na okres od kilku tygodni do roku, a czasami i dłużej. Pracują razem z osobami wykluczonymi społecznie, z problemami psychicznymi, niepotrafiącymi odnaleźć się na rynku pracy i w społeczeństwie.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EA42-1583-8041-B514-D1CEB52D8626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302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181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6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947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066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7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786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037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470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722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318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445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C8F5F-A444-1E44-8674-3209A9675985}" type="datetimeFigureOut">
              <a:rPr lang="pl-PL" smtClean="0"/>
              <a:t>2019-10-02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00A43-0309-FD46-8A7D-1C3D8D3D7C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3364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B4C8D0-D569-4C04-9FDF-C95E45265B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5884AAF-2D7E-4E4B-BD48-F059D81603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6036"/>
            <a:ext cx="9144000" cy="64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34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89102D-7247-7242-BBCB-20124AEC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WIZYTY STUDYJNE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3AE91E-9EDE-7848-AB24-1E3B0FBEC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4F520EA0-AA0E-234E-855B-F7CD3AD27B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48" y="204338"/>
            <a:ext cx="5072738" cy="3381825"/>
          </a:xfrm>
          <a:prstGeom prst="rect">
            <a:avLst/>
          </a:prstGeom>
        </p:spPr>
      </p:pic>
      <p:pic>
        <p:nvPicPr>
          <p:cNvPr id="5" name="Imagen 6">
            <a:extLst>
              <a:ext uri="{FF2B5EF4-FFF2-40B4-BE49-F238E27FC236}">
                <a16:creationId xmlns:a16="http://schemas.microsoft.com/office/drawing/2014/main" id="{CCC07D10-3592-9643-A4E3-7DE736EAD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78" y="2499732"/>
            <a:ext cx="5515847" cy="36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93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0431"/>
            <a:ext cx="12192004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3557" y="3798660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RUCH TO ZDROWIE,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każdy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Ci to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powie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09393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zawartości 3">
            <a:extLst>
              <a:ext uri="{FF2B5EF4-FFF2-40B4-BE49-F238E27FC236}">
                <a16:creationId xmlns:a16="http://schemas.microsoft.com/office/drawing/2014/main" id="{5D68988F-3757-DF4E-B9CC-8A79C2B31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5EEA5A5-0C9A-3943-B234-CC077CE8E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892" r="2" b="16534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7" name="Symbol zastępczy zawartości 3" descr="SAM_5350.jpg">
            <a:extLst>
              <a:ext uri="{FF2B5EF4-FFF2-40B4-BE49-F238E27FC236}">
                <a16:creationId xmlns:a16="http://schemas.microsoft.com/office/drawing/2014/main" id="{53E92F27-B067-7C4B-BD8E-3F734D677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r="988" b="-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63F0ABC-0DEE-8845-83A5-095380EA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Nasi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współpracownicy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692273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6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pl-PL" dirty="0"/>
              <a:t>BRUNETKI</a:t>
            </a:r>
            <a:br>
              <a:rPr lang="pl-PL" dirty="0"/>
            </a:br>
            <a:r>
              <a:rPr lang="pl-PL" dirty="0"/>
              <a:t>BLONDYNKI 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3C262E-A68D-4F66-9A46-B55C6BFD9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3072581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CUDOWNA DYWERSYFIKACJA WŚRÓD ZWIERZĄT GOSPODARSKICH</a:t>
            </a:r>
          </a:p>
          <a:p>
            <a:r>
              <a:rPr lang="en-US" sz="1800" dirty="0"/>
              <a:t>CUDOWNA DYWERSYFIKACJA WŚRÓD ZWIERZĄT NIEGOSPODARSKICH</a:t>
            </a:r>
          </a:p>
        </p:txBody>
      </p:sp>
    </p:spTree>
    <p:extLst>
      <p:ext uri="{BB962C8B-B14F-4D97-AF65-F5344CB8AC3E}">
        <p14:creationId xmlns:p14="http://schemas.microsoft.com/office/powerpoint/2010/main" val="42811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</p:spPr>
      </p:pic>
    </p:spTree>
    <p:extLst>
      <p:ext uri="{BB962C8B-B14F-4D97-AF65-F5344CB8AC3E}">
        <p14:creationId xmlns:p14="http://schemas.microsoft.com/office/powerpoint/2010/main" val="201175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314904" cy="6865858"/>
          </a:xfrm>
        </p:spPr>
      </p:pic>
    </p:spTree>
    <p:extLst>
      <p:ext uri="{BB962C8B-B14F-4D97-AF65-F5344CB8AC3E}">
        <p14:creationId xmlns:p14="http://schemas.microsoft.com/office/powerpoint/2010/main" val="32363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2083" y="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RAZEM LEPIEJ I WESELEJ</a:t>
            </a:r>
          </a:p>
        </p:txBody>
      </p:sp>
      <p:pic>
        <p:nvPicPr>
          <p:cNvPr id="5" name="Symbol zastępczy zawartości 4" descr="RAJ NA ZIEMII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9913" cy="6858000"/>
          </a:xfrm>
        </p:spPr>
      </p:pic>
    </p:spTree>
    <p:extLst>
      <p:ext uri="{BB962C8B-B14F-4D97-AF65-F5344CB8AC3E}">
        <p14:creationId xmlns:p14="http://schemas.microsoft.com/office/powerpoint/2010/main" val="9498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9" r="30860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pl-PL" sz="3700" dirty="0"/>
              <a:t>Europejski Komitet Ekonomiczno-Społeczny - 2013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/>
              <a:t>Zgodnie z definicją w opinii EKES rolnictwo społeczne to  zespół działań wykorzystujących zasoby rolne, zarówno roślinne, jak i zwierzęce, aby wytworzyć świadczenia społeczne na obszarach wiejskich lub podmiejskich, takie jak rehabilitacja, terapia, chronione miejsca pracy, uczenie się przez całe życie i inne działania przyczyniające się do integracji społecznej. </a:t>
            </a:r>
          </a:p>
          <a:p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305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r="22438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643" y="2575042"/>
            <a:ext cx="5501113" cy="42645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l-PL" sz="2400" b="1" dirty="0" err="1"/>
              <a:t>Wynagrodzenie</a:t>
            </a:r>
            <a:r>
              <a:rPr lang="en-US" altLang="pl-PL" sz="2400" b="1" dirty="0"/>
              <a:t> </a:t>
            </a:r>
            <a:r>
              <a:rPr lang="en-US" altLang="pl-PL" sz="2400" b="1" dirty="0" err="1"/>
              <a:t>osoby</a:t>
            </a:r>
            <a:r>
              <a:rPr lang="en-US" altLang="pl-PL" sz="2400" b="1" dirty="0"/>
              <a:t> </a:t>
            </a:r>
            <a:r>
              <a:rPr lang="en-US" altLang="pl-PL" sz="2400" b="1" dirty="0" err="1"/>
              <a:t>sprawującej</a:t>
            </a:r>
            <a:r>
              <a:rPr lang="en-US" altLang="pl-PL" sz="2400" b="1" dirty="0"/>
              <a:t> </a:t>
            </a:r>
            <a:r>
              <a:rPr lang="en-US" altLang="pl-PL" sz="2400" b="1" dirty="0" err="1"/>
              <a:t>opiekę</a:t>
            </a:r>
            <a:br>
              <a:rPr lang="en-US" altLang="pl-PL" sz="2400" dirty="0"/>
            </a:br>
            <a:r>
              <a:rPr lang="en-US" altLang="pl-PL" sz="2400" dirty="0" err="1"/>
              <a:t>umowa</a:t>
            </a:r>
            <a:r>
              <a:rPr lang="en-US" altLang="pl-PL" sz="2400" dirty="0"/>
              <a:t> o </a:t>
            </a:r>
            <a:r>
              <a:rPr lang="en-US" altLang="pl-PL" sz="2400" dirty="0" err="1"/>
              <a:t>pracę</a:t>
            </a:r>
            <a:endParaRPr lang="en-US" altLang="pl-PL" sz="2400" dirty="0"/>
          </a:p>
          <a:p>
            <a:r>
              <a:rPr lang="en-US" altLang="pl-PL" sz="2400" b="1" dirty="0" err="1"/>
              <a:t>Koszt</a:t>
            </a:r>
            <a:r>
              <a:rPr lang="en-US" altLang="pl-PL" sz="2400" b="1" dirty="0"/>
              <a:t> </a:t>
            </a:r>
            <a:r>
              <a:rPr lang="en-US" altLang="pl-PL" sz="2400" b="1" dirty="0" err="1"/>
              <a:t>wynajmu</a:t>
            </a:r>
            <a:r>
              <a:rPr lang="en-US" altLang="pl-PL" sz="2400" b="1" dirty="0"/>
              <a:t> </a:t>
            </a:r>
            <a:r>
              <a:rPr lang="en-US" altLang="pl-PL" sz="2400" dirty="0" err="1"/>
              <a:t>gospodarstwa</a:t>
            </a:r>
            <a:endParaRPr lang="en-US" altLang="pl-PL" sz="2400" dirty="0"/>
          </a:p>
          <a:p>
            <a:r>
              <a:rPr lang="en-US" altLang="pl-PL" sz="2400" b="1" dirty="0" err="1"/>
              <a:t>Koszt</a:t>
            </a:r>
            <a:r>
              <a:rPr lang="en-US" altLang="pl-PL" sz="2400" b="1" dirty="0"/>
              <a:t> </a:t>
            </a:r>
            <a:r>
              <a:rPr lang="en-US" altLang="pl-PL" sz="2400" dirty="0" err="1"/>
              <a:t>usług</a:t>
            </a:r>
            <a:r>
              <a:rPr lang="en-US" altLang="pl-PL" sz="2400" dirty="0"/>
              <a:t> </a:t>
            </a:r>
            <a:r>
              <a:rPr lang="en-US" altLang="pl-PL" sz="2400" dirty="0" err="1"/>
              <a:t>związanych</a:t>
            </a:r>
            <a:r>
              <a:rPr lang="en-US" altLang="pl-PL" sz="2400" dirty="0"/>
              <a:t> z </a:t>
            </a:r>
            <a:r>
              <a:rPr lang="en-US" altLang="pl-PL" sz="2400" dirty="0" err="1"/>
              <a:t>zapewnieniem</a:t>
            </a:r>
            <a:r>
              <a:rPr lang="en-US" altLang="pl-PL" sz="2400" dirty="0"/>
              <a:t> </a:t>
            </a:r>
            <a:r>
              <a:rPr lang="en-US" altLang="pl-PL" sz="2400" b="1" dirty="0" err="1"/>
              <a:t>wyżywienia</a:t>
            </a:r>
            <a:r>
              <a:rPr lang="en-US" altLang="pl-PL" sz="2400" b="1" dirty="0"/>
              <a:t> </a:t>
            </a:r>
            <a:r>
              <a:rPr lang="en-US" altLang="pl-PL" sz="2400" dirty="0" err="1"/>
              <a:t>dla</a:t>
            </a:r>
            <a:r>
              <a:rPr lang="en-US" altLang="pl-PL" sz="2400" dirty="0"/>
              <a:t> </a:t>
            </a:r>
            <a:r>
              <a:rPr lang="en-US" altLang="pl-PL" sz="2400" dirty="0" err="1"/>
              <a:t>podopiecznych</a:t>
            </a:r>
            <a:endParaRPr lang="en-US" altLang="pl-PL" sz="2400" dirty="0"/>
          </a:p>
          <a:p>
            <a:r>
              <a:rPr lang="en-US" altLang="pl-PL" sz="2400" b="1" dirty="0" err="1"/>
              <a:t>Koszt</a:t>
            </a:r>
            <a:r>
              <a:rPr lang="en-US" altLang="pl-PL" sz="2400" b="1" dirty="0"/>
              <a:t> </a:t>
            </a:r>
            <a:r>
              <a:rPr lang="en-US" altLang="pl-PL" sz="2400" b="1" dirty="0" err="1"/>
              <a:t>zakupu</a:t>
            </a:r>
            <a:r>
              <a:rPr lang="en-US" altLang="pl-PL" sz="2400" b="1" dirty="0"/>
              <a:t> </a:t>
            </a:r>
            <a:r>
              <a:rPr lang="en-US" altLang="pl-PL" sz="2400" b="1" dirty="0" err="1"/>
              <a:t>sprzętu</a:t>
            </a:r>
            <a:r>
              <a:rPr lang="en-US" altLang="pl-PL" sz="2400" b="1" dirty="0"/>
              <a:t> </a:t>
            </a:r>
            <a:r>
              <a:rPr lang="en-US" altLang="pl-PL" sz="2400" dirty="0" err="1"/>
              <a:t>wspierająco-rehabilitacyjnego</a:t>
            </a:r>
            <a:endParaRPr lang="en-US" altLang="pl-PL" sz="2400" dirty="0"/>
          </a:p>
          <a:p>
            <a:pPr marL="342000"/>
            <a:r>
              <a:rPr lang="en-US" altLang="pl-PL" sz="2400" dirty="0"/>
              <a:t>(np. </a:t>
            </a:r>
            <a:r>
              <a:rPr lang="en-US" altLang="pl-PL" sz="2400" dirty="0" err="1"/>
              <a:t>balkonik</a:t>
            </a:r>
            <a:r>
              <a:rPr lang="en-US" altLang="pl-PL" sz="2400" dirty="0"/>
              <a:t>, </a:t>
            </a:r>
            <a:r>
              <a:rPr lang="en-US" altLang="pl-PL" sz="2400" dirty="0" err="1"/>
              <a:t>kijki</a:t>
            </a:r>
            <a:r>
              <a:rPr lang="en-US" altLang="pl-PL" sz="2400" dirty="0"/>
              <a:t> do </a:t>
            </a:r>
            <a:r>
              <a:rPr lang="en-US" altLang="pl-PL" sz="2400" dirty="0" err="1"/>
              <a:t>nordic</a:t>
            </a:r>
            <a:r>
              <a:rPr lang="en-US" altLang="pl-PL" sz="2400" dirty="0"/>
              <a:t> walking)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5320" y="365125"/>
            <a:ext cx="5120114" cy="16927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pl-PL" b="1" dirty="0">
                <a:solidFill>
                  <a:schemeClr val="tx1"/>
                </a:solidFill>
              </a:rPr>
              <a:t>Koszty opieki</a:t>
            </a:r>
          </a:p>
        </p:txBody>
      </p:sp>
    </p:spTree>
    <p:extLst>
      <p:ext uri="{BB962C8B-B14F-4D97-AF65-F5344CB8AC3E}">
        <p14:creationId xmlns:p14="http://schemas.microsoft.com/office/powerpoint/2010/main" val="337992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6CF5465-A83F-DD45-89AC-D818B43EE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" b="5999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2463A64-DDD3-E143-A831-A985AB3EFB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" b="4955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649AE36-715B-0C42-B70E-556F8957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Polak Węgier dwa bratanki …</a:t>
            </a:r>
          </a:p>
        </p:txBody>
      </p:sp>
    </p:spTree>
    <p:extLst>
      <p:ext uri="{BB962C8B-B14F-4D97-AF65-F5344CB8AC3E}">
        <p14:creationId xmlns:p14="http://schemas.microsoft.com/office/powerpoint/2010/main" val="2550370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8CAAC0-D696-4632-808A-1B03EFD2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548681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/>
              <a:t>VII Kujawsko-Pomorskie Forum Turystyki Wiejskiej </a:t>
            </a:r>
          </a:p>
          <a:p>
            <a:pPr marL="0" indent="0" algn="ctr">
              <a:buNone/>
            </a:pPr>
            <a:endParaRPr lang="pl-PL" sz="2600" dirty="0"/>
          </a:p>
          <a:p>
            <a:pPr marL="0" indent="0" algn="ctr">
              <a:buNone/>
            </a:pPr>
            <a:endParaRPr lang="pl-PL" sz="2600" dirty="0"/>
          </a:p>
          <a:p>
            <a:pPr marL="0" indent="0" algn="ctr">
              <a:buNone/>
            </a:pPr>
            <a:r>
              <a:rPr lang="pl-PL" sz="2600" dirty="0"/>
              <a:t>tytuł prezentacji:</a:t>
            </a:r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„Działalność fundacji zajmującej się rolnictwem społecznym.”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F71FA84-8F80-4EA0-B07C-188D327F2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4349626"/>
            <a:ext cx="5762156" cy="58622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2BD8FF2-D734-49EF-9D38-0F62D3C3D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1097750"/>
            <a:ext cx="1872208" cy="74707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CE2C594-E81B-4ABA-BBF0-46E92F1D2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339642"/>
            <a:ext cx="4896544" cy="465622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025A295B-CC58-4CFB-B31B-E9575992250D}"/>
              </a:ext>
            </a:extLst>
          </p:cNvPr>
          <p:cNvSpPr txBox="1">
            <a:spLocks/>
          </p:cNvSpPr>
          <p:nvPr/>
        </p:nvSpPr>
        <p:spPr>
          <a:xfrm>
            <a:off x="3346811" y="5925424"/>
            <a:ext cx="5472608" cy="7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00" dirty="0"/>
              <a:t>„Europejski Fundusz Rolny na rzecz Rozwoju Obszarów Wiejskich: Europa inwestująca w obszary wiejskie” </a:t>
            </a:r>
            <a:br>
              <a:rPr lang="pl-PL" sz="900" dirty="0"/>
            </a:br>
            <a:r>
              <a:rPr lang="pl-PL" sz="900" dirty="0"/>
              <a:t>„Instytucja Zarządzająca Programem Rozwoju Obszarów Wiejskich na lata 2014-2020 - Minister Rolnictwa i Rozwoju Wsi” </a:t>
            </a:r>
            <a:br>
              <a:rPr lang="pl-PL" sz="900" dirty="0"/>
            </a:br>
            <a:r>
              <a:rPr lang="pl-PL" sz="900" dirty="0"/>
              <a:t>„Operacja współfinansowana ze środków Unii Europejskiej w ramach Schematu II Pomocy Technicznej </a:t>
            </a:r>
            <a:br>
              <a:rPr lang="pl-PL" sz="900" dirty="0"/>
            </a:br>
            <a:r>
              <a:rPr lang="pl-PL" sz="900" dirty="0"/>
              <a:t>"Krajowa Sieć Obszarów Wiejskich" Programu Rozwoju Obszarów Wiejskich na lata 2014-2020" </a:t>
            </a:r>
            <a:br>
              <a:rPr lang="pl-PL" sz="900" dirty="0"/>
            </a:br>
            <a:r>
              <a:rPr lang="pl-PL" sz="900" dirty="0"/>
              <a:t>Projekt realizuje Kujawsko-Pomorski Ośrodek Doradztwa Rolniczego w Minikowie</a:t>
            </a:r>
            <a:br>
              <a:rPr lang="pl-PL" sz="900" dirty="0"/>
            </a:br>
            <a:r>
              <a:rPr lang="pl-PL" sz="900" dirty="0"/>
              <a:t>„Treść opracował Arkadiusz </a:t>
            </a:r>
            <a:r>
              <a:rPr lang="pl-PL" sz="900" dirty="0" err="1"/>
              <a:t>Pstrong</a:t>
            </a:r>
            <a:r>
              <a:rPr lang="pl-PL" sz="900" dirty="0"/>
              <a:t>„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68184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/>
              <a:t>Gospodarstwa opiekuńcze w KP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09449" y="4781007"/>
            <a:ext cx="4698574" cy="19226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 dirty="0"/>
              <a:t>Jesienią 2016 roku zostało wybranych                 15 gospodarstw opiekuńczych na terenie powiatów: brodnickiego, mogileńskiego, świeckiego, tucholskiego i wąbrzeskiego. </a:t>
            </a:r>
          </a:p>
        </p:txBody>
      </p:sp>
    </p:spTree>
    <p:extLst>
      <p:ext uri="{BB962C8B-B14F-4D97-AF65-F5344CB8AC3E}">
        <p14:creationId xmlns:p14="http://schemas.microsoft.com/office/powerpoint/2010/main" val="8477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6">
            <a:extLst>
              <a:ext uri="{FF2B5EF4-FFF2-40B4-BE49-F238E27FC236}">
                <a16:creationId xmlns:a16="http://schemas.microsoft.com/office/drawing/2014/main" id="{2EF0D37E-A146-D74E-8EBD-3AAFC9358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1" r="1" b="153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2429BBA-3F59-E547-8130-17A57D9C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pl-PL" sz="3700">
                <a:solidFill>
                  <a:srgbClr val="FFFFFF"/>
                </a:solidFill>
              </a:rPr>
              <a:t>Włoska koncepcja „smart food”, </a:t>
            </a:r>
            <a:br>
              <a:rPr lang="pl-PL" sz="3700">
                <a:solidFill>
                  <a:srgbClr val="FFFFFF"/>
                </a:solidFill>
              </a:rPr>
            </a:br>
            <a:r>
              <a:rPr lang="pl-PL" sz="3700">
                <a:solidFill>
                  <a:srgbClr val="FFFFFF"/>
                </a:solidFill>
              </a:rPr>
              <a:t>czyli „Food can be more than just food”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CEA22C3-8311-4EBE-9BF8-5B39B99B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BO W JEDZENIU JEST MAGIA</a:t>
            </a:r>
          </a:p>
        </p:txBody>
      </p:sp>
    </p:spTree>
    <p:extLst>
      <p:ext uri="{BB962C8B-B14F-4D97-AF65-F5344CB8AC3E}">
        <p14:creationId xmlns:p14="http://schemas.microsoft.com/office/powerpoint/2010/main" val="1729222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EA480F6-F1FD-0847-B445-EAAE57351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2907" y="307731"/>
            <a:ext cx="5330182" cy="3997637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BD31321A-7310-2C48-A03E-EDBFA159D9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" r="17293"/>
          <a:stretch/>
        </p:blipFill>
        <p:spPr>
          <a:xfrm>
            <a:off x="6947087" y="307731"/>
            <a:ext cx="4393829" cy="399763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6B646D6-388F-B84F-86C9-96747689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Pizza e pasta !</a:t>
            </a:r>
          </a:p>
        </p:txBody>
      </p:sp>
    </p:spTree>
    <p:extLst>
      <p:ext uri="{BB962C8B-B14F-4D97-AF65-F5344CB8AC3E}">
        <p14:creationId xmlns:p14="http://schemas.microsoft.com/office/powerpoint/2010/main" val="3284110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gallery-1472205442-trekking-asini-inventa-lavoro-eugenia-dallagli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1" b="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521625A6-093B-0545-ADB4-846D8382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869163"/>
            <a:ext cx="10515600" cy="132556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57F62A4-6337-5E4D-A6B6-949B9491911D}"/>
              </a:ext>
            </a:extLst>
          </p:cNvPr>
          <p:cNvSpPr txBox="1"/>
          <p:nvPr/>
        </p:nvSpPr>
        <p:spPr>
          <a:xfrm>
            <a:off x="640080" y="673963"/>
            <a:ext cx="3616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Ze wsi do miasta</a:t>
            </a:r>
          </a:p>
        </p:txBody>
      </p:sp>
    </p:spTree>
    <p:extLst>
      <p:ext uri="{BB962C8B-B14F-4D97-AF65-F5344CB8AC3E}">
        <p14:creationId xmlns:p14="http://schemas.microsoft.com/office/powerpoint/2010/main" val="2896808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96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38AACA2-B86F-4549-A907-2EF41219E6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6802667"/>
              </p:ext>
            </p:extLst>
          </p:nvPr>
        </p:nvGraphicFramePr>
        <p:xfrm>
          <a:off x="7600335" y="3429000"/>
          <a:ext cx="4785004" cy="2266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024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D6FEF5-BA36-1E4D-8D0D-03E68CA4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480" y="151765"/>
            <a:ext cx="6019800" cy="518795"/>
          </a:xfrm>
        </p:spPr>
        <p:txBody>
          <a:bodyPr>
            <a:normAutofit fontScale="90000"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Kociewiaki</a:t>
            </a:r>
            <a:r>
              <a:rPr lang="pl-PL" dirty="0">
                <a:solidFill>
                  <a:schemeClr val="bg1"/>
                </a:solidFill>
              </a:rPr>
              <a:t> w Londynie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5E112C6-7753-2F4E-AB49-0519A6BA2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60" y="868680"/>
            <a:ext cx="8440339" cy="5626893"/>
          </a:xfrm>
        </p:spPr>
      </p:pic>
    </p:spTree>
    <p:extLst>
      <p:ext uri="{BB962C8B-B14F-4D97-AF65-F5344CB8AC3E}">
        <p14:creationId xmlns:p14="http://schemas.microsoft.com/office/powerpoint/2010/main" val="1260102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D2F59C9-092F-8D4D-990F-0ACDEEEA3D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2285123"/>
              </p:ext>
            </p:extLst>
          </p:nvPr>
        </p:nvGraphicFramePr>
        <p:xfrm>
          <a:off x="8937937" y="0"/>
          <a:ext cx="3162441" cy="1280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4573F7E-E919-DA42-AA0F-5C40F4E1E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866452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9" r="3923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42368" y="24236"/>
            <a:ext cx="6586491" cy="1286160"/>
          </a:xfrm>
        </p:spPr>
        <p:txBody>
          <a:bodyPr anchor="b">
            <a:normAutofit/>
          </a:bodyPr>
          <a:lstStyle/>
          <a:p>
            <a:r>
              <a:rPr lang="pl-PL" sz="4100" dirty="0"/>
              <a:t>Zmiany </a:t>
            </a:r>
            <a:r>
              <a:rPr lang="pl-PL" sz="4100"/>
              <a:t>które zauważamy:</a:t>
            </a:r>
            <a:endParaRPr lang="pl-PL" sz="4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pl-PL" sz="1700" dirty="0"/>
              <a:t>wzrost pewności siebie</a:t>
            </a:r>
          </a:p>
          <a:p>
            <a:r>
              <a:rPr lang="pl-PL" sz="1700" dirty="0"/>
              <a:t>niebywała poprawa samooceny</a:t>
            </a:r>
          </a:p>
          <a:p>
            <a:r>
              <a:rPr lang="pl-PL" sz="1700" dirty="0"/>
              <a:t>świadomość bycia akceptowanym takim jakim się jest i to prowadzi do większej aktywności w grupie i z nami</a:t>
            </a:r>
          </a:p>
          <a:p>
            <a:r>
              <a:rPr lang="pl-PL" sz="1700" dirty="0"/>
              <a:t>chęć komunikacji z innymi ludźmi</a:t>
            </a:r>
          </a:p>
          <a:p>
            <a:r>
              <a:rPr lang="pl-PL" sz="1700" dirty="0"/>
              <a:t>zainteresowanie światem zewnętrznym i jak „oni” w tym świecie mogą być postrzegani, czyli wiąże się to z częstością zmiany ubrań, mycia </a:t>
            </a:r>
            <a:r>
              <a:rPr lang="pl-PL" sz="1700" dirty="0" err="1"/>
              <a:t>itd</a:t>
            </a:r>
            <a:r>
              <a:rPr lang="pl-PL" sz="1700" dirty="0"/>
              <a:t>…</a:t>
            </a:r>
          </a:p>
          <a:p>
            <a:r>
              <a:rPr lang="pl-PL" sz="1700" dirty="0"/>
              <a:t>ogólny wzrost dobrego samopoczucia i czucia się ważnym elementem grupy, niektórzy przydzielają sobie swoje „funkcje” i chcą się z nich wywiązać, co niesie za sobą obowiązkowość i odpowiedzialność</a:t>
            </a:r>
            <a:endParaRPr lang="pl-PL" sz="17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88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" y="0"/>
            <a:ext cx="10293531" cy="68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039355-4E1D-DB46-B7AC-69BC9E49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11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000" dirty="0"/>
              <a:t>NGO TOSKANIA KOCIEWSKA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7A5C11-9E28-CD4D-A69A-97480F649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415448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61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1383" y="48598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TOSKANIA KOCIEWSKA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7202" y="-804392"/>
            <a:ext cx="10877595" cy="21953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dirty="0"/>
              <a:t>NGO </a:t>
            </a:r>
            <a:br>
              <a:rPr lang="pl-PL" sz="3200" dirty="0"/>
            </a:br>
            <a:r>
              <a:rPr lang="pl-PL" sz="3200" dirty="0"/>
              <a:t>Niezwykłe Gospodarstwo Opiekuńcze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24" y="1815476"/>
            <a:ext cx="9234152" cy="31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1D17D8-5823-4448-9AEE-ABBD06CD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247" y="0"/>
            <a:ext cx="10515600" cy="1325563"/>
          </a:xfrm>
        </p:spPr>
        <p:txBody>
          <a:bodyPr/>
          <a:lstStyle/>
          <a:p>
            <a:r>
              <a:rPr lang="pl-PL" dirty="0"/>
              <a:t>NASZA SIŁA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52361B-2539-0F4C-80EC-547D50A32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Imagen 21">
            <a:extLst>
              <a:ext uri="{FF2B5EF4-FFF2-40B4-BE49-F238E27FC236}">
                <a16:creationId xmlns:a16="http://schemas.microsoft.com/office/drawing/2014/main" id="{17E9F8CA-9412-BB4B-B853-A0C9538B2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09538"/>
            <a:ext cx="3444950" cy="5167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19">
            <a:extLst>
              <a:ext uri="{FF2B5EF4-FFF2-40B4-BE49-F238E27FC236}">
                <a16:creationId xmlns:a16="http://schemas.microsoft.com/office/drawing/2014/main" id="{E545EE1F-5673-1140-A496-8D7F90F23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24" y="1009538"/>
            <a:ext cx="3444950" cy="5167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20">
            <a:extLst>
              <a:ext uri="{FF2B5EF4-FFF2-40B4-BE49-F238E27FC236}">
                <a16:creationId xmlns:a16="http://schemas.microsoft.com/office/drawing/2014/main" id="{06E13FAB-A593-4049-BE27-34302DE9D5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153" y="1009538"/>
            <a:ext cx="3444950" cy="5167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851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44E225-0619-084C-BB1A-89DD30B3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IDEATORZY I WYKONAWCY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1BC775-76B6-B049-BEB4-DB54E88D6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ZESPÓŁ KPODR MINIKOWO               Dr. Ryszard Kamiński</a:t>
            </a:r>
          </a:p>
        </p:txBody>
      </p:sp>
      <p:pic>
        <p:nvPicPr>
          <p:cNvPr id="4" name="Imagen 12">
            <a:extLst>
              <a:ext uri="{FF2B5EF4-FFF2-40B4-BE49-F238E27FC236}">
                <a16:creationId xmlns:a16="http://schemas.microsoft.com/office/drawing/2014/main" id="{2C063D2E-D733-A143-9C1E-FA08CA87F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02931"/>
            <a:ext cx="5211047" cy="3474031"/>
          </a:xfrm>
          <a:prstGeom prst="rect">
            <a:avLst/>
          </a:prstGeom>
        </p:spPr>
      </p:pic>
      <p:pic>
        <p:nvPicPr>
          <p:cNvPr id="5" name="Imagen 11">
            <a:extLst>
              <a:ext uri="{FF2B5EF4-FFF2-40B4-BE49-F238E27FC236}">
                <a16:creationId xmlns:a16="http://schemas.microsoft.com/office/drawing/2014/main" id="{37B70704-1BE6-EC4B-AEFC-068E00DF9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71762"/>
            <a:ext cx="5257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03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63552" y="332656"/>
          <a:ext cx="842493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0363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08E631-2EA0-2741-992F-D3C5E9BC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775" y="-213519"/>
            <a:ext cx="10515600" cy="1325563"/>
          </a:xfrm>
        </p:spPr>
        <p:txBody>
          <a:bodyPr/>
          <a:lstStyle/>
          <a:p>
            <a:r>
              <a:rPr lang="pl-PL" dirty="0"/>
              <a:t>PRACE NA ŚWIEŻYM POWIETRZU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241842-0612-874D-9BE9-9464913FA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Imagen 7">
            <a:extLst>
              <a:ext uri="{FF2B5EF4-FFF2-40B4-BE49-F238E27FC236}">
                <a16:creationId xmlns:a16="http://schemas.microsoft.com/office/drawing/2014/main" id="{FB086837-85DE-0441-8821-6E7EF7108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12044"/>
            <a:ext cx="3376613" cy="5064919"/>
          </a:xfrm>
          <a:prstGeom prst="rect">
            <a:avLst/>
          </a:prstGeom>
        </p:spPr>
      </p:pic>
      <p:pic>
        <p:nvPicPr>
          <p:cNvPr id="5" name="Imagen 9">
            <a:extLst>
              <a:ext uri="{FF2B5EF4-FFF2-40B4-BE49-F238E27FC236}">
                <a16:creationId xmlns:a16="http://schemas.microsoft.com/office/drawing/2014/main" id="{9130ABEF-F86F-304A-B73F-ACACAA73A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93" y="1112044"/>
            <a:ext cx="3376613" cy="5064919"/>
          </a:xfrm>
          <a:prstGeom prst="rect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EC9D8F94-8950-FF40-B621-5ACA84DE8C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87" y="1112043"/>
            <a:ext cx="3376614" cy="50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7842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</TotalTime>
  <Words>715</Words>
  <Application>Microsoft Office PowerPoint</Application>
  <PresentationFormat>Panoramiczny</PresentationFormat>
  <Paragraphs>110</Paragraphs>
  <Slides>27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NGO TOSKANIA KOCIEWSKA</vt:lpstr>
      <vt:lpstr>TOSKANIA KOCIEWSKA</vt:lpstr>
      <vt:lpstr>NASZA SIŁA</vt:lpstr>
      <vt:lpstr>IDEATORZY I WYKONAWCY</vt:lpstr>
      <vt:lpstr>Prezentacja programu PowerPoint</vt:lpstr>
      <vt:lpstr>PRACE NA ŚWIEŻYM POWIETRZU</vt:lpstr>
      <vt:lpstr>WIZYTY STUDYJNE</vt:lpstr>
      <vt:lpstr>RUCH TO ZDROWIE, każdy Ci to powie!</vt:lpstr>
      <vt:lpstr>Nasi współpracownicy !</vt:lpstr>
      <vt:lpstr>BRUNETKI BLONDYNKI …</vt:lpstr>
      <vt:lpstr>Prezentacja programu PowerPoint</vt:lpstr>
      <vt:lpstr>Prezentacja programu PowerPoint</vt:lpstr>
      <vt:lpstr>RAZEM LEPIEJ I WESELEJ</vt:lpstr>
      <vt:lpstr>Europejski Komitet Ekonomiczno-Społeczny - 2013</vt:lpstr>
      <vt:lpstr>Prezentacja programu PowerPoint</vt:lpstr>
      <vt:lpstr>Polak Węgier dwa bratanki …</vt:lpstr>
      <vt:lpstr>Gospodarstwa opiekuńcze w KP</vt:lpstr>
      <vt:lpstr>Włoska koncepcja „smart food”,  czyli „Food can be more than just food”</vt:lpstr>
      <vt:lpstr>Pizza e pasta !</vt:lpstr>
      <vt:lpstr>Prezentacja programu PowerPoint</vt:lpstr>
      <vt:lpstr>Prezentacja programu PowerPoint</vt:lpstr>
      <vt:lpstr>Kociewiaki w Londynie</vt:lpstr>
      <vt:lpstr>Prezentacja programu PowerPoint</vt:lpstr>
      <vt:lpstr>Zmiany które zauważamy: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Arkadiusz Pstrong</dc:creator>
  <cp:lastModifiedBy>Doradca</cp:lastModifiedBy>
  <cp:revision>10</cp:revision>
  <dcterms:created xsi:type="dcterms:W3CDTF">2019-06-24T13:06:42Z</dcterms:created>
  <dcterms:modified xsi:type="dcterms:W3CDTF">2019-10-02T06:53:58Z</dcterms:modified>
</cp:coreProperties>
</file>