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30"/>
  </p:notesMasterIdLst>
  <p:sldIdLst>
    <p:sldId id="290" r:id="rId2"/>
    <p:sldId id="291" r:id="rId3"/>
    <p:sldId id="257" r:id="rId4"/>
    <p:sldId id="258" r:id="rId5"/>
    <p:sldId id="260" r:id="rId6"/>
    <p:sldId id="279" r:id="rId7"/>
    <p:sldId id="261" r:id="rId8"/>
    <p:sldId id="268" r:id="rId9"/>
    <p:sldId id="265" r:id="rId10"/>
    <p:sldId id="269" r:id="rId11"/>
    <p:sldId id="270" r:id="rId12"/>
    <p:sldId id="263" r:id="rId13"/>
    <p:sldId id="271" r:id="rId14"/>
    <p:sldId id="292" r:id="rId15"/>
    <p:sldId id="281" r:id="rId16"/>
    <p:sldId id="282" r:id="rId17"/>
    <p:sldId id="289" r:id="rId18"/>
    <p:sldId id="283" r:id="rId19"/>
    <p:sldId id="275" r:id="rId20"/>
    <p:sldId id="288" r:id="rId21"/>
    <p:sldId id="278" r:id="rId22"/>
    <p:sldId id="277" r:id="rId23"/>
    <p:sldId id="286" r:id="rId24"/>
    <p:sldId id="276" r:id="rId25"/>
    <p:sldId id="287" r:id="rId26"/>
    <p:sldId id="285" r:id="rId27"/>
    <p:sldId id="280" r:id="rId28"/>
    <p:sldId id="25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0" autoAdjust="0"/>
    <p:restoredTop sz="94660"/>
  </p:normalViewPr>
  <p:slideViewPr>
    <p:cSldViewPr snapToGrid="0">
      <p:cViewPr>
        <p:scale>
          <a:sx n="96" d="100"/>
          <a:sy n="96" d="100"/>
        </p:scale>
        <p:origin x="72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FFCC6-C8F0-4A7D-BD8F-A61986F0ADAF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1D277-617E-4043-B7B1-966219DD3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70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3AB3-9B84-4449-A867-963B6B041D22}" type="datetime1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62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22CC-6BF4-41CC-81FC-AF69DC3C7C66}" type="datetime1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64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A1DC-2D8B-4B11-A02D-E6F2F86A7732}" type="datetime1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77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B83D-9757-4D23-9704-4E6D74D3B1C4}" type="datetime1">
              <a:rPr lang="pl-PL" smtClean="0"/>
              <a:t>2019-09-23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33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BFB9-B902-4818-BD4A-1E72FEB22940}" type="datetime1">
              <a:rPr lang="pl-PL" smtClean="0"/>
              <a:t>2019-09-23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19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D40D-7940-48F5-B7A2-CD63854CB7AD}" type="datetime1">
              <a:rPr lang="pl-PL" smtClean="0"/>
              <a:t>2019-09-23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48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20B2-2B42-4A78-A35D-9579127760C7}" type="datetime1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11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88EA-D62F-4EE7-90C5-564819A5406A}" type="datetime1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8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8491-22D5-41E5-A021-4F507B9EAF53}" type="datetime1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35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DF19-D35C-4346-A214-142DB52C355E}" type="datetime1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72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000E-BCD9-414B-AEA1-D9E0B16FD14B}" type="datetime1">
              <a:rPr lang="pl-PL" smtClean="0"/>
              <a:t>2019-09-23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05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F3E5-FE12-4DB2-AAD2-1D947608B435}" type="datetime1">
              <a:rPr lang="pl-PL" smtClean="0"/>
              <a:t>2019-09-23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22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F35F-1151-41D8-8DA9-5B300D4CDB7F}" type="datetime1">
              <a:rPr lang="pl-PL" smtClean="0"/>
              <a:t>2019-09-23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31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1EF-2070-40E5-BCD9-CEDF00CD50D0}" type="datetime1">
              <a:rPr lang="pl-PL" smtClean="0"/>
              <a:t>2019-09-23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61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9175-B423-4339-AC08-7DDB3F585D99}" type="datetime1">
              <a:rPr lang="pl-PL" smtClean="0"/>
              <a:t>2019-09-23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07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9A2B-ADDB-4367-9B0A-ABD1FADC85C5}" type="datetime1">
              <a:rPr lang="pl-PL" smtClean="0"/>
              <a:t>2019-09-23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17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11254-5922-409D-BE15-207879C91801}" type="datetime1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VII Kujawsko - Pomorskie Forum Turystyki Wiejskiej - Wieś dla Wsi  24 – 26 września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EADB18-5FCC-4599-B502-89DA20DB9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31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ksow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B4C8D0-D569-4C04-9FDF-C95E45265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884AAF-2D7E-4E4B-BD48-F059D8160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6036"/>
            <a:ext cx="9144000" cy="64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3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9798960-EBDC-4225-9B98-545E453A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Wychowanie przedszkolne</a:t>
            </a: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9B99CF-7848-448E-8ADB-7BF4214A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047" y="1540189"/>
            <a:ext cx="8915400" cy="3777622"/>
          </a:xfrm>
        </p:spPr>
        <p:txBody>
          <a:bodyPr/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Tworzenie warunków pozwalających na bezpieczną, samodzielną eksplorację otaczającej dziecko przyrody, stymulujących rozwój wrażliwości i umożliwiających poznanie wartości oraz norm odnoszących się do środowiska przyrodniczego, adekwatnych do etapu rozwoju dziecka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Wskazywanie emocjonalnej wartości otoczenia przyrodniczego jako źródła satysfakcji estetycznej.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Posługiwanie się pojęciami dotyczącymi zjawisk przyrodniczych, np. tęcza, deszcz, burza, opadanie liści z drzew, sezonowa wędrówka ptaków, kwitnienie drzew, zamarzanie wody, dotyczącymi życia zwierząt, roślin, ludzi w środowisku przyrodniczym, korzystania z dóbr przyrody, np. grzybów, owoców, ziół;</a:t>
            </a:r>
          </a:p>
          <a:p>
            <a:endParaRPr lang="pl-PL" dirty="0"/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8555DFB-97AE-4E31-A0DB-514590F7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VII Kujawsko - Pomorskie Forum Turystyki Wiejskiej - Wieś dla Wsi  24 – 26 września 2019</a:t>
            </a:r>
          </a:p>
        </p:txBody>
      </p:sp>
    </p:spTree>
    <p:extLst>
      <p:ext uri="{BB962C8B-B14F-4D97-AF65-F5344CB8AC3E}">
        <p14:creationId xmlns:p14="http://schemas.microsoft.com/office/powerpoint/2010/main" val="160913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D78B5D2-B82A-4129-8F2A-A1FA0127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67" y="259298"/>
            <a:ext cx="10129813" cy="1280889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Szkoła podstawowa kl. I-III</a:t>
            </a:r>
            <a:br>
              <a:rPr lang="pl-P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szkole podstawowej na I etapie edukacyjnym, obejmującym klasy I–III  edukacja wczesnoszkolna realizowana jest w formie kształcenia zintegrowanego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E8917B-38ED-43F7-8905-7EAA828B2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8"/>
            <a:ext cx="9602788" cy="4595619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Kształtowanie postawy szacunku dla środowiska przyrodniczego, w tym upowszechnianie wiedzy o zasadach zrównoważonego rozwoju, motywowanie do działań na rzecz ochrony środowiska oraz rozwijanie zainteresowanie ekologią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organizacja zajęć wspierających dostrzeganie środowiska przyrodniczego i jego eksplorację, możliwość poznania wartości i wzajemnych powiązań składników środowiska przyrodniczego, poznanie wartości i norm, których źródłem jest zdrowy ekosystem, oraz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zachowań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wynikających z tych wartości, a także odkrycia przez dziecko siebie jako istotnego integralnego podmiotu tego środowiska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umiejętność obserwacji faktów, zjawisk przyrodniczych, społecznych </a:t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gospodarczych, wykonywania eksperymentów i doświadczeń, a także umiejętność formułowania wniosków i spostrzeżeń; umiejętność rozumienia zależności pomiędzy składnikami środowiska przyrodniczego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2261E2E7-5F86-4EC0-9DC5-D4555214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VII Kujawsko - Pomorskie Forum Turystyki Wiejskiej - Wieś dla Wsi  24 – 26 września 2019</a:t>
            </a:r>
          </a:p>
        </p:txBody>
      </p:sp>
    </p:spTree>
    <p:extLst>
      <p:ext uri="{BB962C8B-B14F-4D97-AF65-F5344CB8AC3E}">
        <p14:creationId xmlns:p14="http://schemas.microsoft.com/office/powerpoint/2010/main" val="21273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2B87C3E-3B0D-40D0-A60C-DA7B860C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066462B-EECB-4244-9B98-BA8B6CBEC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198" y="536695"/>
            <a:ext cx="74009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5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16ADD-C457-433D-AE73-1D8D58C2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804" y="213291"/>
            <a:ext cx="9599075" cy="1562499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Szkoła podstawowa klasa IV</a:t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Przedmiot przyroda został zaplanowany do realizacji w wymiarze 2 godzin tygodniowo w klasie IV. Przyrody może nauczać zarówno nauczyciel geografii, jak i biologii, ale też nauczyciel innej specjalności posiadający udokumentowane kwalifikacje do nauczania przyrody. </a:t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5743C5-0FF9-4FF4-9DB6-736D6590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68557"/>
            <a:ext cx="9599074" cy="42672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Obszarem poznania ucznia jest: </a:t>
            </a:r>
          </a:p>
          <a:p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najbliższe otoczenie i jego środowisko (zarówno naturalne, jak i antropogeniczne) </a:t>
            </a:r>
          </a:p>
          <a:p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bezpieczne zachowania w środowisku w przypadku kontaktu z organizmami oraz substancjami zagrażającymi życiu i zdrowiu </a:t>
            </a:r>
          </a:p>
          <a:p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ogólna budowa ciała oraz zasady higieny, które nie występują w podstawie programowej edukacji wczesnoszkolnej w klasach I–III </a:t>
            </a:r>
          </a:p>
          <a:p>
            <a:pPr marL="0" indent="0">
              <a:buNone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zapisów przytoczonych we wstępie do nowej podstawy programowej wynika, że </a:t>
            </a:r>
            <a:r>
              <a:rPr lang="pl-PL" sz="2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nauczyciel uczący przyrody w klasie IV. powinien w swoim rocznym planie pracy uwzględnić częste wyjścia poza salę lekcyjną – czyli zajęcia w terenie </a:t>
            </a:r>
          </a:p>
          <a:p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 nowej podstawie programowej w zapisie „Warunki i sposób realizacji” możemy przeczytać: „Większość proponowanych aktywności ucznia wymaga wyjścia z budynku szkolnego, lecz nie muszą to być dalekie wycieczki, wystarczy np. wyjście na boisko szkolne, drogę przed szkołą lub do parku” </a:t>
            </a:r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F15B7CC-0ADB-4A9E-853A-7A47AC2D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VII Kujawsko - Pomorskie Forum Turystyki Wiejskiej - Wieś dla Wsi  24 – 26 września 2019</a:t>
            </a:r>
          </a:p>
        </p:txBody>
      </p:sp>
    </p:spTree>
    <p:extLst>
      <p:ext uri="{BB962C8B-B14F-4D97-AF65-F5344CB8AC3E}">
        <p14:creationId xmlns:p14="http://schemas.microsoft.com/office/powerpoint/2010/main" val="74324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20CBA2-26AA-4DD6-A7E2-3FEB7DF3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Oferty dostępne dla nauczycieli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06E718-3284-4203-894E-791AE186E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Centrum Informacyjne Lasów Państwowych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Pracownia Edukacji Żywej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Pakiety dołączone do podręczników</a:t>
            </a:r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968E32-78A4-47D2-9C9E-17738C78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VII Kujawsko - Pomorskie Forum Turystyki Wiejskiej - Wieś dla Wsi  24 – 26 września 2019</a:t>
            </a:r>
          </a:p>
        </p:txBody>
      </p:sp>
    </p:spTree>
    <p:extLst>
      <p:ext uri="{BB962C8B-B14F-4D97-AF65-F5344CB8AC3E}">
        <p14:creationId xmlns:p14="http://schemas.microsoft.com/office/powerpoint/2010/main" val="293264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BE52CC2-E559-4357-8AE3-86C63F9D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5E475A-2123-4368-9F2E-EF194D8D2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473064"/>
            <a:ext cx="9886122" cy="47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9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D4FE0AB-8838-4074-B709-D5516F47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F3DF527-46D8-4B83-8588-A84542E6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785742"/>
            <a:ext cx="10510838" cy="52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534124AE-0A70-4DC8-AA91-52A8C475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604252-A60E-4808-846E-2F61E399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87" y="481012"/>
            <a:ext cx="42386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31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6E95575D-B2C6-4B31-A46E-B6E07ED7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B90A567-E232-4D34-9908-50F8D71F9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84979"/>
            <a:ext cx="9297081" cy="64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80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1"/>
          <p:cNvSpPr>
            <a:spLocks noGrp="1"/>
          </p:cNvSpPr>
          <p:nvPr>
            <p:ph idx="1"/>
          </p:nvPr>
        </p:nvSpPr>
        <p:spPr>
          <a:xfrm>
            <a:off x="1775791" y="1892829"/>
            <a:ext cx="9724390" cy="4525963"/>
          </a:xfrm>
        </p:spPr>
        <p:txBody>
          <a:bodyPr>
            <a:normAutofit/>
          </a:bodyPr>
          <a:lstStyle/>
          <a:p>
            <a:pPr marL="753514" indent="-609585">
              <a:buNone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Zajęcia edukacyjne w Zagrodzie powinny uwzględnić </a:t>
            </a:r>
          </a:p>
          <a:p>
            <a:pPr marL="753514" indent="-609585">
              <a:buFont typeface="Lucida Sans Unicode" pitchFamily="34" charset="0"/>
              <a:buAutoNum type="alphaLcPeriod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dostosowanie oferty do różnych grup wiekowych (Podst. Programowa) </a:t>
            </a:r>
          </a:p>
          <a:p>
            <a:pPr marL="753514" indent="-609585">
              <a:buFont typeface="Lucida Sans Unicode" pitchFamily="34" charset="0"/>
              <a:buAutoNum type="alphaLcPeriod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Przechodzenie </a:t>
            </a:r>
            <a:r>
              <a:rPr lang="pl-PL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od bezpośrednich kontaktów </a:t>
            </a:r>
            <a:r>
              <a:rPr lang="pl-PL" sz="2000" dirty="0">
                <a:latin typeface="Tahoma" pitchFamily="34" charset="0"/>
                <a:cs typeface="Tahoma" pitchFamily="34" charset="0"/>
              </a:rPr>
              <a:t>ze środowiskiem przyrodniczym </a:t>
            </a:r>
            <a:r>
              <a:rPr lang="pl-PL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do kształtowania wiedzy </a:t>
            </a:r>
            <a:r>
              <a:rPr lang="pl-PL" sz="2000" dirty="0">
                <a:latin typeface="Tahoma" pitchFamily="34" charset="0"/>
                <a:cs typeface="Tahoma" pitchFamily="34" charset="0"/>
              </a:rPr>
              <a:t>o tym środowisku </a:t>
            </a:r>
          </a:p>
          <a:p>
            <a:pPr marL="753514" indent="-609585">
              <a:buFont typeface="Lucida Sans Unicode" pitchFamily="34" charset="0"/>
              <a:buAutoNum type="alphaLcPeriod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Rozwijanie trzech podstawowych form aktywności : słownej, ruchowej i percepcyjnej (zmysły) w kontakcie z przyrodą</a:t>
            </a:r>
          </a:p>
          <a:p>
            <a:pPr marL="753514" indent="-609585">
              <a:buNone/>
            </a:pPr>
            <a:r>
              <a:rPr lang="pl-P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pl-PL" sz="2667" dirty="0">
              <a:latin typeface="Tahoma" pitchFamily="34" charset="0"/>
              <a:cs typeface="Tahoma" pitchFamily="34" charset="0"/>
            </a:endParaRPr>
          </a:p>
          <a:p>
            <a:pPr marL="143929" indent="0">
              <a:buNone/>
            </a:pPr>
            <a:endParaRPr lang="pl-PL" sz="2667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397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Łączenie wiedzy teoretycznej z zakresu przyrody ożywionej i nieożywionej </a:t>
            </a:r>
            <a:br>
              <a:rPr lang="pl-PL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 działaniami praktycznymi  w Zagrodach edukacyjnych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E288A874-96CC-402C-9C3E-96C4B546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8CAAC0-D696-4632-808A-1B03EFD2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548681"/>
            <a:ext cx="973551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dirty="0"/>
              <a:t>VII Kujawsko-Pomorskie Forum Turystyki Wiejskiej </a:t>
            </a:r>
          </a:p>
          <a:p>
            <a:pPr marL="0" indent="0" algn="ctr">
              <a:buNone/>
            </a:pPr>
            <a:endParaRPr lang="pl-PL" sz="2600" dirty="0"/>
          </a:p>
          <a:p>
            <a:pPr marL="0" indent="0" algn="ctr">
              <a:buNone/>
            </a:pPr>
            <a:endParaRPr lang="pl-PL" sz="2600" dirty="0"/>
          </a:p>
          <a:p>
            <a:pPr marL="0" indent="0" algn="ctr">
              <a:buNone/>
            </a:pPr>
            <a:r>
              <a:rPr lang="pl-PL" sz="2600" dirty="0"/>
              <a:t>tytuł </a:t>
            </a:r>
            <a:r>
              <a:rPr lang="pl-PL" sz="2600"/>
              <a:t>prezentacji:</a:t>
            </a:r>
            <a:endParaRPr lang="pl-PL" dirty="0"/>
          </a:p>
          <a:p>
            <a:pPr marL="0" indent="0" algn="r">
              <a:buNone/>
            </a:pPr>
            <a:r>
              <a:rPr lang="pl-PL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Działalność edukacyjna w gospodarstwie rolnym</a:t>
            </a: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pl-PL" sz="2000" dirty="0">
                <a:solidFill>
                  <a:srgbClr val="002060"/>
                </a:solidFill>
                <a:cs typeface="Tahoma" panose="020B0604030504040204" pitchFamily="34" charset="0"/>
              </a:rPr>
              <a:t>dr Jolanta </a:t>
            </a:r>
            <a:r>
              <a:rPr lang="pl-PL" sz="2000" dirty="0" err="1">
                <a:solidFill>
                  <a:srgbClr val="002060"/>
                </a:solidFill>
                <a:cs typeface="Tahoma" panose="020B0604030504040204" pitchFamily="34" charset="0"/>
              </a:rPr>
              <a:t>Sajdera</a:t>
            </a:r>
            <a:endParaRPr lang="pl-PL" sz="2000" dirty="0">
              <a:solidFill>
                <a:srgbClr val="002060"/>
              </a:solidFill>
              <a:cs typeface="Tahoma" panose="020B0604030504040204" pitchFamily="34" charset="0"/>
            </a:endParaRP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pl-PL" sz="2000" dirty="0">
                <a:solidFill>
                  <a:srgbClr val="002060"/>
                </a:solidFill>
                <a:cs typeface="Tahoma" panose="020B0604030504040204" pitchFamily="34" charset="0"/>
              </a:rPr>
              <a:t>Uniwersytet Pedagogiczny w Krakowie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F71FA84-8F80-4EA0-B07C-188D327F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4349626"/>
            <a:ext cx="5762156" cy="58622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2BD8FF2-D734-49EF-9D38-0F62D3C3D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097750"/>
            <a:ext cx="1872208" cy="74707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CE2C594-E81B-4ABA-BBF0-46E92F1D2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5339642"/>
            <a:ext cx="4896544" cy="465622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025A295B-CC58-4CFB-B31B-E9575992250D}"/>
              </a:ext>
            </a:extLst>
          </p:cNvPr>
          <p:cNvSpPr txBox="1">
            <a:spLocks/>
          </p:cNvSpPr>
          <p:nvPr/>
        </p:nvSpPr>
        <p:spPr>
          <a:xfrm>
            <a:off x="3346811" y="5925424"/>
            <a:ext cx="5472608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/>
              <a:t>„Europejski Fundusz Rolny na rzecz Rozwoju Obszarów Wiejskich: Europa inwestująca w obszary wiejskie” </a:t>
            </a:r>
            <a:br>
              <a:rPr lang="pl-PL" sz="900" dirty="0"/>
            </a:br>
            <a:r>
              <a:rPr lang="pl-PL" sz="900" dirty="0"/>
              <a:t>„Instytucja Zarządzająca Programem Rozwoju Obszarów Wiejskich na lata 2014-2020 - Minister Rolnictwa i Rozwoju Wsi” </a:t>
            </a:r>
            <a:br>
              <a:rPr lang="pl-PL" sz="900" dirty="0"/>
            </a:br>
            <a:r>
              <a:rPr lang="pl-PL" sz="900" dirty="0"/>
              <a:t>„Operacja współfinansowana ze środków Unii Europejskiej w ramach Schematu II Pomocy Technicznej </a:t>
            </a:r>
            <a:br>
              <a:rPr lang="pl-PL" sz="900" dirty="0"/>
            </a:br>
            <a:r>
              <a:rPr lang="pl-PL" sz="900" dirty="0"/>
              <a:t>"Krajowa Sieć Obszarów Wiejskich" Programu Rozwoju Obszarów Wiejskich na lata 2014-2020" </a:t>
            </a:r>
            <a:br>
              <a:rPr lang="pl-PL" sz="900" dirty="0"/>
            </a:br>
            <a:r>
              <a:rPr lang="pl-PL" sz="900" dirty="0"/>
              <a:t>Projekt realizuje Kujawsko-Pomorski Ośrodek Doradztwa Rolniczego w Minikowie</a:t>
            </a:r>
            <a:br>
              <a:rPr lang="pl-PL" sz="900" dirty="0"/>
            </a:br>
            <a:r>
              <a:rPr lang="pl-PL" sz="900" dirty="0"/>
              <a:t>„</a:t>
            </a:r>
            <a:r>
              <a:rPr lang="pl-PL" sz="900" b="1" dirty="0"/>
              <a:t>Treść opracowała Jolanta </a:t>
            </a:r>
            <a:r>
              <a:rPr lang="pl-PL" sz="900" b="1" dirty="0" err="1"/>
              <a:t>Sajdera</a:t>
            </a:r>
            <a:r>
              <a:rPr lang="pl-PL" sz="900" dirty="0"/>
              <a:t>„</a:t>
            </a:r>
          </a:p>
          <a:p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268184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25AF7AE5-2DA9-411D-B19E-A60DAFB3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VII Kujawsko - Pomorskie Forum Turystyki Wiejskiej - Wieś dla Wsi  24 – 26 września 2019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990445-6FC1-4D7B-9C59-8492DDE6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96" y="225286"/>
            <a:ext cx="5162671" cy="34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8C6EF5A-75A6-4A01-9802-55D11460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1" y="2054086"/>
            <a:ext cx="5174298" cy="37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5DD8B3D-FCB9-42D1-AC19-C35DC95FAA03}"/>
              </a:ext>
            </a:extLst>
          </p:cNvPr>
          <p:cNvSpPr txBox="1"/>
          <p:nvPr/>
        </p:nvSpPr>
        <p:spPr>
          <a:xfrm>
            <a:off x="7752522" y="503583"/>
            <a:ext cx="382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to jest być ćmą?</a:t>
            </a:r>
          </a:p>
          <a:p>
            <a:r>
              <a:rPr lang="pl-PL" sz="2000" dirty="0"/>
              <a:t>www.ebis.ibe.edu.pl </a:t>
            </a:r>
            <a:endParaRPr lang="pl-PL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84CBC9C-36D4-49E7-BAD5-F412F954FCD3}"/>
              </a:ext>
            </a:extLst>
          </p:cNvPr>
          <p:cNvSpPr txBox="1"/>
          <p:nvPr/>
        </p:nvSpPr>
        <p:spPr>
          <a:xfrm>
            <a:off x="1954696" y="4121426"/>
            <a:ext cx="38380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od bezpośrednich kontaktów </a:t>
            </a:r>
            <a:r>
              <a:rPr lang="pl-PL" dirty="0">
                <a:latin typeface="Tahoma" pitchFamily="34" charset="0"/>
                <a:cs typeface="Tahoma" pitchFamily="34" charset="0"/>
              </a:rPr>
              <a:t>ze środowiskiem przyrodniczym </a:t>
            </a:r>
          </a:p>
          <a:p>
            <a:pPr algn="ctr"/>
            <a:r>
              <a:rPr lang="pl-PL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</a:t>
            </a:r>
            <a:endParaRPr lang="pl-PL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l-PL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do kształtowania wiedzy </a:t>
            </a: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 </a:t>
            </a:r>
            <a:r>
              <a:rPr lang="pl-PL" dirty="0">
                <a:latin typeface="Tahoma" pitchFamily="34" charset="0"/>
                <a:cs typeface="Tahoma" pitchFamily="34" charset="0"/>
              </a:rPr>
              <a:t>środowisku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87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9E15A-9D9D-42A7-BF82-104EA6A0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200" dirty="0">
                <a:latin typeface="Tahoma" pitchFamily="34" charset="0"/>
                <a:cs typeface="Tahoma" pitchFamily="34" charset="0"/>
              </a:rPr>
              <a:t>Przechodzenie od bezpośrednich kontaktów ze środowiskiem przyrodniczym do kształtowania wiedzy o tym środowisku </a:t>
            </a: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F3F3F05-101B-4A33-833F-4AB8D2D9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/>
              <a:t>VII Kujawsko - Pomorskie Forum Turystyki Wiejskiej - Wieś dla Wsi  24 – 26 września 2019</a:t>
            </a: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083B3AE6-3CB4-44E7-B348-10A3B5FF5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31914"/>
              </p:ext>
            </p:extLst>
          </p:nvPr>
        </p:nvGraphicFramePr>
        <p:xfrm>
          <a:off x="2589213" y="1762539"/>
          <a:ext cx="9218474" cy="437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3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61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Wiedza potoczna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wiedza pojęciowa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742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 ci przychodzi do głowy gdy słyszysz słowo ćma? Co to może być?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kern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istota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742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 czego ćma jest podobna?</a:t>
                      </a:r>
                      <a:r>
                        <a:rPr lang="pl-PL" sz="1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l-PL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 przypomina ? </a:t>
                      </a: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Czy wszystkie ćmy są takie same?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cechy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61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Czy wiesz skąd się biorą ćmy?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przyczyny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742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Gdzie można ćmy zobaczyć ?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miejsce występowania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61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Czy</a:t>
                      </a:r>
                      <a:r>
                        <a:rPr lang="pl-PL" sz="1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ćmy </a:t>
                      </a:r>
                      <a:r>
                        <a:rPr lang="pl-PL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są potrzebne ? Jak myślisz do czego ?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znaczenie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61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Czy</a:t>
                      </a:r>
                      <a:r>
                        <a:rPr lang="pl-PL" sz="1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ćmy </a:t>
                      </a:r>
                      <a:r>
                        <a:rPr lang="pl-PL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występują wszędzie na świecie (zawsze) ? </a:t>
                      </a:r>
                      <a:endParaRPr lang="pl-PL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stałość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16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13183" y="1772816"/>
            <a:ext cx="11078817" cy="4525963"/>
          </a:xfrm>
        </p:spPr>
        <p:txBody>
          <a:bodyPr>
            <a:normAutofit/>
          </a:bodyPr>
          <a:lstStyle/>
          <a:p>
            <a:pPr marL="753514" indent="-609585"/>
            <a:r>
              <a:rPr lang="pl-PL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słowna </a:t>
            </a:r>
            <a:r>
              <a:rPr lang="pl-PL" sz="2000" dirty="0">
                <a:latin typeface="Tahoma" pitchFamily="34" charset="0"/>
                <a:cs typeface="Tahoma" pitchFamily="34" charset="0"/>
              </a:rPr>
              <a:t>: </a:t>
            </a:r>
            <a:r>
              <a:rPr lang="pl-PL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rozumiem o czym jest mowa, potrafię sam opowiedzieć  o…</a:t>
            </a:r>
          </a:p>
          <a:p>
            <a:pPr marL="143929" indent="0">
              <a:buNone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utrwalanie omawianego zagadnienia poprzez opowiadania, rozmowy, zagadki, baśnie prezentowane przez pracownika Zagrody ale także przygotowane jako krótkie teksty do przeczytania przez grupę</a:t>
            </a:r>
          </a:p>
          <a:p>
            <a:pPr marL="753514" indent="-609585"/>
            <a:r>
              <a:rPr lang="pl-PL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ruchowa </a:t>
            </a:r>
            <a:r>
              <a:rPr lang="pl-PL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pl-PL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pl-PL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wiem jak porusza się, zachowuje, działa….</a:t>
            </a:r>
          </a:p>
          <a:p>
            <a:pPr marL="143929" indent="0">
              <a:buNone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utrwalanie omawianego zagadnienia poprzez ćwiczenia ruchowe, naśladujące sposób zachowania obiektu, w zabawach ruchowych, tańcach, kalamburach</a:t>
            </a:r>
          </a:p>
          <a:p>
            <a:pPr marL="753514" indent="-609585"/>
            <a:r>
              <a:rPr lang="pl-PL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percepcyjna:</a:t>
            </a:r>
            <a:r>
              <a:rPr lang="pl-PL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wiem jak wygląda, pachnie, jaki ma smak, dotyk, rozpoznam wśród innych, wykonam podobny model obiektu</a:t>
            </a:r>
          </a:p>
          <a:p>
            <a:pPr marL="143929" indent="0">
              <a:buNone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utrwalanie omawianego zagadnienia poprzez pokaz, obserwację, działanie na wszystkie zmysły, nie tylko wzrok i słuch, ale także dotyk, smak, węch oraz aktywność wytwórcza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83025" y="234881"/>
            <a:ext cx="10402957" cy="1355380"/>
          </a:xfrm>
        </p:spPr>
        <p:txBody>
          <a:bodyPr>
            <a:normAutofit fontScale="90000"/>
          </a:bodyPr>
          <a:lstStyle/>
          <a:p>
            <a:pPr marL="143929">
              <a:lnSpc>
                <a:spcPct val="150000"/>
              </a:lnSpc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Wspieranie trzech podstawowych form aktywności : słownej, ruchowej i percepcyjnej (zmysły) </a:t>
            </a:r>
            <a:br>
              <a:rPr lang="pl-PL" sz="2000" dirty="0">
                <a:latin typeface="Tahoma" pitchFamily="34" charset="0"/>
                <a:cs typeface="Tahoma" pitchFamily="34" charset="0"/>
              </a:rPr>
            </a:br>
            <a:r>
              <a:rPr lang="pl-P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Poprzez wspieranie aktywności słownej, ruchowej, percepcyjnej poszerza </a:t>
            </a:r>
            <a:r>
              <a:rPr lang="pl-PL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się </a:t>
            </a:r>
            <a:r>
              <a:rPr lang="pl-PL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wiedza pojęciowa </a:t>
            </a:r>
            <a:r>
              <a:rPr lang="pl-P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powstają reprezentacje obiektów w umyśle - 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budowane są pojęcia (np. przyrodnicze)</a:t>
            </a:r>
            <a:br>
              <a:rPr lang="pl-PL" sz="2667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b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pl-PL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2FF202-956E-4D23-ADD6-78F0A1F2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2141E7B4-F1A8-44EC-BCC7-D902437B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pic>
        <p:nvPicPr>
          <p:cNvPr id="1026" name="Picture 2" descr="warzyw, dynia, jesieÅ, farmy, dyni, rolnictwo">
            <a:extLst>
              <a:ext uri="{FF2B5EF4-FFF2-40B4-BE49-F238E27FC236}">
                <a16:creationId xmlns:a16="http://schemas.microsoft.com/office/drawing/2014/main" id="{EEB0DDCD-04FB-444A-9827-55A9803E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25" y="1205973"/>
            <a:ext cx="8264318" cy="550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55E0172-4437-4166-9B4E-6CC760524F3D}"/>
              </a:ext>
            </a:extLst>
          </p:cNvPr>
          <p:cNvSpPr txBox="1"/>
          <p:nvPr/>
        </p:nvSpPr>
        <p:spPr>
          <a:xfrm>
            <a:off x="2464904" y="357067"/>
            <a:ext cx="516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Temat: Jesienny Ogród Dyniowy</a:t>
            </a:r>
          </a:p>
        </p:txBody>
      </p:sp>
    </p:spTree>
    <p:extLst>
      <p:ext uri="{BB962C8B-B14F-4D97-AF65-F5344CB8AC3E}">
        <p14:creationId xmlns:p14="http://schemas.microsoft.com/office/powerpoint/2010/main" val="2090243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5A0031E-B68D-4826-8578-A7D5474F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357067"/>
            <a:ext cx="8911687" cy="47582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Zagrody - Ogniwa wiedzy pojęciowej </a:t>
            </a: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93FFC10-1BFA-4C17-9E0F-D1FA10445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1" y="832887"/>
            <a:ext cx="4601535" cy="55961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Temat: Jesienny Ogród Dyniowy</a:t>
            </a:r>
          </a:p>
          <a:p>
            <a:pPr marL="0" indent="0">
              <a:buNone/>
            </a:pPr>
            <a:r>
              <a:rPr lang="pl-PL" dirty="0"/>
              <a:t>Zapoznanie z rodzajami rodzimych i egzotycznych roślin dyniowatych: dynia w odmianach, kabaczek, cukinia, patison, ogórek, arbuz, tykwa, melon.</a:t>
            </a:r>
          </a:p>
          <a:p>
            <a:pPr marL="0" indent="0">
              <a:buNone/>
            </a:pPr>
            <a:r>
              <a:rPr lang="pl-PL" dirty="0"/>
              <a:t>Wizyta w ogrodzie dyniowym, zapoznanie z warunkami uprawy roślin dyniowatych, z uwzględnieniem wymagań glebowych.</a:t>
            </a:r>
          </a:p>
          <a:p>
            <a:pPr marL="0" indent="0">
              <a:buNone/>
            </a:pPr>
            <a:r>
              <a:rPr lang="pl-PL" dirty="0"/>
              <a:t>Wizyta u zwierząt: podczas karmienia sprawdzimy, które zwierzęta z ZF lubią rośliny dyniowate.</a:t>
            </a:r>
          </a:p>
          <a:p>
            <a:pPr marL="0" indent="0">
              <a:buNone/>
            </a:pPr>
            <a:r>
              <a:rPr lang="pl-PL" dirty="0"/>
              <a:t>Własnoręczne wykonanie dyni z bibelotów i wełny czesankowej, którą każdy zabiera ze sobą.</a:t>
            </a:r>
          </a:p>
          <a:p>
            <a:pPr marL="0" indent="0">
              <a:buNone/>
            </a:pPr>
            <a:r>
              <a:rPr lang="pl-PL" dirty="0"/>
              <a:t>Degustacja jesiennej, aromatycznej herbaty, z przekąską w postaci pestek z dyni.</a:t>
            </a:r>
          </a:p>
          <a:p>
            <a:pPr marL="0" indent="0">
              <a:buNone/>
            </a:pPr>
            <a:r>
              <a:rPr lang="pl-PL" dirty="0"/>
              <a:t>Dynia – coś dla ciała i dla ducha: wykorzystanie roślin dyniowatych w gospodarstwie domowym.</a:t>
            </a:r>
          </a:p>
          <a:p>
            <a:pPr marL="0" indent="0">
              <a:buNone/>
            </a:pPr>
            <a:r>
              <a:rPr lang="pl-PL" dirty="0"/>
              <a:t>Degustacja zupy dyniowej, przygotowanej przez gospodarzy.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212A7004-9A0C-4DA6-A597-28ECA74F5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205948"/>
            <a:ext cx="4313864" cy="4697896"/>
          </a:xfrm>
        </p:spPr>
        <p:txBody>
          <a:bodyPr>
            <a:normAutofit fontScale="92500" lnSpcReduction="20000"/>
          </a:bodyPr>
          <a:lstStyle/>
          <a:p>
            <a:r>
              <a:rPr lang="pl-PL" sz="1900" dirty="0"/>
              <a:t>Istota: Czy wiesz co to jest dynia?</a:t>
            </a:r>
          </a:p>
          <a:p>
            <a:pPr fontAlgn="t"/>
            <a:r>
              <a:rPr lang="pl-PL" sz="1900" dirty="0"/>
              <a:t>Cechy : Do czego dynia jest podobna?....co przypomina ? Czy wszystkie dynie są takie same ? </a:t>
            </a:r>
          </a:p>
          <a:p>
            <a:pPr fontAlgn="t"/>
            <a:r>
              <a:rPr lang="pl-PL" sz="1900" dirty="0"/>
              <a:t>Przyczyny : Skąd się biorą dynie? W jaki sposób rosną?</a:t>
            </a:r>
          </a:p>
          <a:p>
            <a:pPr fontAlgn="t"/>
            <a:r>
              <a:rPr lang="pl-PL" sz="1900" dirty="0"/>
              <a:t>Miejsce występowania: Gdzie można zobaczyć dynie?</a:t>
            </a:r>
          </a:p>
          <a:p>
            <a:pPr fontAlgn="t"/>
            <a:r>
              <a:rPr lang="pl-PL" sz="1900" dirty="0"/>
              <a:t>Znaczenie: Czy dynie są potrzebne? Jak myślisz do czego? </a:t>
            </a:r>
          </a:p>
          <a:p>
            <a:pPr fontAlgn="t"/>
            <a:r>
              <a:rPr lang="pl-PL" sz="1900" dirty="0"/>
              <a:t>Stałość: czy dynie można zawsze hodować/zerwać/kupić? (przetwory)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E11203-78DF-4E2C-B731-15C8EC1B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7769" y="6429065"/>
            <a:ext cx="7619999" cy="365125"/>
          </a:xfrm>
        </p:spPr>
        <p:txBody>
          <a:bodyPr/>
          <a:lstStyle/>
          <a:p>
            <a:r>
              <a:rPr lang="pl-PL" dirty="0"/>
              <a:t>VII Kujawsko - Pomorskie Forum Turystyki Wiejskiej - Wieś dla Wsi  24 – 26 września 2019</a:t>
            </a:r>
          </a:p>
        </p:txBody>
      </p:sp>
    </p:spTree>
    <p:extLst>
      <p:ext uri="{BB962C8B-B14F-4D97-AF65-F5344CB8AC3E}">
        <p14:creationId xmlns:p14="http://schemas.microsoft.com/office/powerpoint/2010/main" val="3583399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50B39AFE-A065-4FA6-B189-9C6AB6AA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E20AE5C-8A23-4CA4-8C60-EB506CC1F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95338"/>
              </p:ext>
            </p:extLst>
          </p:nvPr>
        </p:nvGraphicFramePr>
        <p:xfrm>
          <a:off x="318052" y="75456"/>
          <a:ext cx="11555895" cy="6437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034">
                  <a:extLst>
                    <a:ext uri="{9D8B030D-6E8A-4147-A177-3AD203B41FA5}">
                      <a16:colId xmlns:a16="http://schemas.microsoft.com/office/drawing/2014/main" val="1170477311"/>
                    </a:ext>
                  </a:extLst>
                </a:gridCol>
                <a:gridCol w="5705861">
                  <a:extLst>
                    <a:ext uri="{9D8B030D-6E8A-4147-A177-3AD203B41FA5}">
                      <a16:colId xmlns:a16="http://schemas.microsoft.com/office/drawing/2014/main" val="3471663255"/>
                    </a:ext>
                  </a:extLst>
                </a:gridCol>
              </a:tblGrid>
              <a:tr h="35490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Oferta zagrody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Porządek metodyczny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267565"/>
                  </a:ext>
                </a:extLst>
              </a:tr>
              <a:tr h="19143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dirty="0"/>
                        <a:t>Zapoznanie z rodzajami rodzimych i egzotycznych roślin dyniowatych: dynia w odmianach, kabaczek, cukinia, patison, ogórek, arbuz, tykwa, melon.</a:t>
                      </a:r>
                    </a:p>
                    <a:p>
                      <a:r>
                        <a:rPr lang="pl-PL" dirty="0"/>
                        <a:t>Dynia – coś dla ciała i dla ducha: wykorzystanie roślin dyniowatych w gospodarstwie domowym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Słowna: </a:t>
                      </a:r>
                    </a:p>
                    <a:p>
                      <a:r>
                        <a:rPr lang="pl-P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Zagadki słowne o roślinach dyniowatych zachęcające do koncentracji uwagi</a:t>
                      </a:r>
                    </a:p>
                    <a:p>
                      <a:r>
                        <a:rPr lang="pl-P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zespołach dopasowanie ilustracji do zagadki (zasada jednego obrazka)</a:t>
                      </a:r>
                    </a:p>
                    <a:p>
                      <a:r>
                        <a:rPr lang="pl-P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zespołach dopasowanie ilustracji roślin dyniowatych do kraju pochodzenia na mapie świata</a:t>
                      </a:r>
                    </a:p>
                    <a:p>
                      <a:r>
                        <a:rPr lang="pl-P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zespołach obserwacja przez szkło powiększające przeciętej dyni i liczenie pestek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230471"/>
                  </a:ext>
                </a:extLst>
              </a:tr>
              <a:tr h="1249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Wizyta w ogrodzie dyniowym, zapoznanie z warunkami uprawy roślin dyniowatych, z uwzględnieniem wymagań glebowych.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Wizyta u zwierząt: podczas karmienia sprawdzimy, które zwierzęta z ZF lubią rośliny dyniowate.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Ruchowa: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Zabawa przy muzyce ludowej z wykorzystaniem dyni- podobnie do zabaw z małą piłką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Naśladowanie (kalambury) w zespołach różnych zwierząt, które lubią rośliny dyniowate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27602"/>
                  </a:ext>
                </a:extLst>
              </a:tr>
              <a:tr h="177454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dirty="0"/>
                        <a:t>Własnoręczne wykonanie dyni z bibelotów i wełny czesankowej, którą każdy zabiera ze sobą.</a:t>
                      </a:r>
                    </a:p>
                    <a:p>
                      <a:pPr marL="0" indent="0">
                        <a:buNone/>
                      </a:pPr>
                      <a:r>
                        <a:rPr lang="pl-PL" dirty="0"/>
                        <a:t>Degustacja jesiennej, aromatycznej herbaty, z przekąską w postaci pestek z dyni.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Degustacja zupy dyniowej, przygotowanej przez gospodarzy.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Wytwórcza: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Warsztaty…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Degustacja…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51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001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5A0031E-B68D-4826-8578-A7D5474F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7582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Zagrody - Ogniwa wiedzy pojęciowej </a:t>
            </a: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93FFC10-1BFA-4C17-9E0F-D1FA10445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205948"/>
            <a:ext cx="4313864" cy="47052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Temat: Tradycyjne zawody (piekarz)</a:t>
            </a:r>
          </a:p>
          <a:p>
            <a:pPr marL="0" indent="0">
              <a:buNone/>
            </a:pPr>
            <a:r>
              <a:rPr lang="pl-PL" dirty="0"/>
              <a:t>Zapoznanie dzieci z gatunkami roślin uprawnych (pszenica, żyto, owies, jęczmień, rzepak, kukurydza, słonecznik) </a:t>
            </a:r>
          </a:p>
          <a:p>
            <a:pPr marL="0" indent="0">
              <a:buNone/>
            </a:pPr>
            <a:r>
              <a:rPr lang="pl-PL" dirty="0"/>
              <a:t>Demonstracja nasion poszczególnych gatunków roślin</a:t>
            </a:r>
          </a:p>
          <a:p>
            <a:pPr marL="0" indent="0">
              <a:buNone/>
            </a:pPr>
            <a:r>
              <a:rPr lang="pl-PL" dirty="0"/>
              <a:t>Rodzaje mąk stosowanych w piekarnictwie </a:t>
            </a:r>
          </a:p>
          <a:p>
            <a:pPr marL="0" indent="0">
              <a:buNone/>
            </a:pPr>
            <a:r>
              <a:rPr lang="pl-PL" dirty="0"/>
              <a:t>Warsztaty: wykonanie ciasta chlebowego i pieczenie podpłomyków przez dzień </a:t>
            </a:r>
          </a:p>
          <a:p>
            <a:pPr marL="0" indent="0">
              <a:buNone/>
            </a:pPr>
            <a:r>
              <a:rPr lang="pl-PL" dirty="0"/>
              <a:t>Omówienie i zasady działania wypieków w piecu chlebowym tradycyjnym</a:t>
            </a:r>
          </a:p>
          <a:p>
            <a:pPr marL="0" indent="0">
              <a:buNone/>
            </a:pPr>
            <a:r>
              <a:rPr lang="pl-PL" dirty="0"/>
              <a:t>Degustacja podpłomyków własnoręcznie wykonanych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212A7004-9A0C-4DA6-A597-28ECA74F5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205948"/>
            <a:ext cx="4313864" cy="469789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Problem: Czym zajmuje się piekarz? Jak powstaje chleb? </a:t>
            </a:r>
          </a:p>
          <a:p>
            <a:r>
              <a:rPr lang="pl-PL" dirty="0"/>
              <a:t>Istota: Czy wiesz co to jest..?</a:t>
            </a:r>
          </a:p>
          <a:p>
            <a:pPr fontAlgn="t"/>
            <a:r>
              <a:rPr lang="pl-PL" dirty="0"/>
              <a:t>Cechy : Do czego jest podobne?....co przypomina ? Czy wszystkie są takie same ? </a:t>
            </a:r>
          </a:p>
          <a:p>
            <a:pPr fontAlgn="t"/>
            <a:r>
              <a:rPr lang="pl-PL" dirty="0"/>
              <a:t>Przyczyny : Skąd się biorą......?</a:t>
            </a:r>
          </a:p>
          <a:p>
            <a:pPr fontAlgn="t"/>
            <a:r>
              <a:rPr lang="pl-PL" dirty="0"/>
              <a:t>miejsce występowania: Gdzie można zobaczyć ....?</a:t>
            </a:r>
          </a:p>
          <a:p>
            <a:pPr fontAlgn="t"/>
            <a:r>
              <a:rPr lang="pl-PL" dirty="0"/>
              <a:t>Znaczenie: Czy są potrzebne ?Jak myślisz do czego? </a:t>
            </a:r>
          </a:p>
          <a:p>
            <a:pPr fontAlgn="t"/>
            <a:r>
              <a:rPr lang="pl-PL" dirty="0"/>
              <a:t>Stałość: czy występują zawsze?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E11203-78DF-4E2C-B731-15C8EC1B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</p:spTree>
    <p:extLst>
      <p:ext uri="{BB962C8B-B14F-4D97-AF65-F5344CB8AC3E}">
        <p14:creationId xmlns:p14="http://schemas.microsoft.com/office/powerpoint/2010/main" val="166159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5A0031E-B68D-4826-8578-A7D5474F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498" y="246372"/>
            <a:ext cx="8911687" cy="47582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 Zagrody – rozwijanie trzech form aktywności</a:t>
            </a: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93FFC10-1BFA-4C17-9E0F-D1FA10445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722192"/>
            <a:ext cx="4951275" cy="4929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Temat: Tradycyjne zawody (piekarz)</a:t>
            </a:r>
          </a:p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Zapoznanie dzieci z gatunkami roślin uprawnych (pszenica, żyto, owies, jęczmień, rzepak, kukurydza, słonecznik) </a:t>
            </a:r>
          </a:p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Demonstracja nasion poszczególnych gatunków roślin</a:t>
            </a:r>
          </a:p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Rodzaje mąk stosowanych w piekarnictwie </a:t>
            </a:r>
          </a:p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Warsztaty: wykonanie ciasta chlebowego i pieczenie podpłomyków przez dzień </a:t>
            </a:r>
          </a:p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Omówienie i zasady działania wypieków w piecu chlebowym tradycyjnym</a:t>
            </a:r>
          </a:p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Degustacja podpłomyków własnoręcznie wykonanych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212A7004-9A0C-4DA6-A597-28ECA74F5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7789" y="705678"/>
            <a:ext cx="4494211" cy="5446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Słowna: 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Zagadki słowne o roślinach zachęcające do koncentracji uwagi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Dopasowanie kłos-nasiono-mąka w zespołach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Ruchowa:</a:t>
            </a:r>
          </a:p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Zabawa przy muzyce ludowej „siejemy zboże”</a:t>
            </a:r>
          </a:p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Naśladowanie w zespołach różnych urządzeń mielących mąkę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Wytwórcza:</a:t>
            </a:r>
          </a:p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Omówienie….</a:t>
            </a:r>
          </a:p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Warsztaty…</a:t>
            </a:r>
          </a:p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Degustacja…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E11203-78DF-4E2C-B731-15C8EC1B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</p:spTree>
    <p:extLst>
      <p:ext uri="{BB962C8B-B14F-4D97-AF65-F5344CB8AC3E}">
        <p14:creationId xmlns:p14="http://schemas.microsoft.com/office/powerpoint/2010/main" val="32902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97604ED3-B74B-4560-B066-54EB01CF02EC}"/>
              </a:ext>
            </a:extLst>
          </p:cNvPr>
          <p:cNvSpPr/>
          <p:nvPr/>
        </p:nvSpPr>
        <p:spPr>
          <a:xfrm>
            <a:off x="3810000" y="2285643"/>
            <a:ext cx="4572000" cy="11431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675" marR="66675" algn="ctr">
              <a:lnSpc>
                <a:spcPct val="115000"/>
              </a:lnSpc>
            </a:pPr>
            <a:r>
              <a:rPr lang="pl-PL" u="sng" dirty="0">
                <a:latin typeface="Calibri Light" panose="020F0302020204030204" pitchFamily="34" charset="0"/>
                <a:ea typeface="Times New Roman" panose="02020603050405020304" pitchFamily="18" charset="0"/>
              </a:rPr>
              <a:t>Odwiedź portal KSOW – </a:t>
            </a:r>
            <a:r>
              <a:rPr lang="pl-PL" b="1" u="sng" dirty="0">
                <a:latin typeface="Calibri Light" panose="020F03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www.ksow.pl</a:t>
            </a:r>
            <a:endParaRPr lang="pl-P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675" marR="66675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Zostań Partnerem Krajowej Sieci Obszarów Wiejskich.</a:t>
            </a:r>
            <a:endParaRPr lang="pl-P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24D4C49-EC95-4C19-86CF-47EB786F6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3140969"/>
            <a:ext cx="2105025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68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D2DAA1-23C8-41A5-8ED0-CCFF4EEC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wystąpienia: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9E1611-68AF-46B1-B322-1A00E393A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01858"/>
            <a:ext cx="8915400" cy="46093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Cele edukacyjne wskazane w obowiązującej Podstawie Programowej MEN w odniesieniu do założeń projektu </a:t>
            </a:r>
            <a:r>
              <a:rPr lang="pl-PL" sz="2000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Ogólnopolskiej Sieci Zagród Edukacyjnych</a:t>
            </a:r>
          </a:p>
          <a:p>
            <a:pPr marL="753514" indent="-609585">
              <a:buFont typeface="Lucida Sans Unicode" pitchFamily="34" charset="0"/>
              <a:buAutoNum type="alphaLcPeriod"/>
            </a:pPr>
            <a:r>
              <a:rPr lang="pl-PL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dostosowanie oferty do różnych grup wiekowych (Podst. Programowa) </a:t>
            </a:r>
          </a:p>
          <a:p>
            <a:pPr marL="753514" indent="-609585">
              <a:buFont typeface="Lucida Sans Unicode" pitchFamily="34" charset="0"/>
              <a:buAutoNum type="alphaLcPeriod"/>
            </a:pPr>
            <a:r>
              <a:rPr lang="pl-PL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Przechodzenie od bezpośrednich kontaktów ze środowiskiem przyrodniczym do kształtowania wiedzy o tym środowisku </a:t>
            </a:r>
          </a:p>
          <a:p>
            <a:pPr marL="753514" indent="-609585">
              <a:buFont typeface="Lucida Sans Unicode" pitchFamily="34" charset="0"/>
              <a:buAutoNum type="alphaLcPeriod"/>
            </a:pPr>
            <a:r>
              <a:rPr lang="pl-PL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Rozwijanie trzech podstawowych form aktywności : słownej, ruchowej i percepcyjnej (zmysły) w kontakcie z przyrodą</a:t>
            </a:r>
            <a:endParaRPr lang="pl-PL" sz="20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Konstruowanie scenariuszy zajęć w Zagrodach – przykłady zastosowań</a:t>
            </a: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E56F6D1-8E60-4885-BA9E-8F6152F9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VII Kujawsko - Pomorskie Forum Turystyki Wiejskiej - Wieś dla Wsi  24 – 26 września 2019</a:t>
            </a:r>
          </a:p>
        </p:txBody>
      </p:sp>
    </p:spTree>
    <p:extLst>
      <p:ext uri="{BB962C8B-B14F-4D97-AF65-F5344CB8AC3E}">
        <p14:creationId xmlns:p14="http://schemas.microsoft.com/office/powerpoint/2010/main" val="272435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253AE-E0B3-4E5B-925F-30C0A870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 </a:t>
            </a: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edukacyjne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formułowane są na podstawie wiedzy </a:t>
            </a:r>
            <a:b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rozwoju człowieka oraz jego możliwościach i potrzebach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818A7E-6FF4-40A2-A774-CE98757C3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 edukacji przyrodniczej:</a:t>
            </a:r>
          </a:p>
          <a:p>
            <a:pPr lvl="0"/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Przebywanie w przyrodzie, odbieranie wrażeń w kontakcie z naturą (najmłodsze dzieci) 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Odkrywanie różnorodności (przedszkole)</a:t>
            </a:r>
          </a:p>
          <a:p>
            <a:pPr lvl="0"/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Odkrywanie wzajemnych związków (szkoła podstawowa)</a:t>
            </a:r>
          </a:p>
          <a:p>
            <a:pPr lvl="0"/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Wpływanie na przyrodę i jej ochronę (liceum)</a:t>
            </a:r>
          </a:p>
          <a:p>
            <a:pPr lvl="0"/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Branie odpowiedzialności za przyszłość środowiska przyrodniczego 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(przez całe życie) </a:t>
            </a:r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86FFC1-6277-498C-AC9C-C28C70BE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VII Kujawsko - Pomorskie Forum Turystyki Wiejskiej - Wieś dla Wsi  24 – 26 września 2019</a:t>
            </a:r>
          </a:p>
        </p:txBody>
      </p:sp>
    </p:spTree>
    <p:extLst>
      <p:ext uri="{BB962C8B-B14F-4D97-AF65-F5344CB8AC3E}">
        <p14:creationId xmlns:p14="http://schemas.microsoft.com/office/powerpoint/2010/main" val="130705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56820" y="624110"/>
            <a:ext cx="8911687" cy="8320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Zbieżność celów edukacji przyrodniczej z możliwościami ich realizacji w Zagrodach edukacyjnych</a:t>
            </a:r>
            <a:endParaRPr lang="pl-PL" sz="2000" b="1" dirty="0">
              <a:solidFill>
                <a:srgbClr val="002060"/>
              </a:solidFill>
            </a:endParaRPr>
          </a:p>
        </p:txBody>
      </p:sp>
      <p:sp>
        <p:nvSpPr>
          <p:cNvPr id="12291" name="Symbol zastępczy tekstu 2"/>
          <p:cNvSpPr>
            <a:spLocks noGrp="1"/>
          </p:cNvSpPr>
          <p:nvPr>
            <p:ph type="body" idx="1"/>
          </p:nvPr>
        </p:nvSpPr>
        <p:spPr>
          <a:xfrm>
            <a:off x="1544012" y="1598613"/>
            <a:ext cx="3992732" cy="576262"/>
          </a:xfrm>
        </p:spPr>
        <p:txBody>
          <a:bodyPr/>
          <a:lstStyle/>
          <a:p>
            <a:pPr eaLnBrk="1" hangingPunct="1"/>
            <a:r>
              <a:rPr lang="pl-PL" sz="2000" dirty="0">
                <a:latin typeface="Tahoma" pitchFamily="34" charset="0"/>
                <a:cs typeface="Tahoma" pitchFamily="34" charset="0"/>
              </a:rPr>
              <a:t>wiedza deklaratywna („co”)</a:t>
            </a:r>
            <a:endParaRPr lang="pl-PL" sz="2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09595" y="2445722"/>
            <a:ext cx="5386917" cy="1708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znajomość pojęć </a:t>
            </a:r>
            <a:br>
              <a:rPr lang="pl-PL" sz="2000" dirty="0">
                <a:latin typeface="Tahoma" pitchFamily="34" charset="0"/>
                <a:cs typeface="Tahoma" pitchFamily="34" charset="0"/>
              </a:rPr>
            </a:br>
            <a:r>
              <a:rPr lang="pl-PL" sz="2000" dirty="0">
                <a:latin typeface="Tahoma" pitchFamily="34" charset="0"/>
                <a:cs typeface="Tahoma" pitchFamily="34" charset="0"/>
              </a:rPr>
              <a:t>i definicji zjawisk przyrodniczych</a:t>
            </a:r>
          </a:p>
          <a:p>
            <a:pPr eaLnBrk="1" hangingPunct="1">
              <a:defRPr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wiarygodne informacje o rzeczywistości przyrodniczej</a:t>
            </a:r>
          </a:p>
          <a:p>
            <a:pPr eaLnBrk="1" hangingPunct="1">
              <a:buNone/>
              <a:defRPr/>
            </a:pPr>
            <a:endParaRPr lang="pl-PL" sz="2667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2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7505610" y="1644963"/>
            <a:ext cx="3999001" cy="576262"/>
          </a:xfrm>
        </p:spPr>
        <p:txBody>
          <a:bodyPr/>
          <a:lstStyle/>
          <a:p>
            <a:pPr eaLnBrk="1" hangingPunct="1"/>
            <a:r>
              <a:rPr lang="pl-PL" sz="2000" dirty="0">
                <a:latin typeface="Tahoma" pitchFamily="34" charset="0"/>
                <a:cs typeface="Tahoma" pitchFamily="34" charset="0"/>
              </a:rPr>
              <a:t>wiedza proceduralna („jak”)</a:t>
            </a:r>
            <a:endParaRPr lang="pl-PL" sz="2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2" y="2343527"/>
            <a:ext cx="5389033" cy="1800777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kontakt ze zjawiskami przyrodniczymi w ich naturalnym środowisku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umiejętności związane z wykorzystaniem zasobów przyrody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Strzałka w lewo i prawo 9"/>
          <p:cNvSpPr/>
          <p:nvPr/>
        </p:nvSpPr>
        <p:spPr>
          <a:xfrm>
            <a:off x="5039883" y="5061181"/>
            <a:ext cx="1141483" cy="3406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ole tekstowe 10"/>
          <p:cNvSpPr txBox="1"/>
          <p:nvPr/>
        </p:nvSpPr>
        <p:spPr>
          <a:xfrm>
            <a:off x="911424" y="4965171"/>
            <a:ext cx="10369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Instytucje edukacyjne                              				Zagrody edukacyjna  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6C540A3-46DF-4905-B83B-2073BA89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VII Kujawsko - Pomorskie Forum Turystyki Wiejskiej - Wieś dla Wsi  24 – 26 września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1"/>
          <p:cNvSpPr>
            <a:spLocks noGrp="1"/>
          </p:cNvSpPr>
          <p:nvPr>
            <p:ph idx="1"/>
          </p:nvPr>
        </p:nvSpPr>
        <p:spPr>
          <a:xfrm>
            <a:off x="1982789" y="1892829"/>
            <a:ext cx="9517392" cy="4525963"/>
          </a:xfrm>
        </p:spPr>
        <p:txBody>
          <a:bodyPr>
            <a:normAutofit/>
          </a:bodyPr>
          <a:lstStyle/>
          <a:p>
            <a:pPr marL="753514" indent="-609585">
              <a:buNone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Zajęcia edukacyjne w Zagrodzie powinny uwzględnić </a:t>
            </a:r>
          </a:p>
          <a:p>
            <a:pPr marL="753514" indent="-609585">
              <a:buFont typeface="Lucida Sans Unicode" pitchFamily="34" charset="0"/>
              <a:buAutoNum type="alphaLcPeriod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dostosowanie oferty do różnych grup wiekowych (Podst. </a:t>
            </a:r>
            <a:r>
              <a:rPr lang="pl-PL" sz="2000" dirty="0" err="1">
                <a:latin typeface="Tahoma" pitchFamily="34" charset="0"/>
                <a:cs typeface="Tahoma" pitchFamily="34" charset="0"/>
              </a:rPr>
              <a:t>Progr</a:t>
            </a:r>
            <a:r>
              <a:rPr lang="pl-PL" sz="2000" dirty="0">
                <a:latin typeface="Tahoma" pitchFamily="34" charset="0"/>
                <a:cs typeface="Tahoma" pitchFamily="34" charset="0"/>
              </a:rPr>
              <a:t>.)</a:t>
            </a:r>
          </a:p>
          <a:p>
            <a:pPr marL="753514" indent="-609585">
              <a:buFont typeface="Lucida Sans Unicode" pitchFamily="34" charset="0"/>
              <a:buAutoNum type="alphaLcPeriod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Przechodzenie od bezpośrednich kontaktów ze środowiskiem przyrodniczym do kształtowania wiedzy o tym środowisku </a:t>
            </a:r>
          </a:p>
          <a:p>
            <a:pPr marL="753514" indent="-609585">
              <a:buFont typeface="Lucida Sans Unicode" pitchFamily="34" charset="0"/>
              <a:buAutoNum type="alphaLcPeriod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Rozwijanie trzech podstawowych form aktywności : słownej, ruchowej i percepcyjnej (zmysły) w kontakcie z przyrodą</a:t>
            </a:r>
          </a:p>
          <a:p>
            <a:pPr marL="753514" indent="-609585">
              <a:buNone/>
            </a:pPr>
            <a:r>
              <a:rPr lang="pl-P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pl-PL" sz="2667" dirty="0">
              <a:latin typeface="Tahoma" pitchFamily="34" charset="0"/>
              <a:cs typeface="Tahoma" pitchFamily="34" charset="0"/>
            </a:endParaRPr>
          </a:p>
          <a:p>
            <a:pPr marL="753514" indent="-609585">
              <a:buNone/>
            </a:pPr>
            <a:endParaRPr lang="pl-PL" sz="2667" dirty="0">
              <a:latin typeface="Tahoma" pitchFamily="34" charset="0"/>
              <a:cs typeface="Tahoma" pitchFamily="34" charset="0"/>
            </a:endParaRPr>
          </a:p>
          <a:p>
            <a:pPr marL="753514" indent="-609585">
              <a:buNone/>
            </a:pPr>
            <a:endParaRPr lang="pl-PL" sz="2667" dirty="0">
              <a:latin typeface="Tahoma" pitchFamily="34" charset="0"/>
              <a:cs typeface="Tahoma" pitchFamily="34" charset="0"/>
            </a:endParaRPr>
          </a:p>
          <a:p>
            <a:pPr marL="753514" indent="-609585"/>
            <a:endParaRPr lang="pl-PL" sz="2667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397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Łączenie wiedzy teoretycznej z zakresu przyrody ożywionej i nieożywionej </a:t>
            </a:r>
            <a:br>
              <a:rPr lang="pl-PL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 działaniami praktycznymi  w Zagrodach edukacyjnych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571E5523-0E4B-4FDB-974D-B84FD968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VII Kujawsko - Pomorskie Forum Turystyki Wiejskiej - Wieś dla Wsi  24 – 26 września 2019</a:t>
            </a:r>
          </a:p>
        </p:txBody>
      </p:sp>
    </p:spTree>
    <p:extLst>
      <p:ext uri="{BB962C8B-B14F-4D97-AF65-F5344CB8AC3E}">
        <p14:creationId xmlns:p14="http://schemas.microsoft.com/office/powerpoint/2010/main" val="131389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7B0B224-0313-446F-AD1B-30B1927C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49C4D-4D4E-4053-B9E5-EE2E5EBA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469" y="1007390"/>
            <a:ext cx="7817864" cy="46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24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069278"/>
              </p:ext>
            </p:extLst>
          </p:nvPr>
        </p:nvGraphicFramePr>
        <p:xfrm>
          <a:off x="1948070" y="1481139"/>
          <a:ext cx="10004580" cy="41760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00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2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Etap edukacyjny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Nazwa obszaru celów programowych</a:t>
                      </a:r>
                      <a:endParaRPr lang="pl-PL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466"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Wychowanie przedszkolne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Tworzenie warunków pozwalających na bezpieczną, samodzielną eksplorację otaczającej dziecko przyrody</a:t>
                      </a:r>
                    </a:p>
                    <a:p>
                      <a:endParaRPr lang="pl-PL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661"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Edukacja wczesnoszkolna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Edukacja przyrodnicza</a:t>
                      </a:r>
                      <a:endParaRPr lang="pl-PL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779"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IV-VIII klasa szkoły podstawowej 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Przyroda 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7 obszarów m.in. środowisko przyrodnicze najbliższej okolicy </a:t>
                      </a:r>
                    </a:p>
                    <a:p>
                      <a:endParaRPr lang="pl-PL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Rozkład zagadnień dotyczących kontaktu ze środowiskiem przyrodniczym na kolejnych etapach edukacyjnych</a:t>
            </a:r>
            <a:endParaRPr lang="pl-PL" sz="2000" b="1" dirty="0">
              <a:solidFill>
                <a:srgbClr val="002060"/>
              </a:solidFill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79F1FCF-19DD-4D75-96BE-1E986E57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01D7EC34-76C2-4567-9337-1E2A63D8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VII Kujawsko - Pomorskie Forum Turystyki Wiejskiej - Wieś dla Wsi  24 – 26 września 2019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0741C39-8EE8-4788-8A74-B6E0E559D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18" y="557212"/>
            <a:ext cx="74580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58395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785</TotalTime>
  <Words>1952</Words>
  <Application>Microsoft Office PowerPoint</Application>
  <PresentationFormat>Panoramiczny</PresentationFormat>
  <Paragraphs>200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Lucida Sans Unicode</vt:lpstr>
      <vt:lpstr>Tahoma</vt:lpstr>
      <vt:lpstr>Times New Roman</vt:lpstr>
      <vt:lpstr>Wingdings 3</vt:lpstr>
      <vt:lpstr>Smuga</vt:lpstr>
      <vt:lpstr>Prezentacja programu PowerPoint</vt:lpstr>
      <vt:lpstr>Prezentacja programu PowerPoint</vt:lpstr>
      <vt:lpstr>Plan wystąpienia: </vt:lpstr>
      <vt:lpstr>Cele edukacyjne formułowane są na podstawie wiedzy  o rozwoju człowieka oraz jego możliwościach i potrzebach </vt:lpstr>
      <vt:lpstr>Zbieżność celów edukacji przyrodniczej z możliwościami ich realizacji w Zagrodach edukacyjnych</vt:lpstr>
      <vt:lpstr>Łączenie wiedzy teoretycznej z zakresu przyrody ożywionej i nieożywionej  z działaniami praktycznymi  w Zagrodach edukacyjnych</vt:lpstr>
      <vt:lpstr>Prezentacja programu PowerPoint</vt:lpstr>
      <vt:lpstr>Rozkład zagadnień dotyczących kontaktu ze środowiskiem przyrodniczym na kolejnych etapach edukacyjnych</vt:lpstr>
      <vt:lpstr>Prezentacja programu PowerPoint</vt:lpstr>
      <vt:lpstr>Wychowanie przedszkolne</vt:lpstr>
      <vt:lpstr>Szkoła podstawowa kl. I-III W szkole podstawowej na I etapie edukacyjnym, obejmującym klasy I–III  edukacja wczesnoszkolna realizowana jest w formie kształcenia zintegrowanego</vt:lpstr>
      <vt:lpstr>Prezentacja programu PowerPoint</vt:lpstr>
      <vt:lpstr>Szkoła podstawowa klasa IV Przedmiot przyroda został zaplanowany do realizacji w wymiarze 2 godzin tygodniowo w klasie IV. Przyrody może nauczać zarówno nauczyciel geografii, jak i biologii, ale też nauczyciel innej specjalności posiadający udokumentowane kwalifikacje do nauczania przyrody.  </vt:lpstr>
      <vt:lpstr>Oferty dostępne dla nauczycieli </vt:lpstr>
      <vt:lpstr>Prezentacja programu PowerPoint</vt:lpstr>
      <vt:lpstr>Prezentacja programu PowerPoint</vt:lpstr>
      <vt:lpstr>Prezentacja programu PowerPoint</vt:lpstr>
      <vt:lpstr>Prezentacja programu PowerPoint</vt:lpstr>
      <vt:lpstr>Łączenie wiedzy teoretycznej z zakresu przyrody ożywionej i nieożywionej  z działaniami praktycznymi  w Zagrodach edukacyjnych</vt:lpstr>
      <vt:lpstr>Prezentacja programu PowerPoint</vt:lpstr>
      <vt:lpstr>Przechodzenie od bezpośrednich kontaktów ze środowiskiem przyrodniczym do kształtowania wiedzy o tym środowisku </vt:lpstr>
      <vt:lpstr>Wspieranie trzech podstawowych form aktywności : słownej, ruchowej i percepcyjnej (zmysły)  Poprzez wspieranie aktywności słownej, ruchowej, percepcyjnej poszerza się wiedza pojęciowa powstają reprezentacje obiektów w umyśle - budowane są pojęcia (np. przyrodnicze)   </vt:lpstr>
      <vt:lpstr>Prezentacja programu PowerPoint</vt:lpstr>
      <vt:lpstr>Oferta Zagrody - Ogniwa wiedzy pojęciowej </vt:lpstr>
      <vt:lpstr>Prezentacja programu PowerPoint</vt:lpstr>
      <vt:lpstr>Oferta Zagrody - Ogniwa wiedzy pojęciowej </vt:lpstr>
      <vt:lpstr>Oferta Zagrody – rozwijanie trzech form aktywności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Formułowanie celów zagrody edukacyjnej w trakcie realizacji podstawy programowej MEN</dc:title>
  <dc:creator>Jolanta Sajdera</dc:creator>
  <cp:lastModifiedBy>Dell</cp:lastModifiedBy>
  <cp:revision>29</cp:revision>
  <dcterms:created xsi:type="dcterms:W3CDTF">2019-05-12T09:53:43Z</dcterms:created>
  <dcterms:modified xsi:type="dcterms:W3CDTF">2019-09-23T19:01:07Z</dcterms:modified>
</cp:coreProperties>
</file>