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1"/>
  </p:notesMasterIdLst>
  <p:sldIdLst>
    <p:sldId id="452" r:id="rId3"/>
    <p:sldId id="298" r:id="rId4"/>
    <p:sldId id="307" r:id="rId5"/>
    <p:sldId id="446" r:id="rId6"/>
    <p:sldId id="311" r:id="rId7"/>
    <p:sldId id="310" r:id="rId8"/>
    <p:sldId id="340" r:id="rId9"/>
    <p:sldId id="309" r:id="rId10"/>
    <p:sldId id="336" r:id="rId11"/>
    <p:sldId id="444" r:id="rId12"/>
    <p:sldId id="337" r:id="rId13"/>
    <p:sldId id="454" r:id="rId14"/>
    <p:sldId id="335" r:id="rId15"/>
    <p:sldId id="334" r:id="rId16"/>
    <p:sldId id="450" r:id="rId17"/>
    <p:sldId id="315" r:id="rId18"/>
    <p:sldId id="341" r:id="rId19"/>
    <p:sldId id="343" r:id="rId20"/>
    <p:sldId id="342" r:id="rId21"/>
    <p:sldId id="344" r:id="rId22"/>
    <p:sldId id="345" r:id="rId23"/>
    <p:sldId id="346" r:id="rId24"/>
    <p:sldId id="303" r:id="rId25"/>
    <p:sldId id="257" r:id="rId26"/>
    <p:sldId id="258" r:id="rId27"/>
    <p:sldId id="259" r:id="rId28"/>
    <p:sldId id="260" r:id="rId29"/>
    <p:sldId id="261" r:id="rId30"/>
    <p:sldId id="262" r:id="rId31"/>
    <p:sldId id="304" r:id="rId32"/>
    <p:sldId id="263" r:id="rId33"/>
    <p:sldId id="321" r:id="rId34"/>
    <p:sldId id="265" r:id="rId35"/>
    <p:sldId id="266" r:id="rId36"/>
    <p:sldId id="267" r:id="rId37"/>
    <p:sldId id="302" r:id="rId38"/>
    <p:sldId id="268" r:id="rId39"/>
    <p:sldId id="269" r:id="rId40"/>
    <p:sldId id="270" r:id="rId41"/>
    <p:sldId id="305" r:id="rId42"/>
    <p:sldId id="271" r:id="rId43"/>
    <p:sldId id="272" r:id="rId44"/>
    <p:sldId id="273" r:id="rId45"/>
    <p:sldId id="274" r:id="rId46"/>
    <p:sldId id="275" r:id="rId47"/>
    <p:sldId id="276" r:id="rId48"/>
    <p:sldId id="306" r:id="rId49"/>
    <p:sldId id="277" r:id="rId50"/>
    <p:sldId id="278" r:id="rId51"/>
    <p:sldId id="291" r:id="rId52"/>
    <p:sldId id="447" r:id="rId53"/>
    <p:sldId id="322" r:id="rId54"/>
    <p:sldId id="449" r:id="rId55"/>
    <p:sldId id="292" r:id="rId56"/>
    <p:sldId id="293" r:id="rId57"/>
    <p:sldId id="294" r:id="rId58"/>
    <p:sldId id="295" r:id="rId59"/>
    <p:sldId id="453" r:id="rId60"/>
  </p:sldIdLst>
  <p:sldSz cx="12192000" cy="6858000"/>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97" d="100"/>
          <a:sy n="97" d="100"/>
        </p:scale>
        <p:origin x="336" y="8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0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Arkusz1!$D$35</c:f>
              <c:strCache>
                <c:ptCount val="1"/>
                <c:pt idx="0">
                  <c:v>Ogółem</c:v>
                </c:pt>
              </c:strCache>
            </c:strRef>
          </c:tx>
          <c:spPr>
            <a:ln w="38100" cap="rnd">
              <a:solidFill>
                <a:schemeClr val="accent1"/>
              </a:solidFill>
              <a:round/>
            </a:ln>
            <a:effectLst/>
          </c:spPr>
          <c:marker>
            <c:symbol val="triangle"/>
            <c:size val="9"/>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0.55260009797713072"/>
                  <c:y val="-3.5718191235972361E-4"/>
                </c:manualLayout>
              </c:layout>
              <c:numFmt formatCode="General" sourceLinked="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pl-PL"/>
                </a:p>
              </c:txPr>
            </c:trendlineLbl>
          </c:trendline>
          <c:trendline>
            <c:spPr>
              <a:ln w="34925" cap="rnd">
                <a:solidFill>
                  <a:srgbClr val="FF0000"/>
                </a:solidFill>
                <a:prstDash val="sysDot"/>
              </a:ln>
              <a:effectLst/>
            </c:spPr>
            <c:trendlineType val="linear"/>
            <c:dispRSqr val="0"/>
            <c:dispEq val="0"/>
          </c:trendline>
          <c:cat>
            <c:numRef>
              <c:f>Arkusz1!$E$34:$S$34</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Arkusz1!$E$35:$S$35</c:f>
              <c:numCache>
                <c:formatCode>0.0</c:formatCode>
                <c:ptCount val="15"/>
                <c:pt idx="0">
                  <c:v>19.899999999999999</c:v>
                </c:pt>
                <c:pt idx="1">
                  <c:v>22.332000000000001</c:v>
                </c:pt>
                <c:pt idx="2">
                  <c:v>29.013999999999999</c:v>
                </c:pt>
                <c:pt idx="3">
                  <c:v>30.454999999999998</c:v>
                </c:pt>
                <c:pt idx="4">
                  <c:v>24.596</c:v>
                </c:pt>
                <c:pt idx="5">
                  <c:v>23.611999999999998</c:v>
                </c:pt>
                <c:pt idx="6">
                  <c:v>38.289000000000001</c:v>
                </c:pt>
                <c:pt idx="7">
                  <c:v>42.113999999999997</c:v>
                </c:pt>
                <c:pt idx="8">
                  <c:v>43.539000000000001</c:v>
                </c:pt>
                <c:pt idx="9">
                  <c:v>40.588000000000001</c:v>
                </c:pt>
                <c:pt idx="10">
                  <c:v>36.127000000000002</c:v>
                </c:pt>
                <c:pt idx="11">
                  <c:v>33.087000000000003</c:v>
                </c:pt>
                <c:pt idx="12">
                  <c:v>34.945</c:v>
                </c:pt>
                <c:pt idx="13">
                  <c:v>42.180999999999997</c:v>
                </c:pt>
                <c:pt idx="14">
                  <c:v>38.134999999999998</c:v>
                </c:pt>
              </c:numCache>
            </c:numRef>
          </c:val>
          <c:smooth val="0"/>
          <c:extLst xmlns:c16r2="http://schemas.microsoft.com/office/drawing/2015/06/chart">
            <c:ext xmlns:c16="http://schemas.microsoft.com/office/drawing/2014/chart" uri="{C3380CC4-5D6E-409C-BE32-E72D297353CC}">
              <c16:uniqueId val="{00000002-3ABE-43C4-8775-5DDC22354C97}"/>
            </c:ext>
          </c:extLst>
        </c:ser>
        <c:dLbls>
          <c:showLegendKey val="0"/>
          <c:showVal val="0"/>
          <c:showCatName val="0"/>
          <c:showSerName val="0"/>
          <c:showPercent val="0"/>
          <c:showBubbleSize val="0"/>
        </c:dLbls>
        <c:marker val="1"/>
        <c:smooth val="0"/>
        <c:axId val="421659904"/>
        <c:axId val="421660296"/>
      </c:lineChart>
      <c:catAx>
        <c:axId val="4216599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pl-PL"/>
          </a:p>
        </c:txPr>
        <c:crossAx val="421660296"/>
        <c:crosses val="autoZero"/>
        <c:auto val="1"/>
        <c:lblAlgn val="ctr"/>
        <c:lblOffset val="100"/>
        <c:noMultiLvlLbl val="0"/>
      </c:catAx>
      <c:valAx>
        <c:axId val="421660296"/>
        <c:scaling>
          <c:orientation val="minMax"/>
          <c:min val="1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pl-PL"/>
          </a:p>
        </c:txPr>
        <c:crossAx val="4216599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Arkusz4!$A$7</c:f>
              <c:strCache>
                <c:ptCount val="1"/>
                <c:pt idx="0">
                  <c:v>Polowe</c:v>
                </c:pt>
              </c:strCache>
            </c:strRef>
          </c:tx>
          <c:spPr>
            <a:ln w="41275" cap="rnd">
              <a:solidFill>
                <a:schemeClr val="accent1"/>
              </a:solidFill>
              <a:round/>
            </a:ln>
            <a:effectLst/>
          </c:spPr>
          <c:marker>
            <c:symbol val="triangle"/>
            <c:size val="9"/>
            <c:spPr>
              <a:solidFill>
                <a:schemeClr val="accent1"/>
              </a:solidFill>
              <a:ln w="9525">
                <a:solidFill>
                  <a:schemeClr val="accent1"/>
                </a:solidFill>
              </a:ln>
              <a:effectLst/>
            </c:spPr>
          </c:marker>
          <c:cat>
            <c:numRef>
              <c:f>Arkusz4!$B$6:$P$6</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Arkusz4!$B$7:$P$7</c:f>
              <c:numCache>
                <c:formatCode>0.0</c:formatCode>
                <c:ptCount val="15"/>
                <c:pt idx="0">
                  <c:v>21.280999999999999</c:v>
                </c:pt>
                <c:pt idx="1">
                  <c:v>21.135000000000002</c:v>
                </c:pt>
                <c:pt idx="2">
                  <c:v>28.625</c:v>
                </c:pt>
                <c:pt idx="3">
                  <c:v>38.164999999999999</c:v>
                </c:pt>
                <c:pt idx="4">
                  <c:v>27.675000000000001</c:v>
                </c:pt>
                <c:pt idx="5">
                  <c:v>26.744</c:v>
                </c:pt>
                <c:pt idx="6">
                  <c:v>92.6</c:v>
                </c:pt>
                <c:pt idx="7">
                  <c:v>87.052000000000007</c:v>
                </c:pt>
                <c:pt idx="8">
                  <c:v>113.721</c:v>
                </c:pt>
                <c:pt idx="9">
                  <c:v>48.01</c:v>
                </c:pt>
                <c:pt idx="10">
                  <c:v>43.994999999999997</c:v>
                </c:pt>
                <c:pt idx="11">
                  <c:v>37.357999999999997</c:v>
                </c:pt>
                <c:pt idx="12">
                  <c:v>35.006</c:v>
                </c:pt>
                <c:pt idx="13">
                  <c:v>40.231999999999999</c:v>
                </c:pt>
                <c:pt idx="14">
                  <c:v>40.362000000000002</c:v>
                </c:pt>
              </c:numCache>
            </c:numRef>
          </c:val>
          <c:smooth val="0"/>
          <c:extLst xmlns:c16r2="http://schemas.microsoft.com/office/drawing/2015/06/chart">
            <c:ext xmlns:c16="http://schemas.microsoft.com/office/drawing/2014/chart" uri="{C3380CC4-5D6E-409C-BE32-E72D297353CC}">
              <c16:uniqueId val="{00000000-F01D-462E-A768-203618F4EE1C}"/>
            </c:ext>
          </c:extLst>
        </c:ser>
        <c:ser>
          <c:idx val="1"/>
          <c:order val="1"/>
          <c:tx>
            <c:strRef>
              <c:f>Arkusz4!$A$8</c:f>
              <c:strCache>
                <c:ptCount val="1"/>
                <c:pt idx="0">
                  <c:v>Mleczne</c:v>
                </c:pt>
              </c:strCache>
            </c:strRef>
          </c:tx>
          <c:spPr>
            <a:ln w="41275" cap="rnd">
              <a:solidFill>
                <a:schemeClr val="accent2"/>
              </a:solidFill>
              <a:round/>
            </a:ln>
            <a:effectLst/>
          </c:spPr>
          <c:marker>
            <c:symbol val="triangle"/>
            <c:size val="9"/>
            <c:spPr>
              <a:solidFill>
                <a:schemeClr val="accent2"/>
              </a:solidFill>
              <a:ln w="9525">
                <a:solidFill>
                  <a:schemeClr val="accent2"/>
                </a:solidFill>
              </a:ln>
              <a:effectLst/>
            </c:spPr>
          </c:marker>
          <c:cat>
            <c:numRef>
              <c:f>Arkusz4!$B$6:$P$6</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Arkusz4!$B$8:$P$8</c:f>
              <c:numCache>
                <c:formatCode>0.0</c:formatCode>
                <c:ptCount val="15"/>
                <c:pt idx="0">
                  <c:v>20.068999999999999</c:v>
                </c:pt>
                <c:pt idx="1">
                  <c:v>27.831</c:v>
                </c:pt>
                <c:pt idx="2">
                  <c:v>36.927</c:v>
                </c:pt>
                <c:pt idx="3">
                  <c:v>40.564</c:v>
                </c:pt>
                <c:pt idx="4">
                  <c:v>34.609000000000002</c:v>
                </c:pt>
                <c:pt idx="5">
                  <c:v>23.347999999999999</c:v>
                </c:pt>
                <c:pt idx="6">
                  <c:v>45.573</c:v>
                </c:pt>
                <c:pt idx="7">
                  <c:v>58.923000000000002</c:v>
                </c:pt>
                <c:pt idx="8">
                  <c:v>50.628999999999998</c:v>
                </c:pt>
                <c:pt idx="9">
                  <c:v>81.963999999999999</c:v>
                </c:pt>
                <c:pt idx="10">
                  <c:v>60.433999999999997</c:v>
                </c:pt>
                <c:pt idx="11">
                  <c:v>51.118000000000002</c:v>
                </c:pt>
                <c:pt idx="12">
                  <c:v>58.715000000000003</c:v>
                </c:pt>
                <c:pt idx="13">
                  <c:v>85.400999999999996</c:v>
                </c:pt>
                <c:pt idx="14">
                  <c:v>82.858000000000004</c:v>
                </c:pt>
              </c:numCache>
            </c:numRef>
          </c:val>
          <c:smooth val="0"/>
          <c:extLst xmlns:c16r2="http://schemas.microsoft.com/office/drawing/2015/06/chart">
            <c:ext xmlns:c16="http://schemas.microsoft.com/office/drawing/2014/chart" uri="{C3380CC4-5D6E-409C-BE32-E72D297353CC}">
              <c16:uniqueId val="{00000001-F01D-462E-A768-203618F4EE1C}"/>
            </c:ext>
          </c:extLst>
        </c:ser>
        <c:ser>
          <c:idx val="2"/>
          <c:order val="2"/>
          <c:tx>
            <c:strRef>
              <c:f>Arkusz4!$A$9</c:f>
              <c:strCache>
                <c:ptCount val="1"/>
                <c:pt idx="0">
                  <c:v>Żywione syst. wypas.</c:v>
                </c:pt>
              </c:strCache>
            </c:strRef>
          </c:tx>
          <c:spPr>
            <a:ln w="41275" cap="rnd">
              <a:solidFill>
                <a:schemeClr val="accent3"/>
              </a:solidFill>
              <a:round/>
            </a:ln>
            <a:effectLst/>
          </c:spPr>
          <c:marker>
            <c:symbol val="triangle"/>
            <c:size val="9"/>
            <c:spPr>
              <a:solidFill>
                <a:schemeClr val="accent3"/>
              </a:solidFill>
              <a:ln w="9525">
                <a:solidFill>
                  <a:schemeClr val="accent3"/>
                </a:solidFill>
              </a:ln>
              <a:effectLst/>
            </c:spPr>
          </c:marker>
          <c:cat>
            <c:numRef>
              <c:f>Arkusz4!$B$6:$P$6</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Arkusz4!$B$9:$P$9</c:f>
              <c:numCache>
                <c:formatCode>0.0</c:formatCode>
                <c:ptCount val="15"/>
                <c:pt idx="0">
                  <c:v>20.768999999999998</c:v>
                </c:pt>
                <c:pt idx="1">
                  <c:v>29.204999999999998</c:v>
                </c:pt>
                <c:pt idx="2">
                  <c:v>36.927</c:v>
                </c:pt>
                <c:pt idx="3">
                  <c:v>43.951000000000001</c:v>
                </c:pt>
                <c:pt idx="4">
                  <c:v>31.724</c:v>
                </c:pt>
                <c:pt idx="5">
                  <c:v>22.847999999999999</c:v>
                </c:pt>
                <c:pt idx="6">
                  <c:v>21.981999999999999</c:v>
                </c:pt>
                <c:pt idx="7">
                  <c:v>26.475999999999999</c:v>
                </c:pt>
                <c:pt idx="8">
                  <c:v>22.266999999999999</c:v>
                </c:pt>
                <c:pt idx="9">
                  <c:v>22.696000000000002</c:v>
                </c:pt>
                <c:pt idx="10">
                  <c:v>21.271000000000001</c:v>
                </c:pt>
                <c:pt idx="11">
                  <c:v>21.149000000000001</c:v>
                </c:pt>
                <c:pt idx="12">
                  <c:v>22.527000000000001</c:v>
                </c:pt>
                <c:pt idx="13">
                  <c:v>24.696000000000002</c:v>
                </c:pt>
                <c:pt idx="14">
                  <c:v>23.792999999999999</c:v>
                </c:pt>
              </c:numCache>
            </c:numRef>
          </c:val>
          <c:smooth val="0"/>
          <c:extLst xmlns:c16r2="http://schemas.microsoft.com/office/drawing/2015/06/chart">
            <c:ext xmlns:c16="http://schemas.microsoft.com/office/drawing/2014/chart" uri="{C3380CC4-5D6E-409C-BE32-E72D297353CC}">
              <c16:uniqueId val="{00000002-F01D-462E-A768-203618F4EE1C}"/>
            </c:ext>
          </c:extLst>
        </c:ser>
        <c:ser>
          <c:idx val="3"/>
          <c:order val="3"/>
          <c:tx>
            <c:strRef>
              <c:f>Arkusz4!$A$10</c:f>
              <c:strCache>
                <c:ptCount val="1"/>
                <c:pt idx="0">
                  <c:v>Trzoda</c:v>
                </c:pt>
              </c:strCache>
            </c:strRef>
          </c:tx>
          <c:spPr>
            <a:ln w="41275" cap="rnd">
              <a:solidFill>
                <a:schemeClr val="accent4"/>
              </a:solidFill>
              <a:round/>
            </a:ln>
            <a:effectLst/>
          </c:spPr>
          <c:marker>
            <c:symbol val="triangle"/>
            <c:size val="9"/>
            <c:spPr>
              <a:solidFill>
                <a:schemeClr val="accent4"/>
              </a:solidFill>
              <a:ln w="9525">
                <a:solidFill>
                  <a:schemeClr val="accent4"/>
                </a:solidFill>
              </a:ln>
              <a:effectLst/>
            </c:spPr>
          </c:marker>
          <c:cat>
            <c:numRef>
              <c:f>Arkusz4!$B$6:$P$6</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Arkusz4!$B$10:$P$10</c:f>
              <c:numCache>
                <c:formatCode>General</c:formatCode>
                <c:ptCount val="15"/>
                <c:pt idx="9" formatCode="0.0">
                  <c:v>69.688000000000002</c:v>
                </c:pt>
                <c:pt idx="10" formatCode="0.0">
                  <c:v>50.750999999999998</c:v>
                </c:pt>
                <c:pt idx="11" formatCode="0.0">
                  <c:v>38.298000000000002</c:v>
                </c:pt>
                <c:pt idx="12" formatCode="0.0">
                  <c:v>68.701999999999998</c:v>
                </c:pt>
                <c:pt idx="13" formatCode="0.0">
                  <c:v>75.683000000000007</c:v>
                </c:pt>
                <c:pt idx="14" formatCode="0.0">
                  <c:v>50.924999999999997</c:v>
                </c:pt>
              </c:numCache>
            </c:numRef>
          </c:val>
          <c:smooth val="0"/>
          <c:extLst xmlns:c16r2="http://schemas.microsoft.com/office/drawing/2015/06/chart">
            <c:ext xmlns:c16="http://schemas.microsoft.com/office/drawing/2014/chart" uri="{C3380CC4-5D6E-409C-BE32-E72D297353CC}">
              <c16:uniqueId val="{00000003-F01D-462E-A768-203618F4EE1C}"/>
            </c:ext>
          </c:extLst>
        </c:ser>
        <c:ser>
          <c:idx val="4"/>
          <c:order val="4"/>
          <c:tx>
            <c:strRef>
              <c:f>Arkusz4!$A$11</c:f>
              <c:strCache>
                <c:ptCount val="1"/>
                <c:pt idx="0">
                  <c:v>Mieszane</c:v>
                </c:pt>
              </c:strCache>
            </c:strRef>
          </c:tx>
          <c:spPr>
            <a:ln w="41275" cap="rnd">
              <a:solidFill>
                <a:schemeClr val="accent5"/>
              </a:solidFill>
              <a:round/>
            </a:ln>
            <a:effectLst/>
          </c:spPr>
          <c:marker>
            <c:symbol val="triangle"/>
            <c:size val="9"/>
            <c:spPr>
              <a:solidFill>
                <a:schemeClr val="accent5"/>
              </a:solidFill>
              <a:ln w="9525">
                <a:solidFill>
                  <a:schemeClr val="accent5"/>
                </a:solidFill>
              </a:ln>
              <a:effectLst/>
            </c:spPr>
          </c:marker>
          <c:cat>
            <c:numRef>
              <c:f>Arkusz4!$B$6:$P$6</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Arkusz4!$B$11:$P$11</c:f>
              <c:numCache>
                <c:formatCode>0.0</c:formatCode>
                <c:ptCount val="15"/>
                <c:pt idx="0">
                  <c:v>14.696</c:v>
                </c:pt>
                <c:pt idx="1">
                  <c:v>16.085000000000001</c:v>
                </c:pt>
                <c:pt idx="2">
                  <c:v>21.396000000000001</c:v>
                </c:pt>
                <c:pt idx="3">
                  <c:v>20.710999999999999</c:v>
                </c:pt>
                <c:pt idx="4">
                  <c:v>18.646999999999998</c:v>
                </c:pt>
                <c:pt idx="5">
                  <c:v>16.786999999999999</c:v>
                </c:pt>
                <c:pt idx="6">
                  <c:v>27.911000000000001</c:v>
                </c:pt>
                <c:pt idx="7">
                  <c:v>31.387</c:v>
                </c:pt>
                <c:pt idx="8">
                  <c:v>31.283999999999999</c:v>
                </c:pt>
                <c:pt idx="9">
                  <c:v>25.218</c:v>
                </c:pt>
                <c:pt idx="10">
                  <c:v>21.474</c:v>
                </c:pt>
                <c:pt idx="11">
                  <c:v>18.074999999999999</c:v>
                </c:pt>
                <c:pt idx="12">
                  <c:v>20.567</c:v>
                </c:pt>
                <c:pt idx="13">
                  <c:v>27.108000000000001</c:v>
                </c:pt>
                <c:pt idx="14">
                  <c:v>22.907</c:v>
                </c:pt>
              </c:numCache>
            </c:numRef>
          </c:val>
          <c:smooth val="0"/>
          <c:extLst xmlns:c16r2="http://schemas.microsoft.com/office/drawing/2015/06/chart">
            <c:ext xmlns:c16="http://schemas.microsoft.com/office/drawing/2014/chart" uri="{C3380CC4-5D6E-409C-BE32-E72D297353CC}">
              <c16:uniqueId val="{00000004-F01D-462E-A768-203618F4EE1C}"/>
            </c:ext>
          </c:extLst>
        </c:ser>
        <c:dLbls>
          <c:showLegendKey val="0"/>
          <c:showVal val="0"/>
          <c:showCatName val="0"/>
          <c:showSerName val="0"/>
          <c:showPercent val="0"/>
          <c:showBubbleSize val="0"/>
        </c:dLbls>
        <c:marker val="1"/>
        <c:smooth val="0"/>
        <c:axId val="421658336"/>
        <c:axId val="373054416"/>
      </c:lineChart>
      <c:catAx>
        <c:axId val="4216583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pl-PL"/>
          </a:p>
        </c:txPr>
        <c:crossAx val="373054416"/>
        <c:crosses val="autoZero"/>
        <c:auto val="1"/>
        <c:lblAlgn val="ctr"/>
        <c:lblOffset val="100"/>
        <c:noMultiLvlLbl val="0"/>
      </c:catAx>
      <c:valAx>
        <c:axId val="3730544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pl-PL"/>
          </a:p>
        </c:txPr>
        <c:crossAx val="4216583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pl-PL" sz="2000">
                <a:solidFill>
                  <a:sysClr val="windowText" lastClr="000000"/>
                </a:solidFill>
                <a:latin typeface="Times New Roman" panose="02020603050405020304" pitchFamily="18" charset="0"/>
                <a:cs typeface="Times New Roman" panose="02020603050405020304" pitchFamily="18" charset="0"/>
              </a:rPr>
              <a:t>Inwestycje</a:t>
            </a:r>
            <a:r>
              <a:rPr lang="pl-PL" sz="2000" baseline="0">
                <a:solidFill>
                  <a:sysClr val="windowText" lastClr="000000"/>
                </a:solidFill>
                <a:latin typeface="Times New Roman" panose="02020603050405020304" pitchFamily="18" charset="0"/>
                <a:cs typeface="Times New Roman" panose="02020603050405020304" pitchFamily="18" charset="0"/>
              </a:rPr>
              <a:t> netto w latach 2010-2015 (tys. zł)</a:t>
            </a:r>
            <a:endParaRPr lang="en-US" sz="2000">
              <a:solidFill>
                <a:sysClr val="windowText" lastClr="000000"/>
              </a:solidFill>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pl-PL"/>
        </a:p>
      </c:txPr>
    </c:title>
    <c:autoTitleDeleted val="0"/>
    <c:plotArea>
      <c:layout/>
      <c:barChart>
        <c:barDir val="col"/>
        <c:grouping val="clustered"/>
        <c:varyColors val="0"/>
        <c:ser>
          <c:idx val="0"/>
          <c:order val="0"/>
          <c:tx>
            <c:strRef>
              <c:f>Arkusz1!$E$9</c:f>
              <c:strCache>
                <c:ptCount val="1"/>
                <c:pt idx="0">
                  <c:v>mała</c:v>
                </c:pt>
              </c:strCache>
            </c:strRef>
          </c:tx>
          <c:spPr>
            <a:solidFill>
              <a:schemeClr val="accent1"/>
            </a:solidFill>
            <a:ln>
              <a:noFill/>
            </a:ln>
            <a:effectLst/>
          </c:spPr>
          <c:invertIfNegative val="0"/>
          <c:cat>
            <c:strRef>
              <c:f>Arkusz1!$F$8:$I$8</c:f>
              <c:strCache>
                <c:ptCount val="4"/>
                <c:pt idx="0">
                  <c:v>Polowe</c:v>
                </c:pt>
                <c:pt idx="1">
                  <c:v>Trzodowe</c:v>
                </c:pt>
                <c:pt idx="2">
                  <c:v>Mleczne</c:v>
                </c:pt>
                <c:pt idx="3">
                  <c:v>Mieszane</c:v>
                </c:pt>
              </c:strCache>
            </c:strRef>
          </c:cat>
          <c:val>
            <c:numRef>
              <c:f>Arkusz1!$F$9:$I$9</c:f>
              <c:numCache>
                <c:formatCode>General</c:formatCode>
                <c:ptCount val="4"/>
                <c:pt idx="0">
                  <c:v>54.3</c:v>
                </c:pt>
                <c:pt idx="1">
                  <c:v>4.2</c:v>
                </c:pt>
                <c:pt idx="2">
                  <c:v>-20.399999999999999</c:v>
                </c:pt>
                <c:pt idx="3">
                  <c:v>33.200000000000003</c:v>
                </c:pt>
              </c:numCache>
            </c:numRef>
          </c:val>
          <c:extLst xmlns:c16r2="http://schemas.microsoft.com/office/drawing/2015/06/chart">
            <c:ext xmlns:c16="http://schemas.microsoft.com/office/drawing/2014/chart" uri="{C3380CC4-5D6E-409C-BE32-E72D297353CC}">
              <c16:uniqueId val="{00000000-D6C6-4AAF-8B3A-F6DED1ABED5F}"/>
            </c:ext>
          </c:extLst>
        </c:ser>
        <c:ser>
          <c:idx val="1"/>
          <c:order val="1"/>
          <c:tx>
            <c:strRef>
              <c:f>Arkusz1!$E$10</c:f>
              <c:strCache>
                <c:ptCount val="1"/>
                <c:pt idx="0">
                  <c:v>średnia</c:v>
                </c:pt>
              </c:strCache>
            </c:strRef>
          </c:tx>
          <c:spPr>
            <a:solidFill>
              <a:schemeClr val="accent2"/>
            </a:solidFill>
            <a:ln>
              <a:noFill/>
            </a:ln>
            <a:effectLst/>
          </c:spPr>
          <c:invertIfNegative val="0"/>
          <c:cat>
            <c:strRef>
              <c:f>Arkusz1!$F$8:$I$8</c:f>
              <c:strCache>
                <c:ptCount val="4"/>
                <c:pt idx="0">
                  <c:v>Polowe</c:v>
                </c:pt>
                <c:pt idx="1">
                  <c:v>Trzodowe</c:v>
                </c:pt>
                <c:pt idx="2">
                  <c:v>Mleczne</c:v>
                </c:pt>
                <c:pt idx="3">
                  <c:v>Mieszane</c:v>
                </c:pt>
              </c:strCache>
            </c:strRef>
          </c:cat>
          <c:val>
            <c:numRef>
              <c:f>Arkusz1!$F$10:$I$10</c:f>
              <c:numCache>
                <c:formatCode>General</c:formatCode>
                <c:ptCount val="4"/>
                <c:pt idx="0">
                  <c:v>453.1</c:v>
                </c:pt>
                <c:pt idx="1">
                  <c:v>45.6</c:v>
                </c:pt>
                <c:pt idx="2">
                  <c:v>185.9</c:v>
                </c:pt>
                <c:pt idx="3">
                  <c:v>238.5</c:v>
                </c:pt>
              </c:numCache>
            </c:numRef>
          </c:val>
          <c:extLst xmlns:c16r2="http://schemas.microsoft.com/office/drawing/2015/06/chart">
            <c:ext xmlns:c16="http://schemas.microsoft.com/office/drawing/2014/chart" uri="{C3380CC4-5D6E-409C-BE32-E72D297353CC}">
              <c16:uniqueId val="{00000001-D6C6-4AAF-8B3A-F6DED1ABED5F}"/>
            </c:ext>
          </c:extLst>
        </c:ser>
        <c:ser>
          <c:idx val="2"/>
          <c:order val="2"/>
          <c:tx>
            <c:strRef>
              <c:f>Arkusz1!$E$11</c:f>
              <c:strCache>
                <c:ptCount val="1"/>
                <c:pt idx="0">
                  <c:v>duża</c:v>
                </c:pt>
              </c:strCache>
            </c:strRef>
          </c:tx>
          <c:spPr>
            <a:solidFill>
              <a:schemeClr val="accent3"/>
            </a:solidFill>
            <a:ln>
              <a:noFill/>
            </a:ln>
            <a:effectLst/>
          </c:spPr>
          <c:invertIfNegative val="0"/>
          <c:cat>
            <c:strRef>
              <c:f>Arkusz1!$F$8:$I$8</c:f>
              <c:strCache>
                <c:ptCount val="4"/>
                <c:pt idx="0">
                  <c:v>Polowe</c:v>
                </c:pt>
                <c:pt idx="1">
                  <c:v>Trzodowe</c:v>
                </c:pt>
                <c:pt idx="2">
                  <c:v>Mleczne</c:v>
                </c:pt>
                <c:pt idx="3">
                  <c:v>Mieszane</c:v>
                </c:pt>
              </c:strCache>
            </c:strRef>
          </c:cat>
          <c:val>
            <c:numRef>
              <c:f>Arkusz1!$F$11:$I$11</c:f>
              <c:numCache>
                <c:formatCode>General</c:formatCode>
                <c:ptCount val="4"/>
                <c:pt idx="0">
                  <c:v>1381.7</c:v>
                </c:pt>
                <c:pt idx="1">
                  <c:v>248.3</c:v>
                </c:pt>
                <c:pt idx="2">
                  <c:v>425.2</c:v>
                </c:pt>
                <c:pt idx="3">
                  <c:v>1135.3</c:v>
                </c:pt>
              </c:numCache>
            </c:numRef>
          </c:val>
          <c:extLst xmlns:c16r2="http://schemas.microsoft.com/office/drawing/2015/06/chart">
            <c:ext xmlns:c16="http://schemas.microsoft.com/office/drawing/2014/chart" uri="{C3380CC4-5D6E-409C-BE32-E72D297353CC}">
              <c16:uniqueId val="{00000002-D6C6-4AAF-8B3A-F6DED1ABED5F}"/>
            </c:ext>
          </c:extLst>
        </c:ser>
        <c:dLbls>
          <c:showLegendKey val="0"/>
          <c:showVal val="0"/>
          <c:showCatName val="0"/>
          <c:showSerName val="0"/>
          <c:showPercent val="0"/>
          <c:showBubbleSize val="0"/>
        </c:dLbls>
        <c:gapWidth val="150"/>
        <c:axId val="373052064"/>
        <c:axId val="373052456"/>
      </c:barChart>
      <c:catAx>
        <c:axId val="3730520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373052456"/>
        <c:crosses val="autoZero"/>
        <c:auto val="1"/>
        <c:lblAlgn val="ctr"/>
        <c:lblOffset val="100"/>
        <c:noMultiLvlLbl val="0"/>
      </c:catAx>
      <c:valAx>
        <c:axId val="373052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pl-PL"/>
          </a:p>
        </c:txPr>
        <c:crossAx val="37305206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1" i="0" u="none" strike="noStrike" kern="1200" baseline="0">
                <a:solidFill>
                  <a:schemeClr val="tx1"/>
                </a:solidFill>
                <a:latin typeface="+mn-lt"/>
                <a:ea typeface="+mn-ea"/>
                <a:cs typeface="+mn-cs"/>
              </a:defRPr>
            </a:pPr>
            <a:endParaRPr lang="pl-PL"/>
          </a:p>
        </c:txPr>
      </c:dTable>
      <c:spPr>
        <a:noFill/>
        <a:ln>
          <a:noFill/>
        </a:ln>
        <a:effectLst/>
      </c:spPr>
    </c:plotArea>
    <c:plotVisOnly val="1"/>
    <c:dispBlanksAs val="gap"/>
    <c:showDLblsOverMax val="0"/>
  </c:chart>
  <c:spPr>
    <a:noFill/>
    <a:ln>
      <a:noFill/>
    </a:ln>
    <a:effectLst/>
  </c:spPr>
  <c:txPr>
    <a:bodyPr/>
    <a:lstStyle/>
    <a:p>
      <a:pPr>
        <a:defRPr/>
      </a:pPr>
      <a:endParaRPr lang="pl-PL"/>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559829824482996E-2"/>
          <c:y val="2.5910638010946712E-2"/>
          <c:w val="0.76326981325582055"/>
          <c:h val="0.89291923062264922"/>
        </c:manualLayout>
      </c:layout>
      <c:lineChart>
        <c:grouping val="standard"/>
        <c:varyColors val="0"/>
        <c:ser>
          <c:idx val="2"/>
          <c:order val="0"/>
          <c:tx>
            <c:strRef>
              <c:f>'Wsk. konkurencyjności'!$C$10</c:f>
              <c:strCache>
                <c:ptCount val="1"/>
                <c:pt idx="0">
                  <c:v>Wk=&gt;2</c:v>
                </c:pt>
              </c:strCache>
            </c:strRef>
          </c:tx>
          <c:spPr>
            <a:ln w="44450" cap="rnd">
              <a:solidFill>
                <a:srgbClr val="FF0000"/>
              </a:solidFill>
              <a:round/>
            </a:ln>
            <a:effectLst/>
          </c:spPr>
          <c:marker>
            <c:symbol val="diamond"/>
            <c:size val="9"/>
            <c:spPr>
              <a:solidFill>
                <a:schemeClr val="tx1">
                  <a:lumMod val="85000"/>
                  <a:lumOff val="15000"/>
                </a:schemeClr>
              </a:solidFill>
              <a:ln w="1587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pl-P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'Wsk. konkurencyjności'!$D$7:$K$7</c:f>
              <c:numCache>
                <c:formatCode>General</c:formatCode>
                <c:ptCount val="8"/>
                <c:pt idx="0">
                  <c:v>2004</c:v>
                </c:pt>
                <c:pt idx="1">
                  <c:v>2005</c:v>
                </c:pt>
                <c:pt idx="2">
                  <c:v>2006</c:v>
                </c:pt>
                <c:pt idx="3">
                  <c:v>2007</c:v>
                </c:pt>
                <c:pt idx="4">
                  <c:v>2008</c:v>
                </c:pt>
                <c:pt idx="5">
                  <c:v>2009</c:v>
                </c:pt>
                <c:pt idx="6">
                  <c:v>2010</c:v>
                </c:pt>
                <c:pt idx="7">
                  <c:v>2011</c:v>
                </c:pt>
              </c:numCache>
            </c:numRef>
          </c:cat>
          <c:val>
            <c:numRef>
              <c:f>'Wsk. konkurencyjności'!$D$10:$K$10</c:f>
              <c:numCache>
                <c:formatCode>General</c:formatCode>
                <c:ptCount val="8"/>
                <c:pt idx="0">
                  <c:v>70.62</c:v>
                </c:pt>
                <c:pt idx="1">
                  <c:v>74.08</c:v>
                </c:pt>
                <c:pt idx="2">
                  <c:v>74.66</c:v>
                </c:pt>
                <c:pt idx="3">
                  <c:v>75.680000000000007</c:v>
                </c:pt>
                <c:pt idx="4">
                  <c:v>83.25</c:v>
                </c:pt>
                <c:pt idx="5">
                  <c:v>86.21</c:v>
                </c:pt>
                <c:pt idx="6">
                  <c:v>85.71</c:v>
                </c:pt>
                <c:pt idx="7">
                  <c:v>91.32</c:v>
                </c:pt>
              </c:numCache>
            </c:numRef>
          </c:val>
          <c:smooth val="0"/>
          <c:extLst xmlns:c16r2="http://schemas.microsoft.com/office/drawing/2015/06/chart">
            <c:ext xmlns:c16="http://schemas.microsoft.com/office/drawing/2014/chart" uri="{C3380CC4-5D6E-409C-BE32-E72D297353CC}">
              <c16:uniqueId val="{00000000-AE1A-4100-87A5-9708A2728377}"/>
            </c:ext>
          </c:extLst>
        </c:ser>
        <c:ser>
          <c:idx val="1"/>
          <c:order val="1"/>
          <c:tx>
            <c:strRef>
              <c:f>'Wsk. konkurencyjności'!$C$9</c:f>
              <c:strCache>
                <c:ptCount val="1"/>
                <c:pt idx="0">
                  <c:v>1&lt;=Wk&lt;2</c:v>
                </c:pt>
              </c:strCache>
            </c:strRef>
          </c:tx>
          <c:spPr>
            <a:ln w="44450" cap="rnd">
              <a:solidFill>
                <a:srgbClr val="0070C0"/>
              </a:solidFill>
              <a:round/>
            </a:ln>
            <a:effectLst/>
          </c:spPr>
          <c:marker>
            <c:symbol val="triangle"/>
            <c:size val="10"/>
            <c:spPr>
              <a:solidFill>
                <a:schemeClr val="bg2">
                  <a:lumMod val="50000"/>
                </a:schemeClr>
              </a:solidFill>
              <a:ln w="19050">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pl-P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'Wsk. konkurencyjności'!$D$7:$K$7</c:f>
              <c:numCache>
                <c:formatCode>General</c:formatCode>
                <c:ptCount val="8"/>
                <c:pt idx="0">
                  <c:v>2004</c:v>
                </c:pt>
                <c:pt idx="1">
                  <c:v>2005</c:v>
                </c:pt>
                <c:pt idx="2">
                  <c:v>2006</c:v>
                </c:pt>
                <c:pt idx="3">
                  <c:v>2007</c:v>
                </c:pt>
                <c:pt idx="4">
                  <c:v>2008</c:v>
                </c:pt>
                <c:pt idx="5">
                  <c:v>2009</c:v>
                </c:pt>
                <c:pt idx="6">
                  <c:v>2010</c:v>
                </c:pt>
                <c:pt idx="7">
                  <c:v>2011</c:v>
                </c:pt>
              </c:numCache>
            </c:numRef>
          </c:cat>
          <c:val>
            <c:numRef>
              <c:f>'Wsk. konkurencyjności'!$D$9:$K$9</c:f>
              <c:numCache>
                <c:formatCode>General</c:formatCode>
                <c:ptCount val="8"/>
                <c:pt idx="0">
                  <c:v>45.97</c:v>
                </c:pt>
                <c:pt idx="1">
                  <c:v>46.47</c:v>
                </c:pt>
                <c:pt idx="2">
                  <c:v>48.01</c:v>
                </c:pt>
                <c:pt idx="3">
                  <c:v>49.82</c:v>
                </c:pt>
                <c:pt idx="4">
                  <c:v>50.69</c:v>
                </c:pt>
                <c:pt idx="5">
                  <c:v>52.92</c:v>
                </c:pt>
                <c:pt idx="6">
                  <c:v>54.48</c:v>
                </c:pt>
                <c:pt idx="7">
                  <c:v>55.97</c:v>
                </c:pt>
              </c:numCache>
            </c:numRef>
          </c:val>
          <c:smooth val="0"/>
          <c:extLst xmlns:c16r2="http://schemas.microsoft.com/office/drawing/2015/06/chart">
            <c:ext xmlns:c16="http://schemas.microsoft.com/office/drawing/2014/chart" uri="{C3380CC4-5D6E-409C-BE32-E72D297353CC}">
              <c16:uniqueId val="{00000001-AE1A-4100-87A5-9708A2728377}"/>
            </c:ext>
          </c:extLst>
        </c:ser>
        <c:ser>
          <c:idx val="0"/>
          <c:order val="2"/>
          <c:tx>
            <c:strRef>
              <c:f>'Wsk. konkurencyjności'!$C$8</c:f>
              <c:strCache>
                <c:ptCount val="1"/>
                <c:pt idx="0">
                  <c:v>0&lt;=Wk&lt;1</c:v>
                </c:pt>
              </c:strCache>
            </c:strRef>
          </c:tx>
          <c:spPr>
            <a:ln w="44450" cap="rnd">
              <a:solidFill>
                <a:schemeClr val="tx1"/>
              </a:solidFill>
              <a:round/>
            </a:ln>
            <a:effectLst/>
          </c:spPr>
          <c:marker>
            <c:symbol val="circle"/>
            <c:size val="9"/>
            <c:spPr>
              <a:solidFill>
                <a:schemeClr val="bg1"/>
              </a:solidFill>
              <a:ln w="6350">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pl-P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'Wsk. konkurencyjności'!$D$7:$K$7</c:f>
              <c:numCache>
                <c:formatCode>General</c:formatCode>
                <c:ptCount val="8"/>
                <c:pt idx="0">
                  <c:v>2004</c:v>
                </c:pt>
                <c:pt idx="1">
                  <c:v>2005</c:v>
                </c:pt>
                <c:pt idx="2">
                  <c:v>2006</c:v>
                </c:pt>
                <c:pt idx="3">
                  <c:v>2007</c:v>
                </c:pt>
                <c:pt idx="4">
                  <c:v>2008</c:v>
                </c:pt>
                <c:pt idx="5">
                  <c:v>2009</c:v>
                </c:pt>
                <c:pt idx="6">
                  <c:v>2010</c:v>
                </c:pt>
                <c:pt idx="7">
                  <c:v>2011</c:v>
                </c:pt>
              </c:numCache>
            </c:numRef>
          </c:cat>
          <c:val>
            <c:numRef>
              <c:f>'Wsk. konkurencyjności'!$D$8:$K$8</c:f>
              <c:numCache>
                <c:formatCode>General</c:formatCode>
                <c:ptCount val="8"/>
                <c:pt idx="0">
                  <c:v>36.51</c:v>
                </c:pt>
                <c:pt idx="1">
                  <c:v>36.119999999999997</c:v>
                </c:pt>
                <c:pt idx="2">
                  <c:v>34.82</c:v>
                </c:pt>
                <c:pt idx="3">
                  <c:v>35.770000000000003</c:v>
                </c:pt>
                <c:pt idx="4">
                  <c:v>35.49</c:v>
                </c:pt>
                <c:pt idx="5">
                  <c:v>36.909999999999997</c:v>
                </c:pt>
                <c:pt idx="6">
                  <c:v>37.729999999999997</c:v>
                </c:pt>
                <c:pt idx="7">
                  <c:v>37.94</c:v>
                </c:pt>
              </c:numCache>
            </c:numRef>
          </c:val>
          <c:smooth val="0"/>
          <c:extLst xmlns:c16r2="http://schemas.microsoft.com/office/drawing/2015/06/chart">
            <c:ext xmlns:c16="http://schemas.microsoft.com/office/drawing/2014/chart" uri="{C3380CC4-5D6E-409C-BE32-E72D297353CC}">
              <c16:uniqueId val="{00000002-AE1A-4100-87A5-9708A2728377}"/>
            </c:ext>
          </c:extLst>
        </c:ser>
        <c:dLbls>
          <c:dLblPos val="t"/>
          <c:showLegendKey val="0"/>
          <c:showVal val="1"/>
          <c:showCatName val="0"/>
          <c:showSerName val="0"/>
          <c:showPercent val="0"/>
          <c:showBubbleSize val="0"/>
        </c:dLbls>
        <c:marker val="1"/>
        <c:smooth val="0"/>
        <c:axId val="422426232"/>
        <c:axId val="422427016"/>
      </c:lineChart>
      <c:catAx>
        <c:axId val="4224262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pl-PL"/>
          </a:p>
        </c:txPr>
        <c:crossAx val="422427016"/>
        <c:crosses val="autoZero"/>
        <c:auto val="1"/>
        <c:lblAlgn val="ctr"/>
        <c:lblOffset val="100"/>
        <c:noMultiLvlLbl val="0"/>
      </c:catAx>
      <c:valAx>
        <c:axId val="422427016"/>
        <c:scaling>
          <c:orientation val="minMax"/>
          <c:max val="95"/>
          <c:min val="3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pl-PL"/>
          </a:p>
        </c:txPr>
        <c:crossAx val="422426232"/>
        <c:crosses val="autoZero"/>
        <c:crossBetween val="between"/>
      </c:valAx>
      <c:spPr>
        <a:noFill/>
        <a:ln>
          <a:solidFill>
            <a:schemeClr val="bg1"/>
          </a:solidFill>
        </a:ln>
        <a:effectLst/>
      </c:spPr>
    </c:plotArea>
    <c:legend>
      <c:legendPos val="b"/>
      <c:layout>
        <c:manualLayout>
          <c:xMode val="edge"/>
          <c:yMode val="edge"/>
          <c:x val="0.85191933121114172"/>
          <c:y val="2.6793979319477135E-2"/>
          <c:w val="0.14808066878885831"/>
          <c:h val="0.90498977485657539"/>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12700" cap="flat" cmpd="sng" algn="ctr">
      <a:solidFill>
        <a:schemeClr val="bg2"/>
      </a:solidFill>
      <a:round/>
    </a:ln>
    <a:effectLst/>
  </c:spPr>
  <c:txPr>
    <a:bodyPr/>
    <a:lstStyle/>
    <a:p>
      <a:pPr>
        <a:defRPr>
          <a:solidFill>
            <a:sysClr val="windowText" lastClr="000000"/>
          </a:solidFill>
        </a:defRPr>
      </a:pPr>
      <a:endParaRPr lang="pl-P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2590A5A-82B5-4E5E-86BE-0F39FE09488D}" type="datetimeFigureOut">
              <a:rPr lang="pl-PL" smtClean="0"/>
              <a:t>2020.09.18</a:t>
            </a:fld>
            <a:endParaRPr lang="pl-PL"/>
          </a:p>
        </p:txBody>
      </p:sp>
      <p:sp>
        <p:nvSpPr>
          <p:cNvPr id="4" name="Symbol zastępczy obrazu slajd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17E5525-7EEE-4BAF-B773-A09CCAD312E5}" type="slidenum">
              <a:rPr lang="pl-PL" smtClean="0"/>
              <a:t>‹#›</a:t>
            </a:fld>
            <a:endParaRPr lang="pl-PL"/>
          </a:p>
        </p:txBody>
      </p:sp>
    </p:spTree>
    <p:extLst>
      <p:ext uri="{BB962C8B-B14F-4D97-AF65-F5344CB8AC3E}">
        <p14:creationId xmlns:p14="http://schemas.microsoft.com/office/powerpoint/2010/main" val="1467998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817E5525-7EEE-4BAF-B773-A09CCAD312E5}" type="slidenum">
              <a:rPr lang="pl-PL" smtClean="0"/>
              <a:t>6</a:t>
            </a:fld>
            <a:endParaRPr lang="pl-PL"/>
          </a:p>
        </p:txBody>
      </p:sp>
    </p:spTree>
    <p:extLst>
      <p:ext uri="{BB962C8B-B14F-4D97-AF65-F5344CB8AC3E}">
        <p14:creationId xmlns:p14="http://schemas.microsoft.com/office/powerpoint/2010/main" val="3587227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817E5525-7EEE-4BAF-B773-A09CCAD312E5}" type="slidenum">
              <a:rPr lang="pl-PL" smtClean="0"/>
              <a:t>57</a:t>
            </a:fld>
            <a:endParaRPr lang="pl-PL"/>
          </a:p>
        </p:txBody>
      </p:sp>
    </p:spTree>
    <p:extLst>
      <p:ext uri="{BB962C8B-B14F-4D97-AF65-F5344CB8AC3E}">
        <p14:creationId xmlns:p14="http://schemas.microsoft.com/office/powerpoint/2010/main" val="739390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817E5525-7EEE-4BAF-B773-A09CCAD312E5}" type="slidenum">
              <a:rPr lang="pl-PL" smtClean="0"/>
              <a:t>10</a:t>
            </a:fld>
            <a:endParaRPr lang="pl-PL"/>
          </a:p>
        </p:txBody>
      </p:sp>
    </p:spTree>
    <p:extLst>
      <p:ext uri="{BB962C8B-B14F-4D97-AF65-F5344CB8AC3E}">
        <p14:creationId xmlns:p14="http://schemas.microsoft.com/office/powerpoint/2010/main" val="1944157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17398" y="10235123"/>
            <a:ext cx="291891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r" eaLnBrk="1" hangingPunct="1">
              <a:buClr>
                <a:schemeClr val="tx1"/>
              </a:buClr>
              <a:buSzPct val="75000"/>
              <a:buFont typeface="Wingdings" panose="05000000000000000000" pitchFamily="2" charset="2"/>
              <a:buNone/>
            </a:pPr>
            <a:fld id="{18093B46-824D-4A78-9E98-92CBF047A8D4}" type="slidenum">
              <a:rPr lang="pl-PL" altLang="pl-PL" sz="1200"/>
              <a:pPr algn="r" eaLnBrk="1" hangingPunct="1">
                <a:buClr>
                  <a:schemeClr val="tx1"/>
                </a:buClr>
                <a:buSzPct val="75000"/>
                <a:buFont typeface="Wingdings" panose="05000000000000000000" pitchFamily="2" charset="2"/>
                <a:buNone/>
              </a:pPr>
              <a:t>16</a:t>
            </a:fld>
            <a:endParaRPr lang="pl-PL" altLang="pl-PL"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latin typeface="Arial" panose="020B0604020202020204" pitchFamily="34" charset="0"/>
            </a:endParaRPr>
          </a:p>
        </p:txBody>
      </p:sp>
    </p:spTree>
    <p:extLst>
      <p:ext uri="{BB962C8B-B14F-4D97-AF65-F5344CB8AC3E}">
        <p14:creationId xmlns:p14="http://schemas.microsoft.com/office/powerpoint/2010/main" val="1192838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817E5525-7EEE-4BAF-B773-A09CCAD312E5}" type="slidenum">
              <a:rPr lang="pl-PL" smtClean="0"/>
              <a:t>17</a:t>
            </a:fld>
            <a:endParaRPr lang="pl-PL"/>
          </a:p>
        </p:txBody>
      </p:sp>
    </p:spTree>
    <p:extLst>
      <p:ext uri="{BB962C8B-B14F-4D97-AF65-F5344CB8AC3E}">
        <p14:creationId xmlns:p14="http://schemas.microsoft.com/office/powerpoint/2010/main" val="570928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817E5525-7EEE-4BAF-B773-A09CCAD312E5}" type="slidenum">
              <a:rPr lang="pl-PL" smtClean="0"/>
              <a:t>18</a:t>
            </a:fld>
            <a:endParaRPr lang="pl-PL"/>
          </a:p>
        </p:txBody>
      </p:sp>
    </p:spTree>
    <p:extLst>
      <p:ext uri="{BB962C8B-B14F-4D97-AF65-F5344CB8AC3E}">
        <p14:creationId xmlns:p14="http://schemas.microsoft.com/office/powerpoint/2010/main" val="962851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817E5525-7EEE-4BAF-B773-A09CCAD312E5}" type="slidenum">
              <a:rPr lang="pl-PL" smtClean="0"/>
              <a:t>19</a:t>
            </a:fld>
            <a:endParaRPr lang="pl-PL"/>
          </a:p>
        </p:txBody>
      </p:sp>
    </p:spTree>
    <p:extLst>
      <p:ext uri="{BB962C8B-B14F-4D97-AF65-F5344CB8AC3E}">
        <p14:creationId xmlns:p14="http://schemas.microsoft.com/office/powerpoint/2010/main" val="2080978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817E5525-7EEE-4BAF-B773-A09CCAD312E5}" type="slidenum">
              <a:rPr lang="pl-PL" smtClean="0"/>
              <a:t>22</a:t>
            </a:fld>
            <a:endParaRPr lang="pl-PL"/>
          </a:p>
        </p:txBody>
      </p:sp>
    </p:spTree>
    <p:extLst>
      <p:ext uri="{BB962C8B-B14F-4D97-AF65-F5344CB8AC3E}">
        <p14:creationId xmlns:p14="http://schemas.microsoft.com/office/powerpoint/2010/main" val="2071049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817E5525-7EEE-4BAF-B773-A09CCAD312E5}" type="slidenum">
              <a:rPr lang="pl-PL" smtClean="0"/>
              <a:t>51</a:t>
            </a:fld>
            <a:endParaRPr lang="pl-PL"/>
          </a:p>
        </p:txBody>
      </p:sp>
    </p:spTree>
    <p:extLst>
      <p:ext uri="{BB962C8B-B14F-4D97-AF65-F5344CB8AC3E}">
        <p14:creationId xmlns:p14="http://schemas.microsoft.com/office/powerpoint/2010/main" val="1944655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817E5525-7EEE-4BAF-B773-A09CCAD312E5}" type="slidenum">
              <a:rPr lang="pl-PL" smtClean="0"/>
              <a:t>54</a:t>
            </a:fld>
            <a:endParaRPr lang="pl-PL"/>
          </a:p>
        </p:txBody>
      </p:sp>
    </p:spTree>
    <p:extLst>
      <p:ext uri="{BB962C8B-B14F-4D97-AF65-F5344CB8AC3E}">
        <p14:creationId xmlns:p14="http://schemas.microsoft.com/office/powerpoint/2010/main" val="747687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8F3A9562-FDAC-482A-9765-283F8EC73CBC}" type="datetimeFigureOut">
              <a:rPr lang="pl-PL" smtClean="0"/>
              <a:t>2020.09.18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98116B0-3DD7-48EC-A23A-205A6D69B980}" type="slidenum">
              <a:rPr lang="pl-PL" smtClean="0"/>
              <a:t>‹#›</a:t>
            </a:fld>
            <a:endParaRPr lang="pl-PL"/>
          </a:p>
        </p:txBody>
      </p:sp>
    </p:spTree>
    <p:extLst>
      <p:ext uri="{BB962C8B-B14F-4D97-AF65-F5344CB8AC3E}">
        <p14:creationId xmlns:p14="http://schemas.microsoft.com/office/powerpoint/2010/main" val="1559626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8F3A9562-FDAC-482A-9765-283F8EC73CBC}" type="datetimeFigureOut">
              <a:rPr lang="pl-PL" smtClean="0"/>
              <a:t>2020.09.18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98116B0-3DD7-48EC-A23A-205A6D69B980}" type="slidenum">
              <a:rPr lang="pl-PL" smtClean="0"/>
              <a:t>‹#›</a:t>
            </a:fld>
            <a:endParaRPr lang="pl-PL"/>
          </a:p>
        </p:txBody>
      </p:sp>
    </p:spTree>
    <p:extLst>
      <p:ext uri="{BB962C8B-B14F-4D97-AF65-F5344CB8AC3E}">
        <p14:creationId xmlns:p14="http://schemas.microsoft.com/office/powerpoint/2010/main" val="3749016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8F3A9562-FDAC-482A-9765-283F8EC73CBC}" type="datetimeFigureOut">
              <a:rPr lang="pl-PL" smtClean="0"/>
              <a:t>2020.09.18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98116B0-3DD7-48EC-A23A-205A6D69B980}" type="slidenum">
              <a:rPr lang="pl-PL" smtClean="0"/>
              <a:t>‹#›</a:t>
            </a:fld>
            <a:endParaRPr lang="pl-PL"/>
          </a:p>
        </p:txBody>
      </p:sp>
    </p:spTree>
    <p:extLst>
      <p:ext uri="{BB962C8B-B14F-4D97-AF65-F5344CB8AC3E}">
        <p14:creationId xmlns:p14="http://schemas.microsoft.com/office/powerpoint/2010/main" val="812624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lvl1pPr>
              <a:defRPr/>
            </a:lvl1pPr>
          </a:lstStyle>
          <a:p>
            <a:pPr>
              <a:defRPr/>
            </a:pPr>
            <a:fld id="{05EA9FAE-4A7C-4D9C-8C74-B1198AC18952}" type="datetimeFigureOut">
              <a:rPr lang="pl-PL">
                <a:solidFill>
                  <a:prstClr val="black">
                    <a:tint val="75000"/>
                  </a:prstClr>
                </a:solidFill>
              </a:rPr>
              <a:pPr>
                <a:defRPr/>
              </a:pPr>
              <a:t>2020.09.18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fld id="{6AE315FF-1E7A-4921-86FD-BC5B4AFC71C8}" type="slidenum">
              <a:rPr lang="pl-PL" altLang="pl-PL"/>
              <a:pPr/>
              <a:t>‹#›</a:t>
            </a:fld>
            <a:endParaRPr lang="pl-PL" altLang="pl-PL"/>
          </a:p>
        </p:txBody>
      </p:sp>
    </p:spTree>
    <p:extLst>
      <p:ext uri="{BB962C8B-B14F-4D97-AF65-F5344CB8AC3E}">
        <p14:creationId xmlns:p14="http://schemas.microsoft.com/office/powerpoint/2010/main" val="3496449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pPr>
              <a:defRPr/>
            </a:pPr>
            <a:fld id="{31AE1B1D-52BB-4EA0-BBBC-5AA8DFE1C68A}" type="datetimeFigureOut">
              <a:rPr lang="pl-PL">
                <a:solidFill>
                  <a:prstClr val="black">
                    <a:tint val="75000"/>
                  </a:prstClr>
                </a:solidFill>
              </a:rPr>
              <a:pPr>
                <a:defRPr/>
              </a:pPr>
              <a:t>2020.09.18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fld id="{E8BBA23C-CD81-4A65-9A23-FF5E0C90BD18}" type="slidenum">
              <a:rPr lang="pl-PL" altLang="pl-PL"/>
              <a:pPr/>
              <a:t>‹#›</a:t>
            </a:fld>
            <a:endParaRPr lang="pl-PL" altLang="pl-PL"/>
          </a:p>
        </p:txBody>
      </p:sp>
    </p:spTree>
    <p:extLst>
      <p:ext uri="{BB962C8B-B14F-4D97-AF65-F5344CB8AC3E}">
        <p14:creationId xmlns:p14="http://schemas.microsoft.com/office/powerpoint/2010/main" val="1821412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B9666E4C-71D1-4624-922D-89030C8F6B65}" type="datetimeFigureOut">
              <a:rPr lang="pl-PL">
                <a:solidFill>
                  <a:prstClr val="black">
                    <a:tint val="75000"/>
                  </a:prstClr>
                </a:solidFill>
              </a:rPr>
              <a:pPr>
                <a:defRPr/>
              </a:pPr>
              <a:t>2020.09.18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fld id="{8BC9B00B-E08C-48D4-81B0-DDE3F3F81893}" type="slidenum">
              <a:rPr lang="pl-PL" altLang="pl-PL"/>
              <a:pPr/>
              <a:t>‹#›</a:t>
            </a:fld>
            <a:endParaRPr lang="pl-PL" altLang="pl-PL"/>
          </a:p>
        </p:txBody>
      </p:sp>
    </p:spTree>
    <p:extLst>
      <p:ext uri="{BB962C8B-B14F-4D97-AF65-F5344CB8AC3E}">
        <p14:creationId xmlns:p14="http://schemas.microsoft.com/office/powerpoint/2010/main" val="130448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3"/>
          <p:cNvSpPr>
            <a:spLocks noGrp="1"/>
          </p:cNvSpPr>
          <p:nvPr>
            <p:ph type="dt" sz="half" idx="10"/>
          </p:nvPr>
        </p:nvSpPr>
        <p:spPr/>
        <p:txBody>
          <a:bodyPr/>
          <a:lstStyle>
            <a:lvl1pPr>
              <a:defRPr/>
            </a:lvl1pPr>
          </a:lstStyle>
          <a:p>
            <a:pPr>
              <a:defRPr/>
            </a:pPr>
            <a:fld id="{A6876D98-9C76-485B-88D7-59F0803115E5}" type="datetimeFigureOut">
              <a:rPr lang="pl-PL">
                <a:solidFill>
                  <a:prstClr val="black">
                    <a:tint val="75000"/>
                  </a:prstClr>
                </a:solidFill>
              </a:rPr>
              <a:pPr>
                <a:defRPr/>
              </a:pPr>
              <a:t>2020.09.18</a:t>
            </a:fld>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fld id="{B13A497B-5B71-407C-A9AE-8BFB13FAA6CF}" type="slidenum">
              <a:rPr lang="pl-PL" altLang="pl-PL"/>
              <a:pPr/>
              <a:t>‹#›</a:t>
            </a:fld>
            <a:endParaRPr lang="pl-PL" altLang="pl-PL"/>
          </a:p>
        </p:txBody>
      </p:sp>
    </p:spTree>
    <p:extLst>
      <p:ext uri="{BB962C8B-B14F-4D97-AF65-F5344CB8AC3E}">
        <p14:creationId xmlns:p14="http://schemas.microsoft.com/office/powerpoint/2010/main" val="1759098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3"/>
          <p:cNvSpPr>
            <a:spLocks noGrp="1"/>
          </p:cNvSpPr>
          <p:nvPr>
            <p:ph type="dt" sz="half" idx="10"/>
          </p:nvPr>
        </p:nvSpPr>
        <p:spPr/>
        <p:txBody>
          <a:bodyPr/>
          <a:lstStyle>
            <a:lvl1pPr>
              <a:defRPr/>
            </a:lvl1pPr>
          </a:lstStyle>
          <a:p>
            <a:pPr>
              <a:defRPr/>
            </a:pPr>
            <a:fld id="{41B1C9E5-DEDF-48C6-9F0C-468EB9D5880D}" type="datetimeFigureOut">
              <a:rPr lang="pl-PL">
                <a:solidFill>
                  <a:prstClr val="black">
                    <a:tint val="75000"/>
                  </a:prstClr>
                </a:solidFill>
              </a:rPr>
              <a:pPr>
                <a:defRPr/>
              </a:pPr>
              <a:t>2020.09.18</a:t>
            </a:fld>
            <a:endParaRPr lang="pl-PL">
              <a:solidFill>
                <a:prstClr val="black">
                  <a:tint val="75000"/>
                </a:prstClr>
              </a:solidFill>
            </a:endParaRPr>
          </a:p>
        </p:txBody>
      </p:sp>
      <p:sp>
        <p:nvSpPr>
          <p:cNvPr id="8"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9" name="Symbol zastępczy numeru slajdu 5"/>
          <p:cNvSpPr>
            <a:spLocks noGrp="1"/>
          </p:cNvSpPr>
          <p:nvPr>
            <p:ph type="sldNum" sz="quarter" idx="12"/>
          </p:nvPr>
        </p:nvSpPr>
        <p:spPr/>
        <p:txBody>
          <a:bodyPr/>
          <a:lstStyle>
            <a:lvl1pPr>
              <a:defRPr/>
            </a:lvl1pPr>
          </a:lstStyle>
          <a:p>
            <a:fld id="{BE2AEA06-B17B-41DA-8D54-D54F6A0835CB}" type="slidenum">
              <a:rPr lang="pl-PL" altLang="pl-PL"/>
              <a:pPr/>
              <a:t>‹#›</a:t>
            </a:fld>
            <a:endParaRPr lang="pl-PL" altLang="pl-PL"/>
          </a:p>
        </p:txBody>
      </p:sp>
    </p:spTree>
    <p:extLst>
      <p:ext uri="{BB962C8B-B14F-4D97-AF65-F5344CB8AC3E}">
        <p14:creationId xmlns:p14="http://schemas.microsoft.com/office/powerpoint/2010/main" val="478613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3"/>
          <p:cNvSpPr>
            <a:spLocks noGrp="1"/>
          </p:cNvSpPr>
          <p:nvPr>
            <p:ph type="dt" sz="half" idx="10"/>
          </p:nvPr>
        </p:nvSpPr>
        <p:spPr/>
        <p:txBody>
          <a:bodyPr/>
          <a:lstStyle>
            <a:lvl1pPr>
              <a:defRPr/>
            </a:lvl1pPr>
          </a:lstStyle>
          <a:p>
            <a:pPr>
              <a:defRPr/>
            </a:pPr>
            <a:fld id="{799F5D1E-60F3-44CF-A800-D54A96D8FA47}" type="datetimeFigureOut">
              <a:rPr lang="pl-PL">
                <a:solidFill>
                  <a:prstClr val="black">
                    <a:tint val="75000"/>
                  </a:prstClr>
                </a:solidFill>
              </a:rPr>
              <a:pPr>
                <a:defRPr/>
              </a:pPr>
              <a:t>2020.09.18</a:t>
            </a:fld>
            <a:endParaRPr lang="pl-PL">
              <a:solidFill>
                <a:prstClr val="black">
                  <a:tint val="75000"/>
                </a:prstClr>
              </a:solidFill>
            </a:endParaRPr>
          </a:p>
        </p:txBody>
      </p:sp>
      <p:sp>
        <p:nvSpPr>
          <p:cNvPr id="4"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5" name="Symbol zastępczy numeru slajdu 5"/>
          <p:cNvSpPr>
            <a:spLocks noGrp="1"/>
          </p:cNvSpPr>
          <p:nvPr>
            <p:ph type="sldNum" sz="quarter" idx="12"/>
          </p:nvPr>
        </p:nvSpPr>
        <p:spPr/>
        <p:txBody>
          <a:bodyPr/>
          <a:lstStyle>
            <a:lvl1pPr>
              <a:defRPr/>
            </a:lvl1pPr>
          </a:lstStyle>
          <a:p>
            <a:fld id="{108276B3-DA39-4702-9DF0-7B84E75828C0}" type="slidenum">
              <a:rPr lang="pl-PL" altLang="pl-PL"/>
              <a:pPr/>
              <a:t>‹#›</a:t>
            </a:fld>
            <a:endParaRPr lang="pl-PL" altLang="pl-PL"/>
          </a:p>
        </p:txBody>
      </p:sp>
    </p:spTree>
    <p:extLst>
      <p:ext uri="{BB962C8B-B14F-4D97-AF65-F5344CB8AC3E}">
        <p14:creationId xmlns:p14="http://schemas.microsoft.com/office/powerpoint/2010/main" val="1860818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4956C700-DD4A-4AB6-A505-2DF7A064FE7E}" type="datetimeFigureOut">
              <a:rPr lang="pl-PL">
                <a:solidFill>
                  <a:prstClr val="black">
                    <a:tint val="75000"/>
                  </a:prstClr>
                </a:solidFill>
              </a:rPr>
              <a:pPr>
                <a:defRPr/>
              </a:pPr>
              <a:t>2020.09.18</a:t>
            </a:fld>
            <a:endParaRPr lang="pl-PL">
              <a:solidFill>
                <a:prstClr val="black">
                  <a:tint val="75000"/>
                </a:prstClr>
              </a:solidFill>
            </a:endParaRPr>
          </a:p>
        </p:txBody>
      </p:sp>
      <p:sp>
        <p:nvSpPr>
          <p:cNvPr id="3"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4" name="Symbol zastępczy numeru slajdu 5"/>
          <p:cNvSpPr>
            <a:spLocks noGrp="1"/>
          </p:cNvSpPr>
          <p:nvPr>
            <p:ph type="sldNum" sz="quarter" idx="12"/>
          </p:nvPr>
        </p:nvSpPr>
        <p:spPr/>
        <p:txBody>
          <a:bodyPr/>
          <a:lstStyle>
            <a:lvl1pPr>
              <a:defRPr/>
            </a:lvl1pPr>
          </a:lstStyle>
          <a:p>
            <a:fld id="{E49FE6FF-C3B4-49BE-A3FF-0399BE46D82F}" type="slidenum">
              <a:rPr lang="pl-PL" altLang="pl-PL"/>
              <a:pPr/>
              <a:t>‹#›</a:t>
            </a:fld>
            <a:endParaRPr lang="pl-PL" altLang="pl-PL"/>
          </a:p>
        </p:txBody>
      </p:sp>
    </p:spTree>
    <p:extLst>
      <p:ext uri="{BB962C8B-B14F-4D97-AF65-F5344CB8AC3E}">
        <p14:creationId xmlns:p14="http://schemas.microsoft.com/office/powerpoint/2010/main" val="796527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077C8B03-1285-47B9-BA95-0254F2372041}" type="datetimeFigureOut">
              <a:rPr lang="pl-PL">
                <a:solidFill>
                  <a:prstClr val="black">
                    <a:tint val="75000"/>
                  </a:prstClr>
                </a:solidFill>
              </a:rPr>
              <a:pPr>
                <a:defRPr/>
              </a:pPr>
              <a:t>2020.09.18</a:t>
            </a:fld>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fld id="{B0AA52F9-5F52-4622-A4E2-07EEB9649511}" type="slidenum">
              <a:rPr lang="pl-PL" altLang="pl-PL"/>
              <a:pPr/>
              <a:t>‹#›</a:t>
            </a:fld>
            <a:endParaRPr lang="pl-PL" altLang="pl-PL"/>
          </a:p>
        </p:txBody>
      </p:sp>
    </p:spTree>
    <p:extLst>
      <p:ext uri="{BB962C8B-B14F-4D97-AF65-F5344CB8AC3E}">
        <p14:creationId xmlns:p14="http://schemas.microsoft.com/office/powerpoint/2010/main" val="2364977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8F3A9562-FDAC-482A-9765-283F8EC73CBC}" type="datetimeFigureOut">
              <a:rPr lang="pl-PL" smtClean="0"/>
              <a:t>2020.09.18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98116B0-3DD7-48EC-A23A-205A6D69B980}" type="slidenum">
              <a:rPr lang="pl-PL" smtClean="0"/>
              <a:t>‹#›</a:t>
            </a:fld>
            <a:endParaRPr lang="pl-PL"/>
          </a:p>
        </p:txBody>
      </p:sp>
    </p:spTree>
    <p:extLst>
      <p:ext uri="{BB962C8B-B14F-4D97-AF65-F5344CB8AC3E}">
        <p14:creationId xmlns:p14="http://schemas.microsoft.com/office/powerpoint/2010/main" val="15562612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CAA5A935-0372-4BDD-AC22-5B0126808938}" type="datetimeFigureOut">
              <a:rPr lang="pl-PL">
                <a:solidFill>
                  <a:prstClr val="black">
                    <a:tint val="75000"/>
                  </a:prstClr>
                </a:solidFill>
              </a:rPr>
              <a:pPr>
                <a:defRPr/>
              </a:pPr>
              <a:t>2020.09.18</a:t>
            </a:fld>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fld id="{EBEA68BC-1706-4AD0-907C-DB222DC654E8}" type="slidenum">
              <a:rPr lang="pl-PL" altLang="pl-PL"/>
              <a:pPr/>
              <a:t>‹#›</a:t>
            </a:fld>
            <a:endParaRPr lang="pl-PL" altLang="pl-PL"/>
          </a:p>
        </p:txBody>
      </p:sp>
    </p:spTree>
    <p:extLst>
      <p:ext uri="{BB962C8B-B14F-4D97-AF65-F5344CB8AC3E}">
        <p14:creationId xmlns:p14="http://schemas.microsoft.com/office/powerpoint/2010/main" val="263985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pPr>
              <a:defRPr/>
            </a:pPr>
            <a:fld id="{677A2A4F-7C1E-4CB8-A171-DF29E3E50B81}" type="datetimeFigureOut">
              <a:rPr lang="pl-PL">
                <a:solidFill>
                  <a:prstClr val="black">
                    <a:tint val="75000"/>
                  </a:prstClr>
                </a:solidFill>
              </a:rPr>
              <a:pPr>
                <a:defRPr/>
              </a:pPr>
              <a:t>2020.09.18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fld id="{3E1081AC-E0E2-4F9A-8EF8-AE54C0FF63C0}" type="slidenum">
              <a:rPr lang="pl-PL" altLang="pl-PL"/>
              <a:pPr/>
              <a:t>‹#›</a:t>
            </a:fld>
            <a:endParaRPr lang="pl-PL" altLang="pl-PL"/>
          </a:p>
        </p:txBody>
      </p:sp>
    </p:spTree>
    <p:extLst>
      <p:ext uri="{BB962C8B-B14F-4D97-AF65-F5344CB8AC3E}">
        <p14:creationId xmlns:p14="http://schemas.microsoft.com/office/powerpoint/2010/main" val="1902309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pPr>
              <a:defRPr/>
            </a:pPr>
            <a:fld id="{B47DFCDC-ECB2-4B62-A252-B556690AB4B6}" type="datetimeFigureOut">
              <a:rPr lang="pl-PL">
                <a:solidFill>
                  <a:prstClr val="black">
                    <a:tint val="75000"/>
                  </a:prstClr>
                </a:solidFill>
              </a:rPr>
              <a:pPr>
                <a:defRPr/>
              </a:pPr>
              <a:t>2020.09.18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fld id="{541764B6-5EBF-4950-93C0-9B12C2D06B4B}" type="slidenum">
              <a:rPr lang="pl-PL" altLang="pl-PL"/>
              <a:pPr/>
              <a:t>‹#›</a:t>
            </a:fld>
            <a:endParaRPr lang="pl-PL" altLang="pl-PL"/>
          </a:p>
        </p:txBody>
      </p:sp>
    </p:spTree>
    <p:extLst>
      <p:ext uri="{BB962C8B-B14F-4D97-AF65-F5344CB8AC3E}">
        <p14:creationId xmlns:p14="http://schemas.microsoft.com/office/powerpoint/2010/main" val="3159115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8F3A9562-FDAC-482A-9765-283F8EC73CBC}" type="datetimeFigureOut">
              <a:rPr lang="pl-PL" smtClean="0"/>
              <a:t>2020.09.18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98116B0-3DD7-48EC-A23A-205A6D69B980}" type="slidenum">
              <a:rPr lang="pl-PL" smtClean="0"/>
              <a:t>‹#›</a:t>
            </a:fld>
            <a:endParaRPr lang="pl-PL"/>
          </a:p>
        </p:txBody>
      </p:sp>
    </p:spTree>
    <p:extLst>
      <p:ext uri="{BB962C8B-B14F-4D97-AF65-F5344CB8AC3E}">
        <p14:creationId xmlns:p14="http://schemas.microsoft.com/office/powerpoint/2010/main" val="1288361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8F3A9562-FDAC-482A-9765-283F8EC73CBC}" type="datetimeFigureOut">
              <a:rPr lang="pl-PL" smtClean="0"/>
              <a:t>2020.09.18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98116B0-3DD7-48EC-A23A-205A6D69B980}" type="slidenum">
              <a:rPr lang="pl-PL" smtClean="0"/>
              <a:t>‹#›</a:t>
            </a:fld>
            <a:endParaRPr lang="pl-PL"/>
          </a:p>
        </p:txBody>
      </p:sp>
    </p:spTree>
    <p:extLst>
      <p:ext uri="{BB962C8B-B14F-4D97-AF65-F5344CB8AC3E}">
        <p14:creationId xmlns:p14="http://schemas.microsoft.com/office/powerpoint/2010/main" val="4035694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8F3A9562-FDAC-482A-9765-283F8EC73CBC}" type="datetimeFigureOut">
              <a:rPr lang="pl-PL" smtClean="0"/>
              <a:t>2020.09.18</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E98116B0-3DD7-48EC-A23A-205A6D69B980}" type="slidenum">
              <a:rPr lang="pl-PL" smtClean="0"/>
              <a:t>‹#›</a:t>
            </a:fld>
            <a:endParaRPr lang="pl-PL"/>
          </a:p>
        </p:txBody>
      </p:sp>
    </p:spTree>
    <p:extLst>
      <p:ext uri="{BB962C8B-B14F-4D97-AF65-F5344CB8AC3E}">
        <p14:creationId xmlns:p14="http://schemas.microsoft.com/office/powerpoint/2010/main" val="2558730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8F3A9562-FDAC-482A-9765-283F8EC73CBC}" type="datetimeFigureOut">
              <a:rPr lang="pl-PL" smtClean="0"/>
              <a:t>2020.09.18</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E98116B0-3DD7-48EC-A23A-205A6D69B980}" type="slidenum">
              <a:rPr lang="pl-PL" smtClean="0"/>
              <a:t>‹#›</a:t>
            </a:fld>
            <a:endParaRPr lang="pl-PL"/>
          </a:p>
        </p:txBody>
      </p:sp>
    </p:spTree>
    <p:extLst>
      <p:ext uri="{BB962C8B-B14F-4D97-AF65-F5344CB8AC3E}">
        <p14:creationId xmlns:p14="http://schemas.microsoft.com/office/powerpoint/2010/main" val="2009767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8F3A9562-FDAC-482A-9765-283F8EC73CBC}" type="datetimeFigureOut">
              <a:rPr lang="pl-PL" smtClean="0"/>
              <a:t>2020.09.18</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E98116B0-3DD7-48EC-A23A-205A6D69B980}" type="slidenum">
              <a:rPr lang="pl-PL" smtClean="0"/>
              <a:t>‹#›</a:t>
            </a:fld>
            <a:endParaRPr lang="pl-PL"/>
          </a:p>
        </p:txBody>
      </p:sp>
    </p:spTree>
    <p:extLst>
      <p:ext uri="{BB962C8B-B14F-4D97-AF65-F5344CB8AC3E}">
        <p14:creationId xmlns:p14="http://schemas.microsoft.com/office/powerpoint/2010/main" val="666247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8F3A9562-FDAC-482A-9765-283F8EC73CBC}" type="datetimeFigureOut">
              <a:rPr lang="pl-PL" smtClean="0"/>
              <a:t>2020.09.18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98116B0-3DD7-48EC-A23A-205A6D69B980}" type="slidenum">
              <a:rPr lang="pl-PL" smtClean="0"/>
              <a:t>‹#›</a:t>
            </a:fld>
            <a:endParaRPr lang="pl-PL"/>
          </a:p>
        </p:txBody>
      </p:sp>
    </p:spTree>
    <p:extLst>
      <p:ext uri="{BB962C8B-B14F-4D97-AF65-F5344CB8AC3E}">
        <p14:creationId xmlns:p14="http://schemas.microsoft.com/office/powerpoint/2010/main" val="1183760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8F3A9562-FDAC-482A-9765-283F8EC73CBC}" type="datetimeFigureOut">
              <a:rPr lang="pl-PL" smtClean="0"/>
              <a:t>2020.09.18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98116B0-3DD7-48EC-A23A-205A6D69B980}" type="slidenum">
              <a:rPr lang="pl-PL" smtClean="0"/>
              <a:t>‹#›</a:t>
            </a:fld>
            <a:endParaRPr lang="pl-PL"/>
          </a:p>
        </p:txBody>
      </p:sp>
    </p:spTree>
    <p:extLst>
      <p:ext uri="{BB962C8B-B14F-4D97-AF65-F5344CB8AC3E}">
        <p14:creationId xmlns:p14="http://schemas.microsoft.com/office/powerpoint/2010/main" val="1902179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A9562-FDAC-482A-9765-283F8EC73CBC}" type="datetimeFigureOut">
              <a:rPr lang="pl-PL" smtClean="0"/>
              <a:t>2020.09.18</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8116B0-3DD7-48EC-A23A-205A6D69B980}" type="slidenum">
              <a:rPr lang="pl-PL" smtClean="0"/>
              <a:t>‹#›</a:t>
            </a:fld>
            <a:endParaRPr lang="pl-PL"/>
          </a:p>
        </p:txBody>
      </p:sp>
    </p:spTree>
    <p:extLst>
      <p:ext uri="{BB962C8B-B14F-4D97-AF65-F5344CB8AC3E}">
        <p14:creationId xmlns:p14="http://schemas.microsoft.com/office/powerpoint/2010/main" val="482920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a:t>Kliknij, aby edytować styl</a:t>
            </a:r>
          </a:p>
        </p:txBody>
      </p:sp>
      <p:sp>
        <p:nvSpPr>
          <p:cNvPr id="1027" name="Symbol zastępczy tekstu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4" name="Symbol zastępczy daty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DA9AA85-20E0-4FCD-94F4-6EE313A1BCA4}" type="datetimeFigureOut">
              <a:rPr lang="pl-PL">
                <a:solidFill>
                  <a:prstClr val="black">
                    <a:tint val="75000"/>
                  </a:prstClr>
                </a:solidFill>
              </a:rPr>
              <a:pPr>
                <a:defRPr/>
              </a:pPr>
              <a:t>2020.09.18</a:t>
            </a:fld>
            <a:endParaRPr lang="pl-PL">
              <a:solidFill>
                <a:prstClr val="black">
                  <a:tint val="75000"/>
                </a:prstClr>
              </a:solidFill>
            </a:endParaRPr>
          </a:p>
        </p:txBody>
      </p:sp>
      <p:sp>
        <p:nvSpPr>
          <p:cNvPr id="5" name="Symbol zastępczy stopki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pPr>
            <a:fld id="{4F95FBF6-1EFF-4AB1-9202-F7586FD6CF72}" type="slidenum">
              <a:rPr lang="pl-PL" altLang="pl-PL" smtClean="0"/>
              <a:pPr fontAlgn="base">
                <a:spcBef>
                  <a:spcPct val="0"/>
                </a:spcBef>
                <a:spcAft>
                  <a:spcPct val="0"/>
                </a:spcAft>
              </a:pPr>
              <a:t>‹#›</a:t>
            </a:fld>
            <a:endParaRPr lang="pl-PL" altLang="pl-PL"/>
          </a:p>
        </p:txBody>
      </p:sp>
    </p:spTree>
    <p:extLst>
      <p:ext uri="{BB962C8B-B14F-4D97-AF65-F5344CB8AC3E}">
        <p14:creationId xmlns:p14="http://schemas.microsoft.com/office/powerpoint/2010/main" val="24186736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ksow.pl/"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rostokąt 11"/>
          <p:cNvSpPr/>
          <p:nvPr/>
        </p:nvSpPr>
        <p:spPr>
          <a:xfrm>
            <a:off x="1524000" y="-6350"/>
            <a:ext cx="9124950" cy="38671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solidFill>
                <a:prstClr val="white"/>
              </a:solidFill>
            </a:endParaRPr>
          </a:p>
        </p:txBody>
      </p:sp>
      <p:sp>
        <p:nvSpPr>
          <p:cNvPr id="2051" name="Tytuł 1"/>
          <p:cNvSpPr>
            <a:spLocks noGrp="1"/>
          </p:cNvSpPr>
          <p:nvPr>
            <p:ph type="ctrTitle"/>
          </p:nvPr>
        </p:nvSpPr>
        <p:spPr>
          <a:xfrm>
            <a:off x="1443037" y="14289"/>
            <a:ext cx="9305926" cy="1804351"/>
          </a:xfrm>
        </p:spPr>
        <p:txBody>
          <a:bodyPr/>
          <a:lstStyle/>
          <a:p>
            <a:pPr eaLnBrk="1" hangingPunct="1"/>
            <a:r>
              <a:rPr lang="pl-PL" altLang="pl-PL"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Zarządzanie rozwojem w sektorze rolnym – wzrost konkurencyjności, innowacyjność </a:t>
            </a:r>
            <a:br>
              <a:rPr lang="pl-PL" altLang="pl-PL"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br>
            <a:r>
              <a:rPr lang="pl-PL" altLang="pl-PL"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i nowe technologie w rolnictwie. </a:t>
            </a:r>
            <a:r>
              <a:rPr lang="pl-PL" altLang="pl-PL" sz="1800" dirty="0">
                <a:ea typeface="Calibri" panose="020F0502020204030204" pitchFamily="34" charset="0"/>
                <a:cs typeface="Times New Roman" panose="02020603050405020304" pitchFamily="18" charset="0"/>
              </a:rPr>
              <a:t/>
            </a:r>
            <a:br>
              <a:rPr lang="pl-PL" altLang="pl-PL" sz="1800" dirty="0">
                <a:ea typeface="Calibri" panose="020F0502020204030204" pitchFamily="34" charset="0"/>
                <a:cs typeface="Times New Roman" panose="02020603050405020304" pitchFamily="18" charset="0"/>
              </a:rPr>
            </a:br>
            <a:endParaRPr lang="pl-PL" altLang="pl-PL" sz="1600" b="1" dirty="0">
              <a:solidFill>
                <a:schemeClr val="bg1"/>
              </a:solidFill>
              <a:ea typeface="Calibri" panose="020F0502020204030204" pitchFamily="34" charset="0"/>
              <a:cs typeface="Times New Roman" panose="02020603050405020304" pitchFamily="18" charset="0"/>
            </a:endParaRPr>
          </a:p>
        </p:txBody>
      </p:sp>
      <p:sp>
        <p:nvSpPr>
          <p:cNvPr id="2052" name="pole tekstowe 9"/>
          <p:cNvSpPr txBox="1">
            <a:spLocks noChangeArrowheads="1"/>
          </p:cNvSpPr>
          <p:nvPr/>
        </p:nvSpPr>
        <p:spPr bwMode="auto">
          <a:xfrm>
            <a:off x="1745932" y="2518303"/>
            <a:ext cx="8700135"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pl-PL" altLang="pl-PL" sz="2000" dirty="0">
                <a:latin typeface="Arial" panose="020B0604020202020204" pitchFamily="34" charset="0"/>
              </a:rPr>
              <a:t>Autor: </a:t>
            </a:r>
            <a:r>
              <a:rPr lang="pl-PL" sz="2400" dirty="0"/>
              <a:t>dr hab. Roman Sass,   </a:t>
            </a:r>
          </a:p>
          <a:p>
            <a:pPr fontAlgn="base">
              <a:spcBef>
                <a:spcPct val="0"/>
              </a:spcBef>
              <a:spcAft>
                <a:spcPct val="0"/>
              </a:spcAft>
              <a:buFontTx/>
              <a:buNone/>
            </a:pPr>
            <a:r>
              <a:rPr lang="pl-PL" sz="2400" dirty="0"/>
              <a:t>prof. Kujawsko-Pomorskiej Szkoły Wyższej w Bydgoszczy</a:t>
            </a:r>
            <a:r>
              <a:rPr lang="pl-PL" altLang="pl-PL" sz="2000" dirty="0">
                <a:latin typeface="Arial" panose="020B0604020202020204" pitchFamily="34" charset="0"/>
              </a:rPr>
              <a:t/>
            </a:r>
            <a:br>
              <a:rPr lang="pl-PL" altLang="pl-PL" sz="2000" dirty="0">
                <a:latin typeface="Arial" panose="020B0604020202020204" pitchFamily="34" charset="0"/>
              </a:rPr>
            </a:br>
            <a:r>
              <a:rPr lang="pl-PL" altLang="pl-PL" sz="2000" dirty="0">
                <a:latin typeface="Arial" panose="020B0604020202020204" pitchFamily="34" charset="0"/>
              </a:rPr>
              <a:t>20.09.2020 r.</a:t>
            </a:r>
          </a:p>
        </p:txBody>
      </p:sp>
      <p:pic>
        <p:nvPicPr>
          <p:cNvPr id="2053" name="Obraz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4064" y="4006850"/>
            <a:ext cx="8124825"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pole tekstowe 1"/>
          <p:cNvSpPr txBox="1">
            <a:spLocks noChangeArrowheads="1"/>
          </p:cNvSpPr>
          <p:nvPr/>
        </p:nvSpPr>
        <p:spPr bwMode="auto">
          <a:xfrm>
            <a:off x="2424113" y="6550026"/>
            <a:ext cx="88566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pl-PL" altLang="pl-PL" sz="1200">
                <a:solidFill>
                  <a:prstClr val="black"/>
                </a:solidFill>
                <a:latin typeface="Arial" panose="020B0604020202020204" pitchFamily="34" charset="0"/>
              </a:rPr>
              <a:t>Za treść merytoryczną odpowiada Zachodniopomorski Ośrodek Doradztwa Rolniczego w Barzkowicach.</a:t>
            </a:r>
          </a:p>
        </p:txBody>
      </p:sp>
      <p:sp>
        <p:nvSpPr>
          <p:cNvPr id="3" name="pole tekstowe 2"/>
          <p:cNvSpPr txBox="1"/>
          <p:nvPr/>
        </p:nvSpPr>
        <p:spPr>
          <a:xfrm>
            <a:off x="1930400" y="1727200"/>
            <a:ext cx="8046720" cy="1200329"/>
          </a:xfrm>
          <a:prstGeom prst="rect">
            <a:avLst/>
          </a:prstGeom>
          <a:noFill/>
        </p:spPr>
        <p:txBody>
          <a:bodyPr wrap="square" rtlCol="0">
            <a:spAutoFit/>
          </a:bodyPr>
          <a:lstStyle/>
          <a:p>
            <a:pPr algn="ctr"/>
            <a:r>
              <a:rPr lang="pl-PL" b="1" dirty="0">
                <a:latin typeface="Times New Roman" panose="02020603050405020304" pitchFamily="18" charset="0"/>
                <a:ea typeface="Calibri" panose="020F0502020204030204" pitchFamily="34" charset="0"/>
              </a:rPr>
              <a:t>KONKURENCYJNOŚĆ GOSPODARSTW ROLNYCH W WOJEWÓDZTWIE </a:t>
            </a:r>
          </a:p>
          <a:p>
            <a:pPr algn="ctr"/>
            <a:r>
              <a:rPr lang="pl-PL" b="1" dirty="0">
                <a:latin typeface="Times New Roman" panose="02020603050405020304" pitchFamily="18" charset="0"/>
                <a:ea typeface="Calibri" panose="020F0502020204030204" pitchFamily="34" charset="0"/>
              </a:rPr>
              <a:t>KUJAWSKO-POMORSKIM W ZALEŻNOŚCI OD SKALI I KIERUNKU PRODUKCJI</a:t>
            </a:r>
            <a:endParaRPr lang="pl-PL" b="1" dirty="0">
              <a:latin typeface="Algerian" panose="04020705040A02060702" pitchFamily="82" charset="0"/>
              <a:cs typeface="Arial" panose="020B0604020202020204" pitchFamily="34" charset="0"/>
            </a:endParaRPr>
          </a:p>
          <a:p>
            <a:endParaRPr lang="pl-PL" dirty="0"/>
          </a:p>
        </p:txBody>
      </p:sp>
    </p:spTree>
    <p:extLst>
      <p:ext uri="{BB962C8B-B14F-4D97-AF65-F5344CB8AC3E}">
        <p14:creationId xmlns:p14="http://schemas.microsoft.com/office/powerpoint/2010/main" val="3434988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xmlns="" id="{081C2106-63CF-44B7-B693-91328EFEE880}"/>
              </a:ext>
            </a:extLst>
          </p:cNvPr>
          <p:cNvSpPr txBox="1"/>
          <p:nvPr/>
        </p:nvSpPr>
        <p:spPr>
          <a:xfrm>
            <a:off x="807720" y="533400"/>
            <a:ext cx="10546080" cy="5649239"/>
          </a:xfrm>
          <a:prstGeom prst="rect">
            <a:avLst/>
          </a:prstGeom>
          <a:noFill/>
        </p:spPr>
        <p:txBody>
          <a:bodyPr wrap="square" rtlCol="0">
            <a:spAutoFit/>
          </a:bodyPr>
          <a:lstStyle/>
          <a:p>
            <a:pPr marL="285750" indent="-285750" algn="just">
              <a:lnSpc>
                <a:spcPct val="150000"/>
              </a:lnSpc>
              <a:spcAft>
                <a:spcPts val="800"/>
              </a:spcAft>
              <a:buFont typeface="Wingdings" panose="05000000000000000000" pitchFamily="2" charset="2"/>
              <a:buChar char="q"/>
            </a:pPr>
            <a:r>
              <a:rPr lang="pl-PL" sz="1800" dirty="0">
                <a:effectLst/>
                <a:latin typeface="Times New Roman" panose="02020603050405020304" pitchFamily="18" charset="0"/>
                <a:ea typeface="Calibri" panose="020F0502020204030204" pitchFamily="34" charset="0"/>
              </a:rPr>
              <a:t>Przedsiębiorstwa rolnicze z różnych krajów nie konkurują między sobą bezpośrednio lub pośrednio. „Z konkurencyjnością mamy do czynienia również wówczas, gdy poszczególne podmioty (gospodarstwa) nie są stroną na rynku, ale ich koszty produkcji mają zasadniczy wpływ na zdolność konkurencyjną produktów finalnych” [</a:t>
            </a:r>
            <a:r>
              <a:rPr lang="pl-PL" sz="1800" dirty="0" err="1">
                <a:effectLst/>
                <a:latin typeface="Times New Roman" panose="02020603050405020304" pitchFamily="18" charset="0"/>
                <a:ea typeface="Calibri" panose="020F0502020204030204" pitchFamily="34" charset="0"/>
              </a:rPr>
              <a:t>Woś</a:t>
            </a:r>
            <a:r>
              <a:rPr lang="pl-PL" sz="1800" dirty="0">
                <a:effectLst/>
                <a:latin typeface="Times New Roman" panose="02020603050405020304" pitchFamily="18" charset="0"/>
                <a:ea typeface="Calibri" panose="020F0502020204030204" pitchFamily="34" charset="0"/>
              </a:rPr>
              <a:t> 2003,  Ziętara, Zieliński 2012, s.45]. </a:t>
            </a:r>
          </a:p>
          <a:p>
            <a:pPr marL="285750" indent="-285750" algn="just">
              <a:lnSpc>
                <a:spcPct val="150000"/>
              </a:lnSpc>
              <a:spcAft>
                <a:spcPts val="800"/>
              </a:spcAft>
              <a:buFont typeface="Wingdings" panose="05000000000000000000" pitchFamily="2" charset="2"/>
              <a:buChar char="q"/>
            </a:pPr>
            <a:r>
              <a:rPr lang="pl-PL" sz="1800" dirty="0">
                <a:effectLst/>
                <a:latin typeface="Times New Roman" panose="02020603050405020304" pitchFamily="18" charset="0"/>
                <a:ea typeface="Calibri" panose="020F0502020204030204" pitchFamily="34" charset="0"/>
              </a:rPr>
              <a:t>Konkurencyjność rolnictwa, zwłaszcza w porównaniach międzynarodowych, (konkurencyjność zewnętrzna) </a:t>
            </a:r>
            <a:r>
              <a:rPr lang="pl-PL" sz="1800" u="sng" dirty="0">
                <a:effectLst/>
                <a:latin typeface="Times New Roman" panose="02020603050405020304" pitchFamily="18" charset="0"/>
                <a:ea typeface="Calibri" panose="020F0502020204030204" pitchFamily="34" charset="0"/>
              </a:rPr>
              <a:t>badana jest głównie w aspekcie kosztowym, bowiem koszty produkcji w rolnictwie (obok jakości) mają podstawowy wpływ na zdolność konkurencyjną wytwarzanych z surowców rolniczych wyrobów finalnych. </a:t>
            </a:r>
            <a:r>
              <a:rPr lang="pl-PL" sz="1800" dirty="0">
                <a:effectLst/>
                <a:latin typeface="Times New Roman" panose="02020603050405020304" pitchFamily="18" charset="0"/>
                <a:ea typeface="Calibri" panose="020F0502020204030204" pitchFamily="34" charset="0"/>
              </a:rPr>
              <a:t>Badania konkurencyjności rolnictwa w dużym stopniu „podporządkowane” są zatem analizom konkurencyjności sektora spożywczego [</a:t>
            </a:r>
            <a:r>
              <a:rPr lang="pl-PL" sz="1800" dirty="0" err="1">
                <a:effectLst/>
                <a:latin typeface="Times New Roman" panose="02020603050405020304" pitchFamily="18" charset="0"/>
                <a:ea typeface="Calibri" panose="020F0502020204030204" pitchFamily="34" charset="0"/>
              </a:rPr>
              <a:t>Nosecka</a:t>
            </a:r>
            <a:r>
              <a:rPr lang="pl-PL" sz="1800" dirty="0">
                <a:effectLst/>
                <a:latin typeface="Times New Roman" panose="02020603050405020304" pitchFamily="18" charset="0"/>
                <a:ea typeface="Calibri" panose="020F0502020204030204" pitchFamily="34" charset="0"/>
              </a:rPr>
              <a:t> i in. 2011, 9-35]. </a:t>
            </a:r>
          </a:p>
          <a:p>
            <a:pPr marL="285750" indent="-285750" algn="just">
              <a:lnSpc>
                <a:spcPct val="150000"/>
              </a:lnSpc>
              <a:spcAft>
                <a:spcPts val="800"/>
              </a:spcAft>
              <a:buFont typeface="Wingdings" panose="05000000000000000000" pitchFamily="2" charset="2"/>
              <a:buChar char="q"/>
            </a:pPr>
            <a:r>
              <a:rPr lang="pl-PL" sz="1800" dirty="0">
                <a:effectLst/>
                <a:latin typeface="Times New Roman" panose="02020603050405020304" pitchFamily="18" charset="0"/>
                <a:ea typeface="Calibri" panose="020F0502020204030204" pitchFamily="34" charset="0"/>
              </a:rPr>
              <a:t>Proces pomiaru konkurencyjności w rolnictwie często jest   sprowadzany do określenia  </a:t>
            </a:r>
            <a:r>
              <a:rPr lang="pl-PL" sz="1800" u="sng" dirty="0">
                <a:effectLst/>
                <a:latin typeface="Times New Roman" panose="02020603050405020304" pitchFamily="18" charset="0"/>
                <a:ea typeface="Calibri" panose="020F0502020204030204" pitchFamily="34" charset="0"/>
              </a:rPr>
              <a:t>pozycji konkurencyjnej gospodarstwa rolnego czy też grupy gospodarstw na tle  najbliższych konkurentów. </a:t>
            </a:r>
            <a:r>
              <a:rPr lang="pl-PL" sz="1800" dirty="0">
                <a:effectLst/>
                <a:latin typeface="Times New Roman" panose="02020603050405020304" pitchFamily="18" charset="0"/>
                <a:ea typeface="Calibri" panose="020F0502020204030204" pitchFamily="34" charset="0"/>
              </a:rPr>
              <a:t>Pomiar konkurencyjności gospodarstw rolnych najczęściej sprowadza się do oceny </a:t>
            </a:r>
            <a:r>
              <a:rPr lang="pl-PL" sz="1800" u="sng" dirty="0">
                <a:effectLst/>
                <a:latin typeface="Times New Roman" panose="02020603050405020304" pitchFamily="18" charset="0"/>
                <a:ea typeface="Calibri" panose="020F0502020204030204" pitchFamily="34" charset="0"/>
              </a:rPr>
              <a:t>efektywności </a:t>
            </a:r>
            <a:r>
              <a:rPr lang="pl-PL" sz="1800" u="sng" dirty="0" err="1">
                <a:effectLst/>
                <a:latin typeface="Times New Roman" panose="02020603050405020304" pitchFamily="18" charset="0"/>
                <a:ea typeface="Calibri" panose="020F0502020204030204" pitchFamily="34" charset="0"/>
              </a:rPr>
              <a:t>ekonomiczno</a:t>
            </a:r>
            <a:r>
              <a:rPr lang="pl-PL" sz="1800" u="sng" dirty="0">
                <a:effectLst/>
                <a:latin typeface="Times New Roman" panose="02020603050405020304" pitchFamily="18" charset="0"/>
                <a:ea typeface="Calibri" panose="020F0502020204030204" pitchFamily="34" charset="0"/>
              </a:rPr>
              <a:t> - finansowej. </a:t>
            </a:r>
          </a:p>
        </p:txBody>
      </p:sp>
    </p:spTree>
    <p:extLst>
      <p:ext uri="{BB962C8B-B14F-4D97-AF65-F5344CB8AC3E}">
        <p14:creationId xmlns:p14="http://schemas.microsoft.com/office/powerpoint/2010/main" val="17834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668739" y="121920"/>
            <a:ext cx="10791741" cy="5517921"/>
          </a:xfrm>
          <a:prstGeom prst="rect">
            <a:avLst/>
          </a:prstGeom>
        </p:spPr>
        <p:txBody>
          <a:bodyPr wrap="square">
            <a:spAutoFit/>
          </a:bodyPr>
          <a:lstStyle/>
          <a:p>
            <a:pPr algn="just">
              <a:lnSpc>
                <a:spcPct val="107000"/>
              </a:lnSpc>
              <a:spcAft>
                <a:spcPts val="800"/>
              </a:spcAft>
            </a:pPr>
            <a:r>
              <a:rPr lang="pl-PL"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PROW 2014-2020</a:t>
            </a:r>
            <a:endParaRPr lang="pl-PL" sz="24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l-P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Celem głównym PROW 2014 – 2020 jest poprawa konkurencyjności rolnictwa, zrównoważone zarządzanie zasobami naturalnymi i działania w dziedzinie klimatu oraz zrównoważony rozwój terytorialny obszarów wiejskich.</a:t>
            </a:r>
            <a:endParaRPr lang="pl-PL"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l-P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Priorytet 2</a:t>
            </a:r>
            <a:endParaRPr lang="pl-PL" sz="24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pl-PL"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Poprawa konkurencyjności wszystkich rodzajów gospodarki rolnej i zwiększenie rentowności gospodarstw rolnych.</a:t>
            </a:r>
            <a:endParaRPr lang="pl-PL" sz="24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pl-PL"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pl-PL" sz="24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pl-PL"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PROGRAM DZIALANOŚCI KPODR NA 2020 ROK</a:t>
            </a:r>
            <a:endParaRPr lang="pl-PL" sz="2400" b="1"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pl-PL"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Priorytety działalności doradczej KPODR</a:t>
            </a:r>
          </a:p>
          <a:p>
            <a:pPr fontAlgn="base">
              <a:lnSpc>
                <a:spcPct val="107000"/>
              </a:lnSpc>
              <a:spcAft>
                <a:spcPts val="0"/>
              </a:spcAft>
            </a:pPr>
            <a:r>
              <a:rPr lang="pl-P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Poprawa konkurencyjności gospodarstw rolnych województwa </a:t>
            </a:r>
          </a:p>
          <a:p>
            <a:pPr fontAlgn="base">
              <a:lnSpc>
                <a:spcPct val="107000"/>
              </a:lnSpc>
              <a:spcAft>
                <a:spcPts val="0"/>
              </a:spcAft>
            </a:pPr>
            <a:r>
              <a:rPr lang="pl-P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kujawsko-pomorskiego (działalność informacyjna, edukacja rolników i doradztwo)</a:t>
            </a:r>
            <a:endParaRPr lang="pl-PL" sz="24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pl-PL"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pl-PL"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235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additive="base">
                                        <p:cTn id="2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 calcmode="lin" valueType="num">
                                      <p:cBhvr additive="base">
                                        <p:cTn id="3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xmlns="" id="{4EA454C4-9B9B-4B9D-9CCC-FFCD37FE1C23}"/>
              </a:ext>
            </a:extLst>
          </p:cNvPr>
          <p:cNvSpPr txBox="1"/>
          <p:nvPr/>
        </p:nvSpPr>
        <p:spPr>
          <a:xfrm>
            <a:off x="1584960" y="1813560"/>
            <a:ext cx="9631680" cy="2862322"/>
          </a:xfrm>
          <a:prstGeom prst="rect">
            <a:avLst/>
          </a:prstGeom>
          <a:noFill/>
        </p:spPr>
        <p:txBody>
          <a:bodyPr wrap="square" rtlCol="0">
            <a:spAutoFit/>
          </a:bodyPr>
          <a:lstStyle/>
          <a:p>
            <a:pPr algn="ctr"/>
            <a:r>
              <a:rPr lang="pl-PL" sz="2000" b="1" dirty="0">
                <a:latin typeface="Times New Roman" panose="02020603050405020304" pitchFamily="18" charset="0"/>
                <a:cs typeface="Times New Roman" panose="02020603050405020304" pitchFamily="18" charset="0"/>
              </a:rPr>
              <a:t>DETEMINANTY DOCHODÓW GOSPODARSTW  ROLNICZYCH</a:t>
            </a:r>
          </a:p>
          <a:p>
            <a:pPr algn="ctr"/>
            <a:endParaRPr lang="pl-PL" sz="2000" b="1" dirty="0">
              <a:latin typeface="Times New Roman" panose="02020603050405020304" pitchFamily="18" charset="0"/>
              <a:cs typeface="Times New Roman" panose="02020603050405020304" pitchFamily="18" charset="0"/>
            </a:endParaRPr>
          </a:p>
          <a:p>
            <a:pPr algn="ctr"/>
            <a:endParaRPr lang="pl-PL" sz="2000" b="1" dirty="0">
              <a:latin typeface="Times New Roman" panose="02020603050405020304" pitchFamily="18" charset="0"/>
              <a:cs typeface="Times New Roman" panose="02020603050405020304" pitchFamily="18" charset="0"/>
            </a:endParaRPr>
          </a:p>
          <a:p>
            <a:r>
              <a:rPr lang="pl-PL" sz="2400" dirty="0">
                <a:effectLst/>
                <a:latin typeface="Times New Roman" panose="02020603050405020304" pitchFamily="18" charset="0"/>
                <a:ea typeface="Calibri" panose="020F0502020204030204" pitchFamily="34" charset="0"/>
              </a:rPr>
              <a:t>Celem prowadzenia działalności gospodarczej  jest uzyskanie jak najkorzystniejszego efektu ekonomicznego. W przypadku indywidualnych gospodarstw rolnych będzie to dążenie do uzyskania jak największego dochodu. Stanowi on podstawowy cel ekonomiczny, a w tradycyjnych gospodarstwach indywidualnych jest on wręcz egzystencjalny </a:t>
            </a:r>
            <a:endParaRPr lang="pl-PL"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9045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296537" y="2286000"/>
            <a:ext cx="8899023" cy="3046988"/>
          </a:xfrm>
          <a:prstGeom prst="rect">
            <a:avLst/>
          </a:prstGeom>
        </p:spPr>
        <p:txBody>
          <a:bodyPr wrap="square">
            <a:spAutoFit/>
          </a:bodyPr>
          <a:lstStyle/>
          <a:p>
            <a:r>
              <a:rPr lang="pl-PL" sz="2000" b="1" dirty="0">
                <a:latin typeface="Times New Roman" panose="02020603050405020304" pitchFamily="18" charset="0"/>
                <a:cs typeface="Times New Roman" panose="02020603050405020304" pitchFamily="18" charset="0"/>
              </a:rPr>
              <a:t>CZYNNIKI WEWNĘTRZNE </a:t>
            </a:r>
            <a:endParaRPr lang="pl-PL" sz="2000" dirty="0"/>
          </a:p>
          <a:p>
            <a:r>
              <a:rPr lang="pl-PL" sz="2000" b="1" dirty="0">
                <a:latin typeface="Times New Roman" panose="02020603050405020304" pitchFamily="18" charset="0"/>
                <a:cs typeface="Times New Roman" panose="02020603050405020304" pitchFamily="18" charset="0"/>
              </a:rPr>
              <a:t>POTENCJAŁ PRODUKCYJNY GOSPODARSTWA</a:t>
            </a:r>
            <a:r>
              <a:rPr lang="pl-PL" sz="2000" dirty="0">
                <a:latin typeface="Times New Roman" panose="02020603050405020304" pitchFamily="18" charset="0"/>
                <a:cs typeface="Times New Roman" panose="02020603050405020304" pitchFamily="18" charset="0"/>
              </a:rPr>
              <a:t> </a:t>
            </a:r>
            <a:r>
              <a:rPr lang="pl-PL" sz="2400" dirty="0">
                <a:latin typeface="Times New Roman" panose="02020603050405020304" pitchFamily="18" charset="0"/>
                <a:cs typeface="Times New Roman" panose="02020603050405020304" pitchFamily="18" charset="0"/>
              </a:rPr>
              <a:t>(powierzchnia gospodarstwa, majątek produkcyjny )</a:t>
            </a:r>
          </a:p>
          <a:p>
            <a:r>
              <a:rPr lang="pl-PL" sz="2400" dirty="0">
                <a:latin typeface="Times New Roman" panose="02020603050405020304" pitchFamily="18" charset="0"/>
                <a:cs typeface="Times New Roman" panose="02020603050405020304" pitchFamily="18" charset="0"/>
              </a:rPr>
              <a:t>- skala produkcji</a:t>
            </a:r>
          </a:p>
          <a:p>
            <a:r>
              <a:rPr lang="pl-PL" sz="2400" dirty="0">
                <a:latin typeface="Times New Roman" panose="02020603050405020304" pitchFamily="18" charset="0"/>
                <a:cs typeface="Times New Roman" panose="02020603050405020304" pitchFamily="18" charset="0"/>
              </a:rPr>
              <a:t>- kierunek produkcji</a:t>
            </a:r>
          </a:p>
          <a:p>
            <a:r>
              <a:rPr lang="pl-PL" sz="2400" dirty="0">
                <a:latin typeface="Times New Roman" panose="02020603050405020304" pitchFamily="18" charset="0"/>
                <a:cs typeface="Times New Roman" panose="02020603050405020304" pitchFamily="18" charset="0"/>
              </a:rPr>
              <a:t>- technologia (intensywność produkcji, efektywność produkcji)</a:t>
            </a:r>
          </a:p>
          <a:p>
            <a:r>
              <a:rPr lang="pl-PL" sz="2000" b="1" dirty="0">
                <a:latin typeface="Times New Roman" panose="02020603050405020304" pitchFamily="18" charset="0"/>
                <a:cs typeface="Times New Roman" panose="02020603050405020304" pitchFamily="18" charset="0"/>
              </a:rPr>
              <a:t>CZYNNIK LUDZKI </a:t>
            </a:r>
            <a:r>
              <a:rPr lang="pl-PL" sz="2400" dirty="0">
                <a:latin typeface="Times New Roman" panose="02020603050405020304" pitchFamily="18" charset="0"/>
                <a:cs typeface="Times New Roman" panose="02020603050405020304" pitchFamily="18" charset="0"/>
              </a:rPr>
              <a:t>(jakość kapitału ludzkiego, wiek, wykształcenie, przedsiębiorczość, skład osobowy rodziny)</a:t>
            </a:r>
          </a:p>
        </p:txBody>
      </p:sp>
      <p:sp>
        <p:nvSpPr>
          <p:cNvPr id="4" name="pole tekstowe 3">
            <a:extLst>
              <a:ext uri="{FF2B5EF4-FFF2-40B4-BE49-F238E27FC236}">
                <a16:creationId xmlns:a16="http://schemas.microsoft.com/office/drawing/2014/main" xmlns="" id="{5683DEE0-3B19-464D-B2BF-8686F0FC6674}"/>
              </a:ext>
            </a:extLst>
          </p:cNvPr>
          <p:cNvSpPr txBox="1"/>
          <p:nvPr/>
        </p:nvSpPr>
        <p:spPr>
          <a:xfrm>
            <a:off x="1296537" y="975360"/>
            <a:ext cx="9295262" cy="830997"/>
          </a:xfrm>
          <a:prstGeom prst="rect">
            <a:avLst/>
          </a:prstGeom>
          <a:noFill/>
        </p:spPr>
        <p:txBody>
          <a:bodyPr wrap="square" rtlCol="0">
            <a:spAutoFit/>
          </a:bodyPr>
          <a:lstStyle/>
          <a:p>
            <a:r>
              <a:rPr lang="pl-PL" sz="2400" b="1" dirty="0">
                <a:latin typeface="Times New Roman" panose="02020603050405020304" pitchFamily="18" charset="0"/>
                <a:cs typeface="Times New Roman" panose="02020603050405020304" pitchFamily="18" charset="0"/>
              </a:rPr>
              <a:t>CZYNNIKI WPŁYWAJĄCE NA DOCHODY I MOŻLIWOŚCI ROZWOJOWE GOSPODARSTW</a:t>
            </a:r>
          </a:p>
        </p:txBody>
      </p:sp>
    </p:spTree>
    <p:extLst>
      <p:ext uri="{BB962C8B-B14F-4D97-AF65-F5344CB8AC3E}">
        <p14:creationId xmlns:p14="http://schemas.microsoft.com/office/powerpoint/2010/main" val="72299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552266" y="956687"/>
            <a:ext cx="9771053" cy="4524315"/>
          </a:xfrm>
          <a:prstGeom prst="rect">
            <a:avLst/>
          </a:prstGeom>
        </p:spPr>
        <p:txBody>
          <a:bodyPr wrap="square">
            <a:spAutoFit/>
          </a:bodyPr>
          <a:lstStyle/>
          <a:p>
            <a:r>
              <a:rPr lang="pl-PL" sz="2000" b="1" dirty="0">
                <a:latin typeface="Times New Roman" panose="02020603050405020304" pitchFamily="18" charset="0"/>
                <a:cs typeface="Times New Roman" panose="02020603050405020304" pitchFamily="18" charset="0"/>
              </a:rPr>
              <a:t>CZYNNIKI ZEWNĘTRZNE </a:t>
            </a:r>
            <a:r>
              <a:rPr lang="pl-PL" sz="2400" dirty="0">
                <a:latin typeface="Times New Roman" panose="02020603050405020304" pitchFamily="18" charset="0"/>
                <a:cs typeface="Times New Roman" panose="02020603050405020304" pitchFamily="18" charset="0"/>
              </a:rPr>
              <a:t>(rolnicy nie mają bezpośredniego wpływu) </a:t>
            </a:r>
          </a:p>
          <a:p>
            <a:r>
              <a:rPr lang="pl-PL" sz="2400" b="1" dirty="0">
                <a:latin typeface="Times New Roman" panose="02020603050405020304" pitchFamily="18" charset="0"/>
                <a:cs typeface="Times New Roman" panose="02020603050405020304" pitchFamily="18" charset="0"/>
              </a:rPr>
              <a:t>Związane z polityką rolną </a:t>
            </a:r>
            <a:r>
              <a:rPr lang="pl-PL" sz="2400" dirty="0">
                <a:latin typeface="Times New Roman" panose="02020603050405020304" pitchFamily="18" charset="0"/>
                <a:cs typeface="Times New Roman" panose="02020603050405020304" pitchFamily="18" charset="0"/>
              </a:rPr>
              <a:t>(relacje cen, transfery środków do gospodarstwa i gospodarstwa - wynikające z objęcia rolnictwa mechanizmami WPR, podatki i inne obciążenia na rzecz Skarbu Państwa)</a:t>
            </a:r>
          </a:p>
          <a:p>
            <a:r>
              <a:rPr lang="pl-PL" sz="2400" b="1" dirty="0">
                <a:latin typeface="Times New Roman" panose="02020603050405020304" pitchFamily="18" charset="0"/>
                <a:cs typeface="Times New Roman" panose="02020603050405020304" pitchFamily="18" charset="0"/>
              </a:rPr>
              <a:t>Polityka makroekonomiczna i ogólny poziom rozwoju kraju (</a:t>
            </a:r>
            <a:r>
              <a:rPr lang="pl-PL" sz="2400" dirty="0">
                <a:latin typeface="Times New Roman" panose="02020603050405020304" pitchFamily="18" charset="0"/>
                <a:cs typeface="Times New Roman" panose="02020603050405020304" pitchFamily="18" charset="0"/>
              </a:rPr>
              <a:t>popyt na produkty rolnicze i siłę roboczą, możliwość wsparcia rolnictwa ze strony budżetu, polityka społeczna – zakres świadczeń społecznych) </a:t>
            </a:r>
            <a:r>
              <a:rPr lang="pl-PL" sz="2400" u="sng" dirty="0">
                <a:latin typeface="Times New Roman" panose="02020603050405020304" pitchFamily="18" charset="0"/>
                <a:cs typeface="Times New Roman" panose="02020603050405020304" pitchFamily="18" charset="0"/>
              </a:rPr>
              <a:t>o rozwoju rolnictwa coraz bardziej przesadza polityka makroekonomiczna (Zegar 2008)</a:t>
            </a:r>
          </a:p>
          <a:p>
            <a:r>
              <a:rPr lang="pl-PL" sz="2400" b="1" dirty="0">
                <a:latin typeface="Times New Roman" panose="02020603050405020304" pitchFamily="18" charset="0"/>
                <a:cs typeface="Times New Roman" panose="02020603050405020304" pitchFamily="18" charset="0"/>
              </a:rPr>
              <a:t>O poziomie dochodów rolniczych </a:t>
            </a:r>
            <a:r>
              <a:rPr lang="pl-PL" sz="2400" dirty="0">
                <a:latin typeface="Times New Roman" panose="02020603050405020304" pitchFamily="18" charset="0"/>
                <a:cs typeface="Times New Roman" panose="02020603050405020304" pitchFamily="18" charset="0"/>
              </a:rPr>
              <a:t>w dłuższym okresie powinien decydować potencjał produkcyjny i sprawność gospodarowania </a:t>
            </a:r>
          </a:p>
          <a:p>
            <a:endParaRPr lang="pl-PL" sz="2400" dirty="0">
              <a:latin typeface="Times New Roman" panose="02020603050405020304" pitchFamily="18" charset="0"/>
              <a:cs typeface="Times New Roman" panose="02020603050405020304" pitchFamily="18" charset="0"/>
            </a:endParaRPr>
          </a:p>
          <a:p>
            <a:endParaRPr lang="pl-PL"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053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7" name="Wykres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01040"/>
            <a:ext cx="10820399" cy="5745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672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a:spLocks noChangeArrowheads="1"/>
          </p:cNvSpPr>
          <p:nvPr/>
        </p:nvSpPr>
        <p:spPr bwMode="auto">
          <a:xfrm>
            <a:off x="2152651" y="1341438"/>
            <a:ext cx="82216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76225">
              <a:spcBef>
                <a:spcPct val="20000"/>
              </a:spcBef>
              <a:buClr>
                <a:schemeClr val="tx1"/>
              </a:buClr>
              <a:buSzPct val="75000"/>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tx1"/>
              </a:buClr>
              <a:buSzPct val="80000"/>
              <a:buChar char="–"/>
              <a:defRPr sz="24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400">
                <a:solidFill>
                  <a:schemeClr val="tx1"/>
                </a:solidFill>
                <a:latin typeface="Arial" panose="020B0604020202020204" pitchFamily="34" charset="0"/>
              </a:defRPr>
            </a:lvl9pPr>
          </a:lstStyle>
          <a:p>
            <a:pPr algn="just">
              <a:spcBef>
                <a:spcPct val="0"/>
              </a:spcBef>
              <a:buClrTx/>
              <a:buSzTx/>
              <a:buFontTx/>
              <a:buNone/>
            </a:pPr>
            <a:r>
              <a:rPr lang="pl-PL" altLang="pl-PL" sz="1800" u="sng" dirty="0">
                <a:solidFill>
                  <a:srgbClr val="000000"/>
                </a:solidFill>
                <a:latin typeface="Arial Narrow" panose="020B0606020202030204" pitchFamily="34" charset="0"/>
              </a:rPr>
              <a:t>Globalną tendencją jest spadek cen rolnych</a:t>
            </a:r>
            <a:r>
              <a:rPr lang="pl-PL" altLang="pl-PL" sz="1800" dirty="0">
                <a:solidFill>
                  <a:srgbClr val="000000"/>
                </a:solidFill>
                <a:latin typeface="Arial Narrow" panose="020B0606020202030204" pitchFamily="34" charset="0"/>
              </a:rPr>
              <a:t>. W latach 1900-2010, pomimo znacznego przyrostu ludności, </a:t>
            </a:r>
            <a:r>
              <a:rPr lang="pl-PL" altLang="pl-PL" sz="1800" u="sng" dirty="0">
                <a:solidFill>
                  <a:srgbClr val="000000"/>
                </a:solidFill>
                <a:latin typeface="Arial Narrow" panose="020B0606020202030204" pitchFamily="34" charset="0"/>
              </a:rPr>
              <a:t>realne światowe ceny rolne spadały przeciętnie o 1% rocznie</a:t>
            </a:r>
            <a:r>
              <a:rPr lang="pl-PL" altLang="pl-PL" sz="1800" dirty="0">
                <a:solidFill>
                  <a:srgbClr val="000000"/>
                </a:solidFill>
                <a:latin typeface="Arial Narrow" panose="020B0606020202030204" pitchFamily="34" charset="0"/>
              </a:rPr>
              <a:t>. Były wprawdzie okresy gwałtownego wzrostu cen w czasie wojen oraz gwałtownego spadku podczas wielkiego kryzysu, lecz </a:t>
            </a:r>
            <a:r>
              <a:rPr lang="pl-PL" altLang="pl-PL" sz="1800" u="sng" dirty="0">
                <a:solidFill>
                  <a:srgbClr val="000000"/>
                </a:solidFill>
                <a:latin typeface="Arial Narrow" panose="020B0606020202030204" pitchFamily="34" charset="0"/>
              </a:rPr>
              <a:t>trend spadkowy jest wyraźny i nieubłagany</a:t>
            </a:r>
            <a:r>
              <a:rPr lang="pl-PL" altLang="pl-PL" sz="1800" dirty="0">
                <a:solidFill>
                  <a:srgbClr val="000000"/>
                </a:solidFill>
                <a:latin typeface="Arial Narrow" panose="020B0606020202030204" pitchFamily="34" charset="0"/>
              </a:rPr>
              <a:t> [</a:t>
            </a:r>
            <a:r>
              <a:rPr lang="en-US" altLang="pl-PL" sz="1800" dirty="0" err="1">
                <a:solidFill>
                  <a:srgbClr val="000000"/>
                </a:solidFill>
                <a:latin typeface="Arial Narrow" panose="020B0606020202030204" pitchFamily="34" charset="0"/>
              </a:rPr>
              <a:t>Fuglie</a:t>
            </a:r>
            <a:r>
              <a:rPr lang="en-US" altLang="pl-PL" sz="1800" dirty="0">
                <a:solidFill>
                  <a:srgbClr val="000000"/>
                </a:solidFill>
                <a:latin typeface="Arial Narrow" panose="020B0606020202030204" pitchFamily="34" charset="0"/>
              </a:rPr>
              <a:t> K., Wang S. L. 2012</a:t>
            </a:r>
            <a:r>
              <a:rPr lang="pl-PL" altLang="pl-PL" sz="1800" dirty="0">
                <a:solidFill>
                  <a:srgbClr val="000000"/>
                </a:solidFill>
                <a:latin typeface="Arial Narrow" panose="020B0606020202030204" pitchFamily="34" charset="0"/>
              </a:rPr>
              <a:t>].</a:t>
            </a:r>
          </a:p>
        </p:txBody>
      </p:sp>
      <p:sp>
        <p:nvSpPr>
          <p:cNvPr id="70659" name="Prostokąt 12"/>
          <p:cNvSpPr>
            <a:spLocks noChangeArrowheads="1"/>
          </p:cNvSpPr>
          <p:nvPr/>
        </p:nvSpPr>
        <p:spPr bwMode="auto">
          <a:xfrm>
            <a:off x="2351089" y="836613"/>
            <a:ext cx="7921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tx1"/>
              </a:buClr>
              <a:buSzPct val="75000"/>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tx1"/>
              </a:buClr>
              <a:buSzPct val="80000"/>
              <a:buChar char="–"/>
              <a:defRPr sz="24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400">
                <a:solidFill>
                  <a:schemeClr val="tx1"/>
                </a:solidFill>
                <a:latin typeface="Arial" panose="020B0604020202020204" pitchFamily="34" charset="0"/>
              </a:defRPr>
            </a:lvl9pPr>
          </a:lstStyle>
          <a:p>
            <a:pPr marL="0" indent="0">
              <a:spcBef>
                <a:spcPct val="0"/>
              </a:spcBef>
              <a:buClrTx/>
              <a:buSzTx/>
              <a:buNone/>
            </a:pPr>
            <a:r>
              <a:rPr lang="pl-PL" altLang="pl-PL" dirty="0">
                <a:latin typeface="Times New Roman" panose="02020603050405020304" pitchFamily="18" charset="0"/>
                <a:cs typeface="Times New Roman" panose="02020603050405020304" pitchFamily="18" charset="0"/>
              </a:rPr>
              <a:t>Uwarunkowania zewnętrzne – relacje cen – poziom globalny</a:t>
            </a:r>
          </a:p>
        </p:txBody>
      </p:sp>
      <p:grpSp>
        <p:nvGrpSpPr>
          <p:cNvPr id="3" name="Grupa 2"/>
          <p:cNvGrpSpPr>
            <a:grpSpLocks/>
          </p:cNvGrpSpPr>
          <p:nvPr/>
        </p:nvGrpSpPr>
        <p:grpSpPr bwMode="auto">
          <a:xfrm>
            <a:off x="2152651" y="2789238"/>
            <a:ext cx="8120063" cy="3808412"/>
            <a:chOff x="628650" y="2789238"/>
            <a:chExt cx="8120063" cy="3808412"/>
          </a:xfrm>
        </p:grpSpPr>
        <p:pic>
          <p:nvPicPr>
            <p:cNvPr id="70663" name="Obraz 7" descr="http://www.choicesmagazine.org/UserFiles/file/Article1_Figure1_v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2789238"/>
              <a:ext cx="8120063" cy="380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4" name="pole tekstowe 1"/>
            <p:cNvSpPr txBox="1">
              <a:spLocks noChangeArrowheads="1"/>
            </p:cNvSpPr>
            <p:nvPr/>
          </p:nvSpPr>
          <p:spPr bwMode="auto">
            <a:xfrm>
              <a:off x="2195736" y="2994983"/>
              <a:ext cx="1728192"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r>
                <a:rPr lang="pl-PL" altLang="pl-PL" sz="1100">
                  <a:latin typeface="Arial Narrow" panose="020B0606020202030204" pitchFamily="34" charset="0"/>
                </a:rPr>
                <a:t>Indeks cen rolnych </a:t>
              </a:r>
            </a:p>
          </p:txBody>
        </p:sp>
        <p:sp>
          <p:nvSpPr>
            <p:cNvPr id="70665" name="pole tekstowe 10"/>
            <p:cNvSpPr txBox="1">
              <a:spLocks noChangeArrowheads="1"/>
            </p:cNvSpPr>
            <p:nvPr/>
          </p:nvSpPr>
          <p:spPr bwMode="auto">
            <a:xfrm>
              <a:off x="2843808" y="3645024"/>
              <a:ext cx="1512168"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r>
                <a:rPr lang="pl-PL" altLang="pl-PL" sz="1100">
                  <a:latin typeface="Arial Narrow" panose="020B0606020202030204" pitchFamily="34" charset="0"/>
                </a:rPr>
                <a:t>-1% trend roczny </a:t>
              </a:r>
            </a:p>
          </p:txBody>
        </p:sp>
        <p:sp>
          <p:nvSpPr>
            <p:cNvPr id="70666" name="pole tekstowe 13"/>
            <p:cNvSpPr txBox="1">
              <a:spLocks noChangeArrowheads="1"/>
            </p:cNvSpPr>
            <p:nvPr/>
          </p:nvSpPr>
          <p:spPr bwMode="auto">
            <a:xfrm>
              <a:off x="4499992" y="5661248"/>
              <a:ext cx="1512168"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r>
                <a:rPr lang="pl-PL" altLang="pl-PL" sz="1100">
                  <a:latin typeface="Arial Narrow" panose="020B0606020202030204" pitchFamily="34" charset="0"/>
                </a:rPr>
                <a:t>Ludność świata</a:t>
              </a:r>
            </a:p>
          </p:txBody>
        </p:sp>
        <p:sp>
          <p:nvSpPr>
            <p:cNvPr id="70667" name="pole tekstowe 14"/>
            <p:cNvSpPr txBox="1">
              <a:spLocks noChangeArrowheads="1"/>
            </p:cNvSpPr>
            <p:nvPr/>
          </p:nvSpPr>
          <p:spPr bwMode="auto">
            <a:xfrm rot="-5400000">
              <a:off x="-657566" y="4352924"/>
              <a:ext cx="3094571"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r>
                <a:rPr lang="pl-PL" altLang="pl-PL" sz="1400">
                  <a:latin typeface="Arial Narrow" panose="020B0606020202030204" pitchFamily="34" charset="0"/>
                </a:rPr>
                <a:t>Indeks cen rolnych [1977-1979 = 100%]</a:t>
              </a:r>
            </a:p>
          </p:txBody>
        </p:sp>
        <p:sp>
          <p:nvSpPr>
            <p:cNvPr id="70668" name="pole tekstowe 16"/>
            <p:cNvSpPr txBox="1">
              <a:spLocks noChangeArrowheads="1"/>
            </p:cNvSpPr>
            <p:nvPr/>
          </p:nvSpPr>
          <p:spPr bwMode="auto">
            <a:xfrm rot="-5400000">
              <a:off x="7373075" y="4305031"/>
              <a:ext cx="2404656"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r>
                <a:rPr lang="pl-PL" altLang="pl-PL" sz="1400">
                  <a:latin typeface="Arial Narrow" panose="020B0606020202030204" pitchFamily="34" charset="0"/>
                </a:rPr>
                <a:t>Ludność świata  [miliardy]</a:t>
              </a:r>
            </a:p>
          </p:txBody>
        </p:sp>
      </p:grpSp>
      <p:sp>
        <p:nvSpPr>
          <p:cNvPr id="18" name="Dowolny kształt 17"/>
          <p:cNvSpPr/>
          <p:nvPr/>
        </p:nvSpPr>
        <p:spPr>
          <a:xfrm>
            <a:off x="2908301" y="3881439"/>
            <a:ext cx="6761163" cy="1812925"/>
          </a:xfrm>
          <a:custGeom>
            <a:avLst/>
            <a:gdLst>
              <a:gd name="connsiteX0" fmla="*/ 0 w 5338483"/>
              <a:gd name="connsiteY0" fmla="*/ 1721224 h 1721224"/>
              <a:gd name="connsiteX1" fmla="*/ 1465730 w 5338483"/>
              <a:gd name="connsiteY1" fmla="*/ 1600200 h 1721224"/>
              <a:gd name="connsiteX2" fmla="*/ 2218765 w 5338483"/>
              <a:gd name="connsiteY2" fmla="*/ 1479177 h 1721224"/>
              <a:gd name="connsiteX3" fmla="*/ 3227294 w 5338483"/>
              <a:gd name="connsiteY3" fmla="*/ 1116106 h 1721224"/>
              <a:gd name="connsiteX4" fmla="*/ 3939989 w 5338483"/>
              <a:gd name="connsiteY4" fmla="*/ 753035 h 1721224"/>
              <a:gd name="connsiteX5" fmla="*/ 4477871 w 5338483"/>
              <a:gd name="connsiteY5" fmla="*/ 457200 h 1721224"/>
              <a:gd name="connsiteX6" fmla="*/ 5002306 w 5338483"/>
              <a:gd name="connsiteY6" fmla="*/ 188259 h 1721224"/>
              <a:gd name="connsiteX7" fmla="*/ 5338483 w 5338483"/>
              <a:gd name="connsiteY7" fmla="*/ 0 h 172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8483" h="1721224">
                <a:moveTo>
                  <a:pt x="0" y="1721224"/>
                </a:moveTo>
                <a:lnTo>
                  <a:pt x="1465730" y="1600200"/>
                </a:lnTo>
                <a:cubicBezTo>
                  <a:pt x="1835524" y="1559859"/>
                  <a:pt x="1925171" y="1559859"/>
                  <a:pt x="2218765" y="1479177"/>
                </a:cubicBezTo>
                <a:cubicBezTo>
                  <a:pt x="2512359" y="1398495"/>
                  <a:pt x="2940423" y="1237130"/>
                  <a:pt x="3227294" y="1116106"/>
                </a:cubicBezTo>
                <a:cubicBezTo>
                  <a:pt x="3514165" y="995082"/>
                  <a:pt x="3731559" y="862853"/>
                  <a:pt x="3939989" y="753035"/>
                </a:cubicBezTo>
                <a:cubicBezTo>
                  <a:pt x="4148419" y="643217"/>
                  <a:pt x="4300818" y="551329"/>
                  <a:pt x="4477871" y="457200"/>
                </a:cubicBezTo>
                <a:cubicBezTo>
                  <a:pt x="4654924" y="363071"/>
                  <a:pt x="4858871" y="264459"/>
                  <a:pt x="5002306" y="188259"/>
                </a:cubicBezTo>
                <a:cubicBezTo>
                  <a:pt x="5145741" y="112059"/>
                  <a:pt x="5242112" y="56029"/>
                  <a:pt x="5338483" y="0"/>
                </a:cubicBezTo>
              </a:path>
            </a:pathLst>
          </a:custGeom>
          <a:noFill/>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9" name="Dowolny kształt 18"/>
          <p:cNvSpPr/>
          <p:nvPr/>
        </p:nvSpPr>
        <p:spPr>
          <a:xfrm>
            <a:off x="2847975" y="3530600"/>
            <a:ext cx="6813550" cy="1925638"/>
          </a:xfrm>
          <a:custGeom>
            <a:avLst/>
            <a:gdLst>
              <a:gd name="connsiteX0" fmla="*/ 0 w 5378824"/>
              <a:gd name="connsiteY0" fmla="*/ 0 h 1828800"/>
              <a:gd name="connsiteX1" fmla="*/ 645459 w 5378824"/>
              <a:gd name="connsiteY1" fmla="*/ 376517 h 1828800"/>
              <a:gd name="connsiteX2" fmla="*/ 1358153 w 5378824"/>
              <a:gd name="connsiteY2" fmla="*/ 672352 h 1828800"/>
              <a:gd name="connsiteX3" fmla="*/ 2111188 w 5378824"/>
              <a:gd name="connsiteY3" fmla="*/ 981635 h 1828800"/>
              <a:gd name="connsiteX4" fmla="*/ 3092824 w 5378824"/>
              <a:gd name="connsiteY4" fmla="*/ 1290917 h 1828800"/>
              <a:gd name="connsiteX5" fmla="*/ 3751730 w 5378824"/>
              <a:gd name="connsiteY5" fmla="*/ 1479176 h 1828800"/>
              <a:gd name="connsiteX6" fmla="*/ 4612341 w 5378824"/>
              <a:gd name="connsiteY6" fmla="*/ 1667435 h 1828800"/>
              <a:gd name="connsiteX7" fmla="*/ 5378824 w 5378824"/>
              <a:gd name="connsiteY7"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8824" h="1828800">
                <a:moveTo>
                  <a:pt x="0" y="0"/>
                </a:moveTo>
                <a:cubicBezTo>
                  <a:pt x="209550" y="132229"/>
                  <a:pt x="419100" y="264458"/>
                  <a:pt x="645459" y="376517"/>
                </a:cubicBezTo>
                <a:cubicBezTo>
                  <a:pt x="871818" y="488576"/>
                  <a:pt x="1358153" y="672352"/>
                  <a:pt x="1358153" y="672352"/>
                </a:cubicBezTo>
                <a:cubicBezTo>
                  <a:pt x="1602441" y="773205"/>
                  <a:pt x="1822076" y="878541"/>
                  <a:pt x="2111188" y="981635"/>
                </a:cubicBezTo>
                <a:cubicBezTo>
                  <a:pt x="2400300" y="1084729"/>
                  <a:pt x="2819400" y="1207994"/>
                  <a:pt x="3092824" y="1290917"/>
                </a:cubicBezTo>
                <a:cubicBezTo>
                  <a:pt x="3366248" y="1373840"/>
                  <a:pt x="3498477" y="1416423"/>
                  <a:pt x="3751730" y="1479176"/>
                </a:cubicBezTo>
                <a:cubicBezTo>
                  <a:pt x="4004983" y="1541929"/>
                  <a:pt x="4612341" y="1667435"/>
                  <a:pt x="4612341" y="1667435"/>
                </a:cubicBezTo>
                <a:lnTo>
                  <a:pt x="5378824" y="1828800"/>
                </a:lnTo>
              </a:path>
            </a:pathLst>
          </a:custGeom>
          <a:noFill/>
          <a:ln w="76200">
            <a:solidFill>
              <a:srgbClr val="FF006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Tree>
    <p:extLst>
      <p:ext uri="{BB962C8B-B14F-4D97-AF65-F5344CB8AC3E}">
        <p14:creationId xmlns:p14="http://schemas.microsoft.com/office/powerpoint/2010/main" val="428543197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xmlns="" id="{D90A6000-01B3-4F82-B6E9-2447CA63E21B}"/>
              </a:ext>
            </a:extLst>
          </p:cNvPr>
          <p:cNvGraphicFramePr>
            <a:graphicFrameLocks noGrp="1"/>
          </p:cNvGraphicFramePr>
          <p:nvPr>
            <p:extLst>
              <p:ext uri="{D42A27DB-BD31-4B8C-83A1-F6EECF244321}">
                <p14:modId xmlns:p14="http://schemas.microsoft.com/office/powerpoint/2010/main" val="2854584754"/>
              </p:ext>
            </p:extLst>
          </p:nvPr>
        </p:nvGraphicFramePr>
        <p:xfrm>
          <a:off x="807720" y="1022161"/>
          <a:ext cx="10820399" cy="6056819"/>
        </p:xfrm>
        <a:graphic>
          <a:graphicData uri="http://schemas.openxmlformats.org/drawingml/2006/table">
            <a:tbl>
              <a:tblPr firstRow="1" firstCol="1" bandRow="1"/>
              <a:tblGrid>
                <a:gridCol w="1125796">
                  <a:extLst>
                    <a:ext uri="{9D8B030D-6E8A-4147-A177-3AD203B41FA5}">
                      <a16:colId xmlns:a16="http://schemas.microsoft.com/office/drawing/2014/main" xmlns="" val="2801628541"/>
                    </a:ext>
                  </a:extLst>
                </a:gridCol>
                <a:gridCol w="1614848">
                  <a:extLst>
                    <a:ext uri="{9D8B030D-6E8A-4147-A177-3AD203B41FA5}">
                      <a16:colId xmlns:a16="http://schemas.microsoft.com/office/drawing/2014/main" xmlns="" val="1869414511"/>
                    </a:ext>
                  </a:extLst>
                </a:gridCol>
                <a:gridCol w="1615951">
                  <a:extLst>
                    <a:ext uri="{9D8B030D-6E8A-4147-A177-3AD203B41FA5}">
                      <a16:colId xmlns:a16="http://schemas.microsoft.com/office/drawing/2014/main" xmlns="" val="2276480163"/>
                    </a:ext>
                  </a:extLst>
                </a:gridCol>
                <a:gridCol w="1615951">
                  <a:extLst>
                    <a:ext uri="{9D8B030D-6E8A-4147-A177-3AD203B41FA5}">
                      <a16:colId xmlns:a16="http://schemas.microsoft.com/office/drawing/2014/main" xmlns="" val="1984961423"/>
                    </a:ext>
                  </a:extLst>
                </a:gridCol>
                <a:gridCol w="1615951">
                  <a:extLst>
                    <a:ext uri="{9D8B030D-6E8A-4147-A177-3AD203B41FA5}">
                      <a16:colId xmlns:a16="http://schemas.microsoft.com/office/drawing/2014/main" xmlns="" val="3402393265"/>
                    </a:ext>
                  </a:extLst>
                </a:gridCol>
                <a:gridCol w="1615951">
                  <a:extLst>
                    <a:ext uri="{9D8B030D-6E8A-4147-A177-3AD203B41FA5}">
                      <a16:colId xmlns:a16="http://schemas.microsoft.com/office/drawing/2014/main" xmlns="" val="2474858310"/>
                    </a:ext>
                  </a:extLst>
                </a:gridCol>
                <a:gridCol w="1615951">
                  <a:extLst>
                    <a:ext uri="{9D8B030D-6E8A-4147-A177-3AD203B41FA5}">
                      <a16:colId xmlns:a16="http://schemas.microsoft.com/office/drawing/2014/main" xmlns="" val="767666912"/>
                    </a:ext>
                  </a:extLst>
                </a:gridCol>
              </a:tblGrid>
              <a:tr h="1324799">
                <a:tc>
                  <a:txBody>
                    <a:bodyPr/>
                    <a:lstStyle/>
                    <a:p>
                      <a:pPr algn="l">
                        <a:lnSpc>
                          <a:spcPct val="107000"/>
                        </a:lnSpc>
                        <a:spcAft>
                          <a:spcPts val="800"/>
                        </a:spcAft>
                      </a:pPr>
                      <a:r>
                        <a:rPr lang="pl-PL" sz="1800" dirty="0">
                          <a:effectLst/>
                          <a:latin typeface="Times New Roman" panose="02020603050405020304" pitchFamily="18" charset="0"/>
                          <a:ea typeface="Calibri" panose="020F0502020204030204" pitchFamily="34" charset="0"/>
                        </a:rPr>
                        <a:t>Lata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pl-PL" sz="1800" dirty="0">
                          <a:effectLst/>
                          <a:latin typeface="Times New Roman" panose="02020603050405020304" pitchFamily="18" charset="0"/>
                          <a:ea typeface="Calibri" panose="020F0502020204030204" pitchFamily="34" charset="0"/>
                        </a:rPr>
                        <a:t>Ogółem </a:t>
                      </a:r>
                    </a:p>
                    <a:p>
                      <a:pPr algn="l">
                        <a:lnSpc>
                          <a:spcPct val="107000"/>
                        </a:lnSpc>
                        <a:spcAft>
                          <a:spcPts val="0"/>
                        </a:spcAft>
                      </a:pPr>
                      <a:r>
                        <a:rPr lang="pl-PL" sz="1800" dirty="0">
                          <a:effectLst/>
                          <a:latin typeface="Times New Roman" panose="02020603050405020304" pitchFamily="18" charset="0"/>
                          <a:ea typeface="Calibri" panose="020F0502020204030204" pitchFamily="34" charset="0"/>
                        </a:rPr>
                        <a:t>gospodarstwa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pl-PL" sz="1800" dirty="0">
                          <a:effectLst/>
                          <a:latin typeface="Times New Roman" panose="02020603050405020304" pitchFamily="18" charset="0"/>
                          <a:ea typeface="Calibri" panose="020F0502020204030204" pitchFamily="34" charset="0"/>
                        </a:rPr>
                        <a:t>Uprawy</a:t>
                      </a:r>
                    </a:p>
                    <a:p>
                      <a:pPr algn="l">
                        <a:lnSpc>
                          <a:spcPct val="107000"/>
                        </a:lnSpc>
                        <a:spcAft>
                          <a:spcPts val="0"/>
                        </a:spcAft>
                      </a:pPr>
                      <a:r>
                        <a:rPr lang="pl-PL" sz="1800" dirty="0">
                          <a:effectLst/>
                          <a:latin typeface="Times New Roman" panose="02020603050405020304" pitchFamily="18" charset="0"/>
                          <a:ea typeface="Calibri" panose="020F0502020204030204" pitchFamily="34" charset="0"/>
                        </a:rPr>
                        <a:t>polowe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pl-PL" sz="1800" dirty="0">
                          <a:effectLst/>
                          <a:latin typeface="Times New Roman" panose="02020603050405020304" pitchFamily="18" charset="0"/>
                          <a:ea typeface="Calibri" panose="020F0502020204030204" pitchFamily="34" charset="0"/>
                        </a:rPr>
                        <a:t>Krowy</a:t>
                      </a:r>
                    </a:p>
                    <a:p>
                      <a:pPr algn="l">
                        <a:lnSpc>
                          <a:spcPct val="107000"/>
                        </a:lnSpc>
                        <a:spcAft>
                          <a:spcPts val="0"/>
                        </a:spcAft>
                      </a:pPr>
                      <a:r>
                        <a:rPr lang="pl-PL" sz="1800" dirty="0">
                          <a:effectLst/>
                          <a:latin typeface="Times New Roman" panose="02020603050405020304" pitchFamily="18" charset="0"/>
                          <a:ea typeface="Calibri" panose="020F0502020204030204" pitchFamily="34" charset="0"/>
                        </a:rPr>
                        <a:t>mleczne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pl-PL" sz="1800" dirty="0">
                          <a:effectLst/>
                          <a:latin typeface="Times New Roman" panose="02020603050405020304" pitchFamily="18" charset="0"/>
                          <a:ea typeface="Calibri" panose="020F0502020204030204" pitchFamily="34" charset="0"/>
                        </a:rPr>
                        <a:t>Zwierzęta</a:t>
                      </a:r>
                    </a:p>
                    <a:p>
                      <a:pPr algn="l">
                        <a:lnSpc>
                          <a:spcPct val="107000"/>
                        </a:lnSpc>
                        <a:spcAft>
                          <a:spcPts val="0"/>
                        </a:spcAft>
                      </a:pPr>
                      <a:r>
                        <a:rPr lang="pl-PL" sz="1800" dirty="0">
                          <a:effectLst/>
                          <a:latin typeface="Times New Roman" panose="02020603050405020304" pitchFamily="18" charset="0"/>
                          <a:ea typeface="Calibri" panose="020F0502020204030204" pitchFamily="34" charset="0"/>
                        </a:rPr>
                        <a:t>Żywione systemem </a:t>
                      </a:r>
                    </a:p>
                    <a:p>
                      <a:pPr algn="l">
                        <a:lnSpc>
                          <a:spcPct val="107000"/>
                        </a:lnSpc>
                        <a:spcAft>
                          <a:spcPts val="0"/>
                        </a:spcAft>
                      </a:pPr>
                      <a:r>
                        <a:rPr lang="pl-PL" sz="1800" dirty="0">
                          <a:effectLst/>
                          <a:latin typeface="Times New Roman" panose="02020603050405020304" pitchFamily="18" charset="0"/>
                          <a:ea typeface="Calibri" panose="020F0502020204030204" pitchFamily="34" charset="0"/>
                        </a:rPr>
                        <a:t>wypasowym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pl-PL" sz="1800" dirty="0">
                          <a:effectLst/>
                          <a:latin typeface="Times New Roman" panose="02020603050405020304" pitchFamily="18" charset="0"/>
                          <a:ea typeface="Calibri" panose="020F0502020204030204" pitchFamily="34" charset="0"/>
                        </a:rPr>
                        <a:t>Trzoda</a:t>
                      </a:r>
                    </a:p>
                    <a:p>
                      <a:pPr algn="l">
                        <a:lnSpc>
                          <a:spcPct val="107000"/>
                        </a:lnSpc>
                        <a:spcAft>
                          <a:spcPts val="0"/>
                        </a:spcAft>
                      </a:pPr>
                      <a:r>
                        <a:rPr lang="pl-PL" sz="1800" dirty="0">
                          <a:effectLst/>
                          <a:latin typeface="Times New Roman" panose="02020603050405020304" pitchFamily="18" charset="0"/>
                          <a:ea typeface="Calibri" panose="020F0502020204030204" pitchFamily="34" charset="0"/>
                        </a:rPr>
                        <a:t>chlewna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pl-PL" sz="1800" dirty="0">
                          <a:effectLst/>
                          <a:latin typeface="Times New Roman" panose="02020603050405020304" pitchFamily="18" charset="0"/>
                          <a:ea typeface="Calibri" panose="020F0502020204030204" pitchFamily="34" charset="0"/>
                        </a:rPr>
                        <a:t>Mieszane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01252734"/>
                  </a:ext>
                </a:extLst>
              </a:tr>
              <a:tr h="240054">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rPr>
                        <a:t>2004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      19, 9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solidFill>
                            <a:srgbClr val="000000"/>
                          </a:solidFill>
                          <a:effectLst/>
                          <a:latin typeface="Times New Roman" panose="02020603050405020304" pitchFamily="18" charset="0"/>
                          <a:ea typeface="Calibri" panose="020F0502020204030204" pitchFamily="34" charset="0"/>
                        </a:rPr>
                        <a:t>       21, 2 </a:t>
                      </a:r>
                      <a:endParaRPr lang="pl-PL" sz="18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solidFill>
                            <a:srgbClr val="000000"/>
                          </a:solidFill>
                          <a:effectLst/>
                          <a:latin typeface="Times New Roman" panose="02020603050405020304" pitchFamily="18" charset="0"/>
                          <a:ea typeface="Calibri" panose="020F0502020204030204" pitchFamily="34" charset="0"/>
                        </a:rPr>
                        <a:t>       20, 0 </a:t>
                      </a:r>
                      <a:endParaRPr lang="pl-PL" sz="18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       20, 7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     14, 6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2536348"/>
                  </a:ext>
                </a:extLst>
              </a:tr>
              <a:tr h="240054">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rPr>
                        <a:t>2005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      22, 3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       21, 1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solidFill>
                            <a:srgbClr val="000000"/>
                          </a:solidFill>
                          <a:effectLst/>
                          <a:latin typeface="Times New Roman" panose="02020603050405020304" pitchFamily="18" charset="0"/>
                          <a:ea typeface="Calibri" panose="020F0502020204030204" pitchFamily="34" charset="0"/>
                        </a:rPr>
                        <a:t>       27, 8 </a:t>
                      </a:r>
                      <a:endParaRPr lang="pl-PL" sz="18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solidFill>
                            <a:srgbClr val="000000"/>
                          </a:solidFill>
                          <a:effectLst/>
                          <a:latin typeface="Times New Roman" panose="02020603050405020304" pitchFamily="18" charset="0"/>
                          <a:ea typeface="Calibri" panose="020F0502020204030204" pitchFamily="34" charset="0"/>
                        </a:rPr>
                        <a:t>       29,2 </a:t>
                      </a:r>
                      <a:endParaRPr lang="pl-PL" sz="18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     16, 1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43632360"/>
                  </a:ext>
                </a:extLst>
              </a:tr>
              <a:tr h="240054">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rPr>
                        <a:t>2006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      29, 0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       28, 6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solidFill>
                            <a:srgbClr val="000000"/>
                          </a:solidFill>
                          <a:effectLst/>
                          <a:latin typeface="Times New Roman" panose="02020603050405020304" pitchFamily="18" charset="0"/>
                          <a:ea typeface="Calibri" panose="020F0502020204030204" pitchFamily="34" charset="0"/>
                        </a:rPr>
                        <a:t>       36,9 </a:t>
                      </a:r>
                      <a:endParaRPr lang="pl-PL" sz="18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solidFill>
                            <a:srgbClr val="000000"/>
                          </a:solidFill>
                          <a:effectLst/>
                          <a:latin typeface="Times New Roman" panose="02020603050405020304" pitchFamily="18" charset="0"/>
                          <a:ea typeface="Calibri" panose="020F0502020204030204" pitchFamily="34" charset="0"/>
                        </a:rPr>
                        <a:t>       36,9 </a:t>
                      </a:r>
                      <a:endParaRPr lang="pl-PL" sz="18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     21,3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222455"/>
                  </a:ext>
                </a:extLst>
              </a:tr>
              <a:tr h="240054">
                <a:tc>
                  <a:txBody>
                    <a:bodyPr/>
                    <a:lstStyle/>
                    <a:p>
                      <a:pPr algn="ctr">
                        <a:lnSpc>
                          <a:spcPct val="115000"/>
                        </a:lnSpc>
                        <a:spcAft>
                          <a:spcPts val="800"/>
                        </a:spcAft>
                      </a:pPr>
                      <a:r>
                        <a:rPr lang="pl-PL" sz="1800">
                          <a:solidFill>
                            <a:srgbClr val="FF0000"/>
                          </a:solidFill>
                          <a:effectLst/>
                          <a:latin typeface="Times New Roman" panose="02020603050405020304" pitchFamily="18" charset="0"/>
                          <a:ea typeface="Calibri" panose="020F0502020204030204" pitchFamily="34" charset="0"/>
                        </a:rPr>
                        <a:t>2007</a:t>
                      </a:r>
                      <a:endParaRPr lang="pl-PL" sz="1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FF0000"/>
                          </a:solidFill>
                          <a:effectLst/>
                          <a:latin typeface="Times New Roman" panose="02020603050405020304" pitchFamily="18" charset="0"/>
                          <a:ea typeface="Calibri" panose="020F0502020204030204" pitchFamily="34" charset="0"/>
                        </a:rPr>
                        <a:t>      30, 4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FF0000"/>
                          </a:solidFill>
                          <a:effectLst/>
                          <a:latin typeface="Times New Roman" panose="02020603050405020304" pitchFamily="18" charset="0"/>
                          <a:ea typeface="Calibri" panose="020F0502020204030204" pitchFamily="34" charset="0"/>
                        </a:rPr>
                        <a:t>       38, 1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solidFill>
                            <a:srgbClr val="FF0000"/>
                          </a:solidFill>
                          <a:effectLst/>
                          <a:latin typeface="Times New Roman" panose="02020603050405020304" pitchFamily="18" charset="0"/>
                          <a:ea typeface="Calibri" panose="020F0502020204030204" pitchFamily="34" charset="0"/>
                        </a:rPr>
                        <a:t>       40,5 </a:t>
                      </a:r>
                      <a:endParaRPr lang="pl-PL" sz="18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solidFill>
                            <a:srgbClr val="FF0000"/>
                          </a:solidFill>
                          <a:effectLst/>
                          <a:latin typeface="Times New Roman" panose="02020603050405020304" pitchFamily="18" charset="0"/>
                          <a:ea typeface="Calibri" panose="020F0502020204030204" pitchFamily="34" charset="0"/>
                        </a:rPr>
                        <a:t>       43,9 </a:t>
                      </a:r>
                      <a:endParaRPr lang="pl-PL" sz="18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FF0000"/>
                          </a:solidFill>
                          <a:effectLst/>
                          <a:latin typeface="Times New Roman" panose="02020603050405020304" pitchFamily="18" charset="0"/>
                          <a:ea typeface="Calibri" panose="020F0502020204030204" pitchFamily="34" charset="0"/>
                        </a:rPr>
                        <a:t>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FF0000"/>
                          </a:solidFill>
                          <a:effectLst/>
                          <a:latin typeface="Times New Roman" panose="02020603050405020304" pitchFamily="18" charset="0"/>
                          <a:ea typeface="Calibri" panose="020F0502020204030204" pitchFamily="34" charset="0"/>
                        </a:rPr>
                        <a:t>     20,7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44712903"/>
                  </a:ext>
                </a:extLst>
              </a:tr>
              <a:tr h="240054">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rPr>
                        <a:t>2008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      24, 5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       27, 6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       34,6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solidFill>
                            <a:srgbClr val="000000"/>
                          </a:solidFill>
                          <a:effectLst/>
                          <a:latin typeface="Times New Roman" panose="02020603050405020304" pitchFamily="18" charset="0"/>
                          <a:ea typeface="Calibri" panose="020F0502020204030204" pitchFamily="34" charset="0"/>
                        </a:rPr>
                        <a:t>       31,7 </a:t>
                      </a:r>
                      <a:endParaRPr lang="pl-PL" sz="18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solidFill>
                            <a:srgbClr val="000000"/>
                          </a:solidFill>
                          <a:effectLst/>
                          <a:latin typeface="Times New Roman" panose="02020603050405020304" pitchFamily="18" charset="0"/>
                          <a:ea typeface="Calibri" panose="020F0502020204030204" pitchFamily="34" charset="0"/>
                        </a:rPr>
                        <a:t> -</a:t>
                      </a:r>
                      <a:endParaRPr lang="pl-PL" sz="18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     18,6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32094688"/>
                  </a:ext>
                </a:extLst>
              </a:tr>
              <a:tr h="240054">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rPr>
                        <a:t>2009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      23, 6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       26,7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       23,3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solidFill>
                            <a:srgbClr val="000000"/>
                          </a:solidFill>
                          <a:effectLst/>
                          <a:latin typeface="Times New Roman" panose="02020603050405020304" pitchFamily="18" charset="0"/>
                          <a:ea typeface="Calibri" panose="020F0502020204030204" pitchFamily="34" charset="0"/>
                        </a:rPr>
                        <a:t>       22,8 </a:t>
                      </a:r>
                      <a:endParaRPr lang="pl-PL" sz="18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solidFill>
                            <a:srgbClr val="000000"/>
                          </a:solidFill>
                          <a:effectLst/>
                          <a:latin typeface="Times New Roman" panose="02020603050405020304" pitchFamily="18" charset="0"/>
                          <a:ea typeface="Calibri" panose="020F0502020204030204" pitchFamily="34" charset="0"/>
                        </a:rPr>
                        <a:t> -</a:t>
                      </a:r>
                      <a:endParaRPr lang="pl-PL" sz="18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     16,7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82852131"/>
                  </a:ext>
                </a:extLst>
              </a:tr>
              <a:tr h="240054">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rPr>
                        <a:t>2010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      38, 2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       92,6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       45,5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solidFill>
                            <a:srgbClr val="000000"/>
                          </a:solidFill>
                          <a:effectLst/>
                          <a:latin typeface="Times New Roman" panose="02020603050405020304" pitchFamily="18" charset="0"/>
                          <a:ea typeface="Calibri" panose="020F0502020204030204" pitchFamily="34" charset="0"/>
                        </a:rPr>
                        <a:t>       21,9 </a:t>
                      </a:r>
                      <a:endParaRPr lang="pl-PL" sz="18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solidFill>
                            <a:srgbClr val="000000"/>
                          </a:solidFill>
                          <a:effectLst/>
                          <a:latin typeface="Times New Roman" panose="02020603050405020304" pitchFamily="18" charset="0"/>
                          <a:ea typeface="Calibri" panose="020F0502020204030204" pitchFamily="34" charset="0"/>
                        </a:rPr>
                        <a:t> -</a:t>
                      </a:r>
                      <a:endParaRPr lang="pl-PL" sz="18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     27,9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34310581"/>
                  </a:ext>
                </a:extLst>
              </a:tr>
              <a:tr h="240054">
                <a:tc>
                  <a:txBody>
                    <a:bodyPr/>
                    <a:lstStyle/>
                    <a:p>
                      <a:pPr algn="ctr">
                        <a:lnSpc>
                          <a:spcPct val="115000"/>
                        </a:lnSpc>
                        <a:spcAft>
                          <a:spcPts val="800"/>
                        </a:spcAft>
                      </a:pPr>
                      <a:r>
                        <a:rPr lang="pl-PL" sz="1800" dirty="0">
                          <a:solidFill>
                            <a:srgbClr val="FF0000"/>
                          </a:solidFill>
                          <a:effectLst/>
                          <a:latin typeface="Times New Roman" panose="02020603050405020304" pitchFamily="18" charset="0"/>
                          <a:ea typeface="Calibri" panose="020F0502020204030204" pitchFamily="34" charset="0"/>
                        </a:rPr>
                        <a:t>2011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FF0000"/>
                          </a:solidFill>
                          <a:effectLst/>
                          <a:latin typeface="Times New Roman" panose="02020603050405020304" pitchFamily="18" charset="0"/>
                          <a:ea typeface="Calibri" panose="020F0502020204030204" pitchFamily="34" charset="0"/>
                        </a:rPr>
                        <a:t>      42, 1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FF0000"/>
                          </a:solidFill>
                          <a:effectLst/>
                          <a:latin typeface="Times New Roman" panose="02020603050405020304" pitchFamily="18" charset="0"/>
                          <a:ea typeface="Calibri" panose="020F0502020204030204" pitchFamily="34" charset="0"/>
                        </a:rPr>
                        <a:t>       87,1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FF0000"/>
                          </a:solidFill>
                          <a:effectLst/>
                          <a:latin typeface="Times New Roman" panose="02020603050405020304" pitchFamily="18" charset="0"/>
                          <a:ea typeface="Calibri" panose="020F0502020204030204" pitchFamily="34" charset="0"/>
                        </a:rPr>
                        <a:t>       58,9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FF0000"/>
                          </a:solidFill>
                          <a:effectLst/>
                          <a:latin typeface="Times New Roman" panose="02020603050405020304" pitchFamily="18" charset="0"/>
                          <a:ea typeface="Calibri" panose="020F0502020204030204" pitchFamily="34" charset="0"/>
                        </a:rPr>
                        <a:t>       26,4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solidFill>
                            <a:srgbClr val="FF0000"/>
                          </a:solidFill>
                          <a:effectLst/>
                          <a:latin typeface="Times New Roman" panose="02020603050405020304" pitchFamily="18" charset="0"/>
                          <a:ea typeface="Calibri" panose="020F0502020204030204" pitchFamily="34" charset="0"/>
                        </a:rPr>
                        <a:t> -</a:t>
                      </a:r>
                      <a:endParaRPr lang="pl-PL" sz="18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FF0000"/>
                          </a:solidFill>
                          <a:effectLst/>
                          <a:latin typeface="Times New Roman" panose="02020603050405020304" pitchFamily="18" charset="0"/>
                          <a:ea typeface="Calibri" panose="020F0502020204030204" pitchFamily="34" charset="0"/>
                        </a:rPr>
                        <a:t>     31,3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41616522"/>
                  </a:ext>
                </a:extLst>
              </a:tr>
              <a:tr h="240054">
                <a:tc>
                  <a:txBody>
                    <a:bodyPr/>
                    <a:lstStyle/>
                    <a:p>
                      <a:pPr algn="ctr">
                        <a:lnSpc>
                          <a:spcPct val="115000"/>
                        </a:lnSpc>
                        <a:spcAft>
                          <a:spcPts val="800"/>
                        </a:spcAft>
                      </a:pPr>
                      <a:r>
                        <a:rPr lang="pl-PL" sz="1800" dirty="0">
                          <a:solidFill>
                            <a:srgbClr val="FF0000"/>
                          </a:solidFill>
                          <a:effectLst/>
                          <a:latin typeface="Times New Roman" panose="02020603050405020304" pitchFamily="18" charset="0"/>
                          <a:ea typeface="Calibri" panose="020F0502020204030204" pitchFamily="34" charset="0"/>
                        </a:rPr>
                        <a:t>2012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solidFill>
                            <a:srgbClr val="FF0000"/>
                          </a:solidFill>
                          <a:effectLst/>
                          <a:latin typeface="Times New Roman" panose="02020603050405020304" pitchFamily="18" charset="0"/>
                          <a:ea typeface="Calibri" panose="020F0502020204030204" pitchFamily="34" charset="0"/>
                        </a:rPr>
                        <a:t>      43, 5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FF0000"/>
                          </a:solidFill>
                          <a:effectLst/>
                          <a:latin typeface="Times New Roman" panose="02020603050405020304" pitchFamily="18" charset="0"/>
                          <a:ea typeface="Calibri" panose="020F0502020204030204" pitchFamily="34" charset="0"/>
                        </a:rPr>
                        <a:t>     113,7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FF0000"/>
                          </a:solidFill>
                          <a:effectLst/>
                          <a:latin typeface="Times New Roman" panose="02020603050405020304" pitchFamily="18" charset="0"/>
                          <a:ea typeface="Calibri" panose="020F0502020204030204" pitchFamily="34" charset="0"/>
                        </a:rPr>
                        <a:t>       50,6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FF0000"/>
                          </a:solidFill>
                          <a:effectLst/>
                          <a:latin typeface="Times New Roman" panose="02020603050405020304" pitchFamily="18" charset="0"/>
                          <a:ea typeface="Calibri" panose="020F0502020204030204" pitchFamily="34" charset="0"/>
                        </a:rPr>
                        <a:t>       22,2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solidFill>
                            <a:srgbClr val="FF0000"/>
                          </a:solidFill>
                          <a:effectLst/>
                          <a:latin typeface="Times New Roman" panose="02020603050405020304" pitchFamily="18" charset="0"/>
                          <a:ea typeface="Calibri" panose="020F0502020204030204" pitchFamily="34" charset="0"/>
                        </a:rPr>
                        <a:t> -</a:t>
                      </a:r>
                      <a:endParaRPr lang="pl-PL" sz="18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solidFill>
                            <a:srgbClr val="FF0000"/>
                          </a:solidFill>
                          <a:effectLst/>
                          <a:latin typeface="Times New Roman" panose="02020603050405020304" pitchFamily="18" charset="0"/>
                          <a:ea typeface="Calibri" panose="020F0502020204030204" pitchFamily="34" charset="0"/>
                        </a:rPr>
                        <a:t>     31,2 </a:t>
                      </a:r>
                      <a:endParaRPr lang="pl-PL" sz="18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158375"/>
                  </a:ext>
                </a:extLst>
              </a:tr>
              <a:tr h="240054">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rPr>
                        <a:t>2013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      40, 5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       48,0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       81,9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       22,6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solidFill>
                            <a:srgbClr val="000000"/>
                          </a:solidFill>
                          <a:effectLst/>
                          <a:latin typeface="Times New Roman" panose="02020603050405020304" pitchFamily="18" charset="0"/>
                          <a:ea typeface="Calibri" panose="020F0502020204030204" pitchFamily="34" charset="0"/>
                        </a:rPr>
                        <a:t>     69, 6 </a:t>
                      </a:r>
                      <a:endParaRPr lang="pl-PL" sz="18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     25,2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3289925"/>
                  </a:ext>
                </a:extLst>
              </a:tr>
              <a:tr h="240054">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rPr>
                        <a:t>2014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      36, 1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       43,9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       60,4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       21,2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solidFill>
                            <a:srgbClr val="000000"/>
                          </a:solidFill>
                          <a:effectLst/>
                          <a:latin typeface="Times New Roman" panose="02020603050405020304" pitchFamily="18" charset="0"/>
                          <a:ea typeface="Calibri" panose="020F0502020204030204" pitchFamily="34" charset="0"/>
                        </a:rPr>
                        <a:t>     50, 7 </a:t>
                      </a:r>
                      <a:endParaRPr lang="pl-PL" sz="18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solidFill>
                            <a:srgbClr val="000000"/>
                          </a:solidFill>
                          <a:effectLst/>
                          <a:latin typeface="Times New Roman" panose="02020603050405020304" pitchFamily="18" charset="0"/>
                          <a:ea typeface="Calibri" panose="020F0502020204030204" pitchFamily="34" charset="0"/>
                        </a:rPr>
                        <a:t>     21,4 </a:t>
                      </a:r>
                      <a:endParaRPr lang="pl-PL" sz="18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36317356"/>
                  </a:ext>
                </a:extLst>
              </a:tr>
              <a:tr h="240054">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rPr>
                        <a:t>2015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      33, 0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       37,3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       51,1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       21,1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     38,3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solidFill>
                            <a:srgbClr val="000000"/>
                          </a:solidFill>
                          <a:effectLst/>
                          <a:latin typeface="Times New Roman" panose="02020603050405020304" pitchFamily="18" charset="0"/>
                          <a:ea typeface="Calibri" panose="020F0502020204030204" pitchFamily="34" charset="0"/>
                        </a:rPr>
                        <a:t>     18,1 </a:t>
                      </a:r>
                      <a:endParaRPr lang="pl-PL" sz="18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36290256"/>
                  </a:ext>
                </a:extLst>
              </a:tr>
              <a:tr h="240054">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rPr>
                        <a:t>2016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      34, 9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       35,0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       58,7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       22,5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     68,7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solidFill>
                            <a:srgbClr val="000000"/>
                          </a:solidFill>
                          <a:effectLst/>
                          <a:latin typeface="Times New Roman" panose="02020603050405020304" pitchFamily="18" charset="0"/>
                          <a:ea typeface="Calibri" panose="020F0502020204030204" pitchFamily="34" charset="0"/>
                        </a:rPr>
                        <a:t>     20,5 </a:t>
                      </a:r>
                      <a:endParaRPr lang="pl-PL" sz="18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33415877"/>
                  </a:ext>
                </a:extLst>
              </a:tr>
              <a:tr h="240054">
                <a:tc>
                  <a:txBody>
                    <a:bodyPr/>
                    <a:lstStyle/>
                    <a:p>
                      <a:pPr algn="ctr">
                        <a:lnSpc>
                          <a:spcPct val="115000"/>
                        </a:lnSpc>
                        <a:spcAft>
                          <a:spcPts val="800"/>
                        </a:spcAft>
                      </a:pPr>
                      <a:r>
                        <a:rPr lang="pl-PL" sz="1800" dirty="0">
                          <a:solidFill>
                            <a:srgbClr val="FF0000"/>
                          </a:solidFill>
                          <a:effectLst/>
                          <a:latin typeface="Times New Roman" panose="02020603050405020304" pitchFamily="18" charset="0"/>
                          <a:ea typeface="Calibri" panose="020F0502020204030204" pitchFamily="34" charset="0"/>
                        </a:rPr>
                        <a:t>2017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FF0000"/>
                          </a:solidFill>
                          <a:effectLst/>
                          <a:latin typeface="Times New Roman" panose="02020603050405020304" pitchFamily="18" charset="0"/>
                          <a:ea typeface="Calibri" panose="020F0502020204030204" pitchFamily="34" charset="0"/>
                        </a:rPr>
                        <a:t>      42, 1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FF0000"/>
                          </a:solidFill>
                          <a:effectLst/>
                          <a:latin typeface="Times New Roman" panose="02020603050405020304" pitchFamily="18" charset="0"/>
                          <a:ea typeface="Calibri" panose="020F0502020204030204" pitchFamily="34" charset="0"/>
                        </a:rPr>
                        <a:t>       40,2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FF0000"/>
                          </a:solidFill>
                          <a:effectLst/>
                          <a:latin typeface="Times New Roman" panose="02020603050405020304" pitchFamily="18" charset="0"/>
                          <a:ea typeface="Calibri" panose="020F0502020204030204" pitchFamily="34" charset="0"/>
                        </a:rPr>
                        <a:t>       85,4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FF0000"/>
                          </a:solidFill>
                          <a:effectLst/>
                          <a:latin typeface="Times New Roman" panose="02020603050405020304" pitchFamily="18" charset="0"/>
                          <a:ea typeface="Calibri" panose="020F0502020204030204" pitchFamily="34" charset="0"/>
                        </a:rPr>
                        <a:t>       24,6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FF0000"/>
                          </a:solidFill>
                          <a:effectLst/>
                          <a:latin typeface="Times New Roman" panose="02020603050405020304" pitchFamily="18" charset="0"/>
                          <a:ea typeface="Calibri" panose="020F0502020204030204" pitchFamily="34" charset="0"/>
                        </a:rPr>
                        <a:t>     75,6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solidFill>
                            <a:srgbClr val="FF0000"/>
                          </a:solidFill>
                          <a:effectLst/>
                          <a:latin typeface="Times New Roman" panose="02020603050405020304" pitchFamily="18" charset="0"/>
                          <a:ea typeface="Calibri" panose="020F0502020204030204" pitchFamily="34" charset="0"/>
                        </a:rPr>
                        <a:t>     27,1 </a:t>
                      </a:r>
                      <a:endParaRPr lang="pl-PL" sz="18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82865903"/>
                  </a:ext>
                </a:extLst>
              </a:tr>
              <a:tr h="240054">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rPr>
                        <a:t>2018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      38, 1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       40,3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b="1" dirty="0">
                          <a:solidFill>
                            <a:srgbClr val="FF0000"/>
                          </a:solidFill>
                          <a:effectLst/>
                          <a:latin typeface="Times New Roman" panose="02020603050405020304" pitchFamily="18" charset="0"/>
                          <a:ea typeface="Calibri" panose="020F0502020204030204" pitchFamily="34" charset="0"/>
                        </a:rPr>
                        <a:t>       82,8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       23,7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     50,9 </a:t>
                      </a:r>
                      <a:endParaRPr lang="pl-PL"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solidFill>
                            <a:srgbClr val="000000"/>
                          </a:solidFill>
                          <a:effectLst/>
                          <a:latin typeface="Times New Roman" panose="02020603050405020304" pitchFamily="18" charset="0"/>
                          <a:ea typeface="Calibri" panose="020F0502020204030204" pitchFamily="34" charset="0"/>
                        </a:rPr>
                        <a:t>     22,9 </a:t>
                      </a:r>
                      <a:endParaRPr lang="pl-PL" sz="18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77560682"/>
                  </a:ext>
                </a:extLst>
              </a:tr>
            </a:tbl>
          </a:graphicData>
        </a:graphic>
      </p:graphicFrame>
      <p:sp>
        <p:nvSpPr>
          <p:cNvPr id="4" name="pole tekstowe 3">
            <a:extLst>
              <a:ext uri="{FF2B5EF4-FFF2-40B4-BE49-F238E27FC236}">
                <a16:creationId xmlns:a16="http://schemas.microsoft.com/office/drawing/2014/main" xmlns="" id="{C3F49B6B-89E7-4119-9CF4-10E95224B954}"/>
              </a:ext>
            </a:extLst>
          </p:cNvPr>
          <p:cNvSpPr txBox="1"/>
          <p:nvPr/>
        </p:nvSpPr>
        <p:spPr>
          <a:xfrm>
            <a:off x="807720" y="304800"/>
            <a:ext cx="10820399" cy="368755"/>
          </a:xfrm>
          <a:prstGeom prst="rect">
            <a:avLst/>
          </a:prstGeom>
          <a:noFill/>
        </p:spPr>
        <p:txBody>
          <a:bodyPr wrap="square" rtlCol="0">
            <a:spAutoFit/>
          </a:bodyPr>
          <a:lstStyle/>
          <a:p>
            <a:pPr>
              <a:lnSpc>
                <a:spcPct val="107000"/>
              </a:lnSpc>
              <a:spcAft>
                <a:spcPts val="800"/>
              </a:spcAft>
            </a:pPr>
            <a:r>
              <a:rPr lang="pl-PL" dirty="0">
                <a:effectLst/>
                <a:latin typeface="Times New Roman" panose="02020603050405020304" pitchFamily="18" charset="0"/>
                <a:ea typeface="Calibri" panose="020F0502020204030204" pitchFamily="34" charset="0"/>
              </a:rPr>
              <a:t>Dochody gospodarstw rolnych prowadzących rachunkowość FADN według typów rolniczych (ceny bieżące)</a:t>
            </a:r>
          </a:p>
        </p:txBody>
      </p:sp>
    </p:spTree>
    <p:extLst>
      <p:ext uri="{BB962C8B-B14F-4D97-AF65-F5344CB8AC3E}">
        <p14:creationId xmlns:p14="http://schemas.microsoft.com/office/powerpoint/2010/main" val="35228045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Wykres 3">
            <a:extLst>
              <a:ext uri="{FF2B5EF4-FFF2-40B4-BE49-F238E27FC236}">
                <a16:creationId xmlns:a16="http://schemas.microsoft.com/office/drawing/2014/main" xmlns="" id="{4E9C359E-D9BB-4929-AD45-DA60F5969C10}"/>
              </a:ext>
            </a:extLst>
          </p:cNvPr>
          <p:cNvGraphicFramePr>
            <a:graphicFrameLocks/>
          </p:cNvGraphicFramePr>
          <p:nvPr>
            <p:extLst>
              <p:ext uri="{D42A27DB-BD31-4B8C-83A1-F6EECF244321}">
                <p14:modId xmlns:p14="http://schemas.microsoft.com/office/powerpoint/2010/main" val="2270628552"/>
              </p:ext>
            </p:extLst>
          </p:nvPr>
        </p:nvGraphicFramePr>
        <p:xfrm>
          <a:off x="1295400" y="1264920"/>
          <a:ext cx="9646917" cy="4328160"/>
        </p:xfrm>
        <a:graphic>
          <a:graphicData uri="http://schemas.openxmlformats.org/drawingml/2006/chart">
            <c:chart xmlns:c="http://schemas.openxmlformats.org/drawingml/2006/chart" xmlns:r="http://schemas.openxmlformats.org/officeDocument/2006/relationships" r:id="rId3"/>
          </a:graphicData>
        </a:graphic>
      </p:graphicFrame>
      <p:sp>
        <p:nvSpPr>
          <p:cNvPr id="2" name="pole tekstowe 1">
            <a:extLst>
              <a:ext uri="{FF2B5EF4-FFF2-40B4-BE49-F238E27FC236}">
                <a16:creationId xmlns:a16="http://schemas.microsoft.com/office/drawing/2014/main" xmlns="" id="{75A05051-392D-4E77-8D0A-3624E9F66173}"/>
              </a:ext>
            </a:extLst>
          </p:cNvPr>
          <p:cNvSpPr txBox="1"/>
          <p:nvPr/>
        </p:nvSpPr>
        <p:spPr>
          <a:xfrm>
            <a:off x="350520" y="4937760"/>
            <a:ext cx="10363200" cy="655320"/>
          </a:xfrm>
          <a:prstGeom prst="rect">
            <a:avLst/>
          </a:prstGeom>
          <a:noFill/>
        </p:spPr>
        <p:txBody>
          <a:bodyPr wrap="square" rtlCol="0">
            <a:spAutoFit/>
          </a:bodyPr>
          <a:lstStyle/>
          <a:p>
            <a:endParaRPr lang="pl-PL" dirty="0"/>
          </a:p>
          <a:p>
            <a:endParaRPr lang="pl-PL" dirty="0"/>
          </a:p>
        </p:txBody>
      </p:sp>
      <p:graphicFrame>
        <p:nvGraphicFramePr>
          <p:cNvPr id="6" name="Tabela 5">
            <a:extLst>
              <a:ext uri="{FF2B5EF4-FFF2-40B4-BE49-F238E27FC236}">
                <a16:creationId xmlns:a16="http://schemas.microsoft.com/office/drawing/2014/main" xmlns="" id="{FFA501C1-2FA9-43CD-9FDA-F63736828691}"/>
              </a:ext>
            </a:extLst>
          </p:cNvPr>
          <p:cNvGraphicFramePr>
            <a:graphicFrameLocks noGrp="1"/>
          </p:cNvGraphicFramePr>
          <p:nvPr>
            <p:extLst>
              <p:ext uri="{D42A27DB-BD31-4B8C-83A1-F6EECF244321}">
                <p14:modId xmlns:p14="http://schemas.microsoft.com/office/powerpoint/2010/main" val="1210638798"/>
              </p:ext>
            </p:extLst>
          </p:nvPr>
        </p:nvGraphicFramePr>
        <p:xfrm>
          <a:off x="731520" y="4937760"/>
          <a:ext cx="10165079" cy="1661160"/>
        </p:xfrm>
        <a:graphic>
          <a:graphicData uri="http://schemas.openxmlformats.org/drawingml/2006/table">
            <a:tbl>
              <a:tblPr/>
              <a:tblGrid>
                <a:gridCol w="1154216">
                  <a:extLst>
                    <a:ext uri="{9D8B030D-6E8A-4147-A177-3AD203B41FA5}">
                      <a16:colId xmlns:a16="http://schemas.microsoft.com/office/drawing/2014/main" xmlns="" val="1532328571"/>
                    </a:ext>
                  </a:extLst>
                </a:gridCol>
                <a:gridCol w="655313">
                  <a:extLst>
                    <a:ext uri="{9D8B030D-6E8A-4147-A177-3AD203B41FA5}">
                      <a16:colId xmlns:a16="http://schemas.microsoft.com/office/drawing/2014/main" xmlns="" val="1907523771"/>
                    </a:ext>
                  </a:extLst>
                </a:gridCol>
                <a:gridCol w="596825">
                  <a:extLst>
                    <a:ext uri="{9D8B030D-6E8A-4147-A177-3AD203B41FA5}">
                      <a16:colId xmlns:a16="http://schemas.microsoft.com/office/drawing/2014/main" xmlns="" val="1124218668"/>
                    </a:ext>
                  </a:extLst>
                </a:gridCol>
                <a:gridCol w="596825">
                  <a:extLst>
                    <a:ext uri="{9D8B030D-6E8A-4147-A177-3AD203B41FA5}">
                      <a16:colId xmlns:a16="http://schemas.microsoft.com/office/drawing/2014/main" xmlns="" val="3458935324"/>
                    </a:ext>
                  </a:extLst>
                </a:gridCol>
                <a:gridCol w="596825">
                  <a:extLst>
                    <a:ext uri="{9D8B030D-6E8A-4147-A177-3AD203B41FA5}">
                      <a16:colId xmlns:a16="http://schemas.microsoft.com/office/drawing/2014/main" xmlns="" val="3512389633"/>
                    </a:ext>
                  </a:extLst>
                </a:gridCol>
                <a:gridCol w="596825">
                  <a:extLst>
                    <a:ext uri="{9D8B030D-6E8A-4147-A177-3AD203B41FA5}">
                      <a16:colId xmlns:a16="http://schemas.microsoft.com/office/drawing/2014/main" xmlns="" val="922811481"/>
                    </a:ext>
                  </a:extLst>
                </a:gridCol>
                <a:gridCol w="596825">
                  <a:extLst>
                    <a:ext uri="{9D8B030D-6E8A-4147-A177-3AD203B41FA5}">
                      <a16:colId xmlns:a16="http://schemas.microsoft.com/office/drawing/2014/main" xmlns="" val="838758030"/>
                    </a:ext>
                  </a:extLst>
                </a:gridCol>
                <a:gridCol w="596825">
                  <a:extLst>
                    <a:ext uri="{9D8B030D-6E8A-4147-A177-3AD203B41FA5}">
                      <a16:colId xmlns:a16="http://schemas.microsoft.com/office/drawing/2014/main" xmlns="" val="2763409692"/>
                    </a:ext>
                  </a:extLst>
                </a:gridCol>
                <a:gridCol w="596825">
                  <a:extLst>
                    <a:ext uri="{9D8B030D-6E8A-4147-A177-3AD203B41FA5}">
                      <a16:colId xmlns:a16="http://schemas.microsoft.com/office/drawing/2014/main" xmlns="" val="3372808644"/>
                    </a:ext>
                  </a:extLst>
                </a:gridCol>
                <a:gridCol w="596825">
                  <a:extLst>
                    <a:ext uri="{9D8B030D-6E8A-4147-A177-3AD203B41FA5}">
                      <a16:colId xmlns:a16="http://schemas.microsoft.com/office/drawing/2014/main" xmlns="" val="361403894"/>
                    </a:ext>
                  </a:extLst>
                </a:gridCol>
                <a:gridCol w="596825">
                  <a:extLst>
                    <a:ext uri="{9D8B030D-6E8A-4147-A177-3AD203B41FA5}">
                      <a16:colId xmlns:a16="http://schemas.microsoft.com/office/drawing/2014/main" xmlns="" val="1605671593"/>
                    </a:ext>
                  </a:extLst>
                </a:gridCol>
                <a:gridCol w="596825">
                  <a:extLst>
                    <a:ext uri="{9D8B030D-6E8A-4147-A177-3AD203B41FA5}">
                      <a16:colId xmlns:a16="http://schemas.microsoft.com/office/drawing/2014/main" xmlns="" val="1768122245"/>
                    </a:ext>
                  </a:extLst>
                </a:gridCol>
                <a:gridCol w="596825">
                  <a:extLst>
                    <a:ext uri="{9D8B030D-6E8A-4147-A177-3AD203B41FA5}">
                      <a16:colId xmlns:a16="http://schemas.microsoft.com/office/drawing/2014/main" xmlns="" val="665614427"/>
                    </a:ext>
                  </a:extLst>
                </a:gridCol>
                <a:gridCol w="596825">
                  <a:extLst>
                    <a:ext uri="{9D8B030D-6E8A-4147-A177-3AD203B41FA5}">
                      <a16:colId xmlns:a16="http://schemas.microsoft.com/office/drawing/2014/main" xmlns="" val="115790655"/>
                    </a:ext>
                  </a:extLst>
                </a:gridCol>
                <a:gridCol w="596825">
                  <a:extLst>
                    <a:ext uri="{9D8B030D-6E8A-4147-A177-3AD203B41FA5}">
                      <a16:colId xmlns:a16="http://schemas.microsoft.com/office/drawing/2014/main" xmlns="" val="1469377050"/>
                    </a:ext>
                  </a:extLst>
                </a:gridCol>
                <a:gridCol w="596825">
                  <a:extLst>
                    <a:ext uri="{9D8B030D-6E8A-4147-A177-3AD203B41FA5}">
                      <a16:colId xmlns:a16="http://schemas.microsoft.com/office/drawing/2014/main" xmlns="" val="697593840"/>
                    </a:ext>
                  </a:extLst>
                </a:gridCol>
              </a:tblGrid>
              <a:tr h="990118">
                <a:tc>
                  <a:txBody>
                    <a:bodyPr/>
                    <a:lstStyle/>
                    <a:p>
                      <a:pPr algn="l" fontAlgn="b"/>
                      <a:r>
                        <a:rPr lang="pl-PL" sz="1400" b="0" i="0" u="none" strike="noStrike" dirty="0">
                          <a:solidFill>
                            <a:srgbClr val="000000"/>
                          </a:solidFill>
                          <a:effectLst/>
                          <a:latin typeface="Times New Roman" panose="02020603050405020304" pitchFamily="18" charset="0"/>
                          <a:cs typeface="Times New Roman" panose="02020603050405020304" pitchFamily="18" charset="0"/>
                        </a:rPr>
                        <a:t>  Relacje cen</a:t>
                      </a:r>
                    </a:p>
                  </a:txBody>
                  <a:tcPr marL="9423" marR="9423" marT="9423" marB="0" anchor="b">
                    <a:lnL>
                      <a:noFill/>
                    </a:lnL>
                    <a:lnR>
                      <a:noFill/>
                    </a:lnR>
                    <a:lnT>
                      <a:noFill/>
                    </a:lnT>
                    <a:lnB>
                      <a:noFill/>
                    </a:lnB>
                  </a:tcPr>
                </a:tc>
                <a:tc>
                  <a:txBody>
                    <a:bodyPr/>
                    <a:lstStyle/>
                    <a:p>
                      <a:pPr algn="ctr" fontAlgn="b"/>
                      <a:r>
                        <a:rPr lang="pl-PL" sz="1400" b="0" i="0" u="none" strike="noStrike" dirty="0">
                          <a:solidFill>
                            <a:srgbClr val="FF0000"/>
                          </a:solidFill>
                          <a:effectLst/>
                          <a:latin typeface="Times New Roman" panose="02020603050405020304" pitchFamily="18" charset="0"/>
                          <a:cs typeface="Times New Roman" panose="02020603050405020304" pitchFamily="18" charset="0"/>
                        </a:rPr>
                        <a:t>102,2</a:t>
                      </a:r>
                    </a:p>
                  </a:txBody>
                  <a:tcPr marL="9423" marR="9423" marT="9423" marB="0" anchor="b">
                    <a:lnL>
                      <a:noFill/>
                    </a:lnL>
                    <a:lnR>
                      <a:noFill/>
                    </a:lnR>
                    <a:lnT>
                      <a:noFill/>
                    </a:lnT>
                    <a:lnB>
                      <a:noFill/>
                    </a:lnB>
                  </a:tcPr>
                </a:tc>
                <a:tc>
                  <a:txBody>
                    <a:bodyPr/>
                    <a:lstStyle/>
                    <a:p>
                      <a:pPr algn="ctr" fontAlgn="b"/>
                      <a:r>
                        <a:rPr lang="pl-PL" sz="1400" b="0" i="0" u="none" strike="noStrike" dirty="0">
                          <a:solidFill>
                            <a:srgbClr val="000000"/>
                          </a:solidFill>
                          <a:effectLst/>
                          <a:latin typeface="Times New Roman" panose="02020603050405020304" pitchFamily="18" charset="0"/>
                          <a:cs typeface="Times New Roman" panose="02020603050405020304" pitchFamily="18" charset="0"/>
                        </a:rPr>
                        <a:t>96,0</a:t>
                      </a:r>
                    </a:p>
                  </a:txBody>
                  <a:tcPr marL="9423" marR="9423" marT="9423" marB="0" anchor="b">
                    <a:lnL>
                      <a:noFill/>
                    </a:lnL>
                    <a:lnR>
                      <a:noFill/>
                    </a:lnR>
                    <a:lnT>
                      <a:noFill/>
                    </a:lnT>
                    <a:lnB>
                      <a:noFill/>
                    </a:lnB>
                  </a:tcPr>
                </a:tc>
                <a:tc>
                  <a:txBody>
                    <a:bodyPr/>
                    <a:lstStyle/>
                    <a:p>
                      <a:pPr algn="ctr" fontAlgn="b"/>
                      <a:r>
                        <a:rPr lang="pl-PL" sz="1400" b="0" i="0" u="none" strike="noStrike" dirty="0">
                          <a:solidFill>
                            <a:srgbClr val="FF0000"/>
                          </a:solidFill>
                          <a:effectLst/>
                          <a:latin typeface="Times New Roman" panose="02020603050405020304" pitchFamily="18" charset="0"/>
                          <a:cs typeface="Times New Roman" panose="02020603050405020304" pitchFamily="18" charset="0"/>
                        </a:rPr>
                        <a:t>102,0</a:t>
                      </a:r>
                    </a:p>
                  </a:txBody>
                  <a:tcPr marL="9423" marR="9423" marT="9423" marB="0" anchor="b">
                    <a:lnL>
                      <a:noFill/>
                    </a:lnL>
                    <a:lnR>
                      <a:noFill/>
                    </a:lnR>
                    <a:lnT>
                      <a:noFill/>
                    </a:lnT>
                    <a:lnB>
                      <a:noFill/>
                    </a:lnB>
                  </a:tcPr>
                </a:tc>
                <a:tc>
                  <a:txBody>
                    <a:bodyPr/>
                    <a:lstStyle/>
                    <a:p>
                      <a:pPr algn="ctr" fontAlgn="b"/>
                      <a:r>
                        <a:rPr lang="pl-PL" sz="1400" b="0" i="0" u="none" strike="noStrike" dirty="0">
                          <a:solidFill>
                            <a:srgbClr val="FF0000"/>
                          </a:solidFill>
                          <a:effectLst/>
                          <a:latin typeface="Times New Roman" panose="02020603050405020304" pitchFamily="18" charset="0"/>
                          <a:cs typeface="Times New Roman" panose="02020603050405020304" pitchFamily="18" charset="0"/>
                        </a:rPr>
                        <a:t>107,2</a:t>
                      </a:r>
                    </a:p>
                  </a:txBody>
                  <a:tcPr marL="9423" marR="9423" marT="9423" marB="0" anchor="b">
                    <a:lnL>
                      <a:noFill/>
                    </a:lnL>
                    <a:lnR>
                      <a:noFill/>
                    </a:lnR>
                    <a:lnT>
                      <a:noFill/>
                    </a:lnT>
                    <a:lnB>
                      <a:noFill/>
                    </a:lnB>
                  </a:tcPr>
                </a:tc>
                <a:tc>
                  <a:txBody>
                    <a:bodyPr/>
                    <a:lstStyle/>
                    <a:p>
                      <a:pPr algn="ctr" fontAlgn="b"/>
                      <a:r>
                        <a:rPr lang="pl-PL" sz="1400" b="0" i="0" u="none" strike="noStrike" dirty="0">
                          <a:solidFill>
                            <a:srgbClr val="000000"/>
                          </a:solidFill>
                          <a:effectLst/>
                          <a:latin typeface="Times New Roman" panose="02020603050405020304" pitchFamily="18" charset="0"/>
                          <a:cs typeface="Times New Roman" panose="02020603050405020304" pitchFamily="18" charset="0"/>
                        </a:rPr>
                        <a:t>90,1</a:t>
                      </a:r>
                    </a:p>
                  </a:txBody>
                  <a:tcPr marL="9423" marR="9423" marT="9423" marB="0" anchor="b">
                    <a:lnL>
                      <a:noFill/>
                    </a:lnL>
                    <a:lnR>
                      <a:noFill/>
                    </a:lnR>
                    <a:lnT>
                      <a:noFill/>
                    </a:lnT>
                    <a:lnB>
                      <a:noFill/>
                    </a:lnB>
                  </a:tcPr>
                </a:tc>
                <a:tc>
                  <a:txBody>
                    <a:bodyPr/>
                    <a:lstStyle/>
                    <a:p>
                      <a:pPr algn="ctr" fontAlgn="b"/>
                      <a:r>
                        <a:rPr lang="pl-PL" sz="1400" b="0" i="0" u="none" strike="noStrike" dirty="0">
                          <a:solidFill>
                            <a:srgbClr val="000000"/>
                          </a:solidFill>
                          <a:effectLst/>
                          <a:latin typeface="Times New Roman" panose="02020603050405020304" pitchFamily="18" charset="0"/>
                          <a:cs typeface="Times New Roman" panose="02020603050405020304" pitchFamily="18" charset="0"/>
                        </a:rPr>
                        <a:t>96,1</a:t>
                      </a:r>
                    </a:p>
                  </a:txBody>
                  <a:tcPr marL="9423" marR="9423" marT="9423" marB="0" anchor="b">
                    <a:lnL>
                      <a:noFill/>
                    </a:lnL>
                    <a:lnR>
                      <a:noFill/>
                    </a:lnR>
                    <a:lnT>
                      <a:noFill/>
                    </a:lnT>
                    <a:lnB>
                      <a:noFill/>
                    </a:lnB>
                  </a:tcPr>
                </a:tc>
                <a:tc>
                  <a:txBody>
                    <a:bodyPr/>
                    <a:lstStyle/>
                    <a:p>
                      <a:pPr algn="ctr" fontAlgn="b"/>
                      <a:r>
                        <a:rPr lang="pl-PL" sz="1400" b="0" i="0" u="none" strike="noStrike" dirty="0">
                          <a:solidFill>
                            <a:srgbClr val="FF0000"/>
                          </a:solidFill>
                          <a:effectLst/>
                          <a:latin typeface="Times New Roman" panose="02020603050405020304" pitchFamily="18" charset="0"/>
                          <a:cs typeface="Times New Roman" panose="02020603050405020304" pitchFamily="18" charset="0"/>
                        </a:rPr>
                        <a:t>110,2</a:t>
                      </a:r>
                    </a:p>
                  </a:txBody>
                  <a:tcPr marL="9423" marR="9423" marT="9423" marB="0" anchor="b">
                    <a:lnL>
                      <a:noFill/>
                    </a:lnL>
                    <a:lnR>
                      <a:noFill/>
                    </a:lnR>
                    <a:lnT>
                      <a:noFill/>
                    </a:lnT>
                    <a:lnB>
                      <a:noFill/>
                    </a:lnB>
                  </a:tcPr>
                </a:tc>
                <a:tc>
                  <a:txBody>
                    <a:bodyPr/>
                    <a:lstStyle/>
                    <a:p>
                      <a:pPr algn="ctr" fontAlgn="b"/>
                      <a:r>
                        <a:rPr lang="pl-PL" sz="1400" b="0" i="0" u="none" strike="noStrike" dirty="0">
                          <a:solidFill>
                            <a:srgbClr val="FF0000"/>
                          </a:solidFill>
                          <a:effectLst/>
                          <a:latin typeface="Times New Roman" panose="02020603050405020304" pitchFamily="18" charset="0"/>
                          <a:cs typeface="Times New Roman" panose="02020603050405020304" pitchFamily="18" charset="0"/>
                        </a:rPr>
                        <a:t>107,3</a:t>
                      </a:r>
                    </a:p>
                  </a:txBody>
                  <a:tcPr marL="9423" marR="9423" marT="9423" marB="0" anchor="b">
                    <a:lnL>
                      <a:noFill/>
                    </a:lnL>
                    <a:lnR>
                      <a:noFill/>
                    </a:lnR>
                    <a:lnT>
                      <a:noFill/>
                    </a:lnT>
                    <a:lnB>
                      <a:noFill/>
                    </a:lnB>
                  </a:tcPr>
                </a:tc>
                <a:tc>
                  <a:txBody>
                    <a:bodyPr/>
                    <a:lstStyle/>
                    <a:p>
                      <a:pPr algn="ctr" fontAlgn="b"/>
                      <a:r>
                        <a:rPr lang="pl-PL" sz="1400" b="0" i="0" u="none" strike="noStrike" dirty="0">
                          <a:solidFill>
                            <a:srgbClr val="000000"/>
                          </a:solidFill>
                          <a:effectLst/>
                          <a:latin typeface="Times New Roman" panose="02020603050405020304" pitchFamily="18" charset="0"/>
                          <a:cs typeface="Times New Roman" panose="02020603050405020304" pitchFamily="18" charset="0"/>
                        </a:rPr>
                        <a:t>97,8</a:t>
                      </a:r>
                    </a:p>
                  </a:txBody>
                  <a:tcPr marL="9423" marR="9423" marT="9423" marB="0" anchor="b">
                    <a:lnL>
                      <a:noFill/>
                    </a:lnL>
                    <a:lnR>
                      <a:noFill/>
                    </a:lnR>
                    <a:lnT>
                      <a:noFill/>
                    </a:lnT>
                    <a:lnB>
                      <a:noFill/>
                    </a:lnB>
                  </a:tcPr>
                </a:tc>
                <a:tc>
                  <a:txBody>
                    <a:bodyPr/>
                    <a:lstStyle/>
                    <a:p>
                      <a:pPr algn="ctr" fontAlgn="b"/>
                      <a:r>
                        <a:rPr lang="pl-PL" sz="1400" b="0" i="0" u="none" strike="noStrike">
                          <a:solidFill>
                            <a:srgbClr val="000000"/>
                          </a:solidFill>
                          <a:effectLst/>
                          <a:latin typeface="Times New Roman" panose="02020603050405020304" pitchFamily="18" charset="0"/>
                          <a:cs typeface="Times New Roman" panose="02020603050405020304" pitchFamily="18" charset="0"/>
                        </a:rPr>
                        <a:t>99,1</a:t>
                      </a:r>
                    </a:p>
                  </a:txBody>
                  <a:tcPr marL="9423" marR="9423" marT="9423" marB="0" anchor="b">
                    <a:lnL>
                      <a:noFill/>
                    </a:lnL>
                    <a:lnR>
                      <a:noFill/>
                    </a:lnR>
                    <a:lnT>
                      <a:noFill/>
                    </a:lnT>
                    <a:lnB>
                      <a:noFill/>
                    </a:lnB>
                  </a:tcPr>
                </a:tc>
                <a:tc>
                  <a:txBody>
                    <a:bodyPr/>
                    <a:lstStyle/>
                    <a:p>
                      <a:pPr algn="ctr" fontAlgn="b"/>
                      <a:r>
                        <a:rPr lang="pl-PL" sz="1400" b="0" i="0" u="none" strike="noStrike">
                          <a:solidFill>
                            <a:srgbClr val="000000"/>
                          </a:solidFill>
                          <a:effectLst/>
                          <a:latin typeface="Times New Roman" panose="02020603050405020304" pitchFamily="18" charset="0"/>
                          <a:cs typeface="Times New Roman" panose="02020603050405020304" pitchFamily="18" charset="0"/>
                        </a:rPr>
                        <a:t>95,1</a:t>
                      </a:r>
                    </a:p>
                  </a:txBody>
                  <a:tcPr marL="9423" marR="9423" marT="9423" marB="0" anchor="b">
                    <a:lnL>
                      <a:noFill/>
                    </a:lnL>
                    <a:lnR>
                      <a:noFill/>
                    </a:lnR>
                    <a:lnT>
                      <a:noFill/>
                    </a:lnT>
                    <a:lnB>
                      <a:noFill/>
                    </a:lnB>
                  </a:tcPr>
                </a:tc>
                <a:tc>
                  <a:txBody>
                    <a:bodyPr/>
                    <a:lstStyle/>
                    <a:p>
                      <a:pPr algn="ctr" fontAlgn="b"/>
                      <a:r>
                        <a:rPr lang="pl-PL" sz="1400" b="0" i="0" u="none" strike="noStrike">
                          <a:solidFill>
                            <a:srgbClr val="000000"/>
                          </a:solidFill>
                          <a:effectLst/>
                          <a:latin typeface="Times New Roman" panose="02020603050405020304" pitchFamily="18" charset="0"/>
                          <a:cs typeface="Times New Roman" panose="02020603050405020304" pitchFamily="18" charset="0"/>
                        </a:rPr>
                        <a:t>99,1</a:t>
                      </a:r>
                    </a:p>
                  </a:txBody>
                  <a:tcPr marL="9423" marR="9423" marT="9423" marB="0" anchor="b">
                    <a:lnL>
                      <a:noFill/>
                    </a:lnL>
                    <a:lnR>
                      <a:noFill/>
                    </a:lnR>
                    <a:lnT>
                      <a:noFill/>
                    </a:lnT>
                    <a:lnB>
                      <a:noFill/>
                    </a:lnB>
                  </a:tcPr>
                </a:tc>
                <a:tc>
                  <a:txBody>
                    <a:bodyPr/>
                    <a:lstStyle/>
                    <a:p>
                      <a:pPr algn="ctr" fontAlgn="b"/>
                      <a:r>
                        <a:rPr lang="pl-PL" sz="1400" b="0" i="0" u="none" strike="noStrike" dirty="0">
                          <a:solidFill>
                            <a:srgbClr val="000000"/>
                          </a:solidFill>
                          <a:effectLst/>
                          <a:latin typeface="Times New Roman" panose="02020603050405020304" pitchFamily="18" charset="0"/>
                          <a:cs typeface="Times New Roman" panose="02020603050405020304" pitchFamily="18" charset="0"/>
                        </a:rPr>
                        <a:t>99,1</a:t>
                      </a:r>
                    </a:p>
                  </a:txBody>
                  <a:tcPr marL="9423" marR="9423" marT="9423" marB="0" anchor="b">
                    <a:lnL>
                      <a:noFill/>
                    </a:lnL>
                    <a:lnR>
                      <a:noFill/>
                    </a:lnR>
                    <a:lnT>
                      <a:noFill/>
                    </a:lnT>
                    <a:lnB>
                      <a:noFill/>
                    </a:lnB>
                  </a:tcPr>
                </a:tc>
                <a:tc>
                  <a:txBody>
                    <a:bodyPr/>
                    <a:lstStyle/>
                    <a:p>
                      <a:pPr algn="ctr" fontAlgn="b"/>
                      <a:r>
                        <a:rPr lang="pl-PL" sz="1400" b="0" i="0" u="none" strike="noStrike" dirty="0">
                          <a:solidFill>
                            <a:srgbClr val="FF0000"/>
                          </a:solidFill>
                          <a:effectLst/>
                          <a:latin typeface="Times New Roman" panose="02020603050405020304" pitchFamily="18" charset="0"/>
                          <a:cs typeface="Times New Roman" panose="02020603050405020304" pitchFamily="18" charset="0"/>
                        </a:rPr>
                        <a:t>110,0</a:t>
                      </a:r>
                    </a:p>
                  </a:txBody>
                  <a:tcPr marL="9423" marR="9423" marT="9423" marB="0" anchor="b">
                    <a:lnL>
                      <a:noFill/>
                    </a:lnL>
                    <a:lnR>
                      <a:noFill/>
                    </a:lnR>
                    <a:lnT>
                      <a:noFill/>
                    </a:lnT>
                    <a:lnB>
                      <a:noFill/>
                    </a:lnB>
                  </a:tcPr>
                </a:tc>
                <a:tc>
                  <a:txBody>
                    <a:bodyPr/>
                    <a:lstStyle/>
                    <a:p>
                      <a:pPr algn="ctr" fontAlgn="b"/>
                      <a:r>
                        <a:rPr lang="pl-PL" sz="1400" b="0" i="0" u="none" strike="noStrike" dirty="0">
                          <a:solidFill>
                            <a:srgbClr val="000000"/>
                          </a:solidFill>
                          <a:effectLst/>
                          <a:latin typeface="Times New Roman" panose="02020603050405020304" pitchFamily="18" charset="0"/>
                          <a:cs typeface="Times New Roman" panose="02020603050405020304" pitchFamily="18" charset="0"/>
                        </a:rPr>
                        <a:t>94,1</a:t>
                      </a:r>
                    </a:p>
                  </a:txBody>
                  <a:tcPr marL="9423" marR="9423" marT="9423" marB="0" anchor="b">
                    <a:lnL>
                      <a:noFill/>
                    </a:lnL>
                    <a:lnR>
                      <a:noFill/>
                    </a:lnR>
                    <a:lnT>
                      <a:noFill/>
                    </a:lnT>
                    <a:lnB>
                      <a:noFill/>
                    </a:lnB>
                  </a:tcPr>
                </a:tc>
                <a:extLst>
                  <a:ext uri="{0D108BD9-81ED-4DB2-BD59-A6C34878D82A}">
                    <a16:rowId xmlns:a16="http://schemas.microsoft.com/office/drawing/2014/main" xmlns="" val="2109434507"/>
                  </a:ext>
                </a:extLst>
              </a:tr>
              <a:tr h="671042">
                <a:tc>
                  <a:txBody>
                    <a:bodyPr/>
                    <a:lstStyle/>
                    <a:p>
                      <a:pPr algn="l" fontAlgn="b"/>
                      <a:r>
                        <a:rPr lang="pl-PL" sz="1400" b="0" i="0" u="none" strike="noStrike" dirty="0">
                          <a:solidFill>
                            <a:srgbClr val="000000"/>
                          </a:solidFill>
                          <a:effectLst/>
                          <a:latin typeface="Times New Roman" panose="02020603050405020304" pitchFamily="18" charset="0"/>
                          <a:cs typeface="Times New Roman" panose="02020603050405020304" pitchFamily="18" charset="0"/>
                        </a:rPr>
                        <a:t>v</a:t>
                      </a:r>
                    </a:p>
                  </a:txBody>
                  <a:tcPr marL="9423" marR="9423" marT="9423" marB="0" anchor="b">
                    <a:lnL>
                      <a:noFill/>
                    </a:lnL>
                    <a:lnR>
                      <a:noFill/>
                    </a:lnR>
                    <a:lnT>
                      <a:noFill/>
                    </a:lnT>
                    <a:lnB>
                      <a:noFill/>
                    </a:lnB>
                  </a:tcPr>
                </a:tc>
                <a:tc>
                  <a:txBody>
                    <a:bodyPr/>
                    <a:lstStyle/>
                    <a:p>
                      <a:pPr algn="l" fontAlgn="b"/>
                      <a:endParaRPr lang="pl-PL"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23" marR="9423" marT="9423" marB="0" anchor="b">
                    <a:lnL>
                      <a:noFill/>
                    </a:lnL>
                    <a:lnR>
                      <a:noFill/>
                    </a:lnR>
                    <a:lnT>
                      <a:noFill/>
                    </a:lnT>
                    <a:lnB>
                      <a:noFill/>
                    </a:lnB>
                  </a:tcPr>
                </a:tc>
                <a:tc>
                  <a:txBody>
                    <a:bodyPr/>
                    <a:lstStyle/>
                    <a:p>
                      <a:pPr algn="l" fontAlgn="b"/>
                      <a:endParaRPr lang="pl-PL"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23" marR="9423" marT="9423" marB="0" anchor="b">
                    <a:lnL>
                      <a:noFill/>
                    </a:lnL>
                    <a:lnR>
                      <a:noFill/>
                    </a:lnR>
                    <a:lnT>
                      <a:noFill/>
                    </a:lnT>
                    <a:lnB>
                      <a:noFill/>
                    </a:lnB>
                  </a:tcPr>
                </a:tc>
                <a:tc>
                  <a:txBody>
                    <a:bodyPr/>
                    <a:lstStyle/>
                    <a:p>
                      <a:pPr algn="l" fontAlgn="b"/>
                      <a:endParaRPr lang="pl-PL"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23" marR="9423" marT="9423" marB="0" anchor="b">
                    <a:lnL>
                      <a:noFill/>
                    </a:lnL>
                    <a:lnR>
                      <a:noFill/>
                    </a:lnR>
                    <a:lnT>
                      <a:noFill/>
                    </a:lnT>
                    <a:lnB>
                      <a:noFill/>
                    </a:lnB>
                  </a:tcPr>
                </a:tc>
                <a:tc>
                  <a:txBody>
                    <a:bodyPr/>
                    <a:lstStyle/>
                    <a:p>
                      <a:pPr algn="l" fontAlgn="b"/>
                      <a:endParaRPr lang="pl-PL"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23" marR="9423" marT="9423" marB="0" anchor="b">
                    <a:lnL>
                      <a:noFill/>
                    </a:lnL>
                    <a:lnR>
                      <a:noFill/>
                    </a:lnR>
                    <a:lnT>
                      <a:noFill/>
                    </a:lnT>
                    <a:lnB>
                      <a:noFill/>
                    </a:lnB>
                  </a:tcPr>
                </a:tc>
                <a:tc>
                  <a:txBody>
                    <a:bodyPr/>
                    <a:lstStyle/>
                    <a:p>
                      <a:pPr algn="l" fontAlgn="b"/>
                      <a:endParaRPr lang="pl-PL"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23" marR="9423" marT="9423" marB="0" anchor="b">
                    <a:lnL>
                      <a:noFill/>
                    </a:lnL>
                    <a:lnR>
                      <a:noFill/>
                    </a:lnR>
                    <a:lnT>
                      <a:noFill/>
                    </a:lnT>
                    <a:lnB>
                      <a:noFill/>
                    </a:lnB>
                  </a:tcPr>
                </a:tc>
                <a:tc>
                  <a:txBody>
                    <a:bodyPr/>
                    <a:lstStyle/>
                    <a:p>
                      <a:pPr algn="l" fontAlgn="b"/>
                      <a:endParaRPr lang="pl-PL"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23" marR="9423" marT="9423" marB="0" anchor="b">
                    <a:lnL>
                      <a:noFill/>
                    </a:lnL>
                    <a:lnR>
                      <a:noFill/>
                    </a:lnR>
                    <a:lnT>
                      <a:noFill/>
                    </a:lnT>
                    <a:lnB>
                      <a:noFill/>
                    </a:lnB>
                  </a:tcPr>
                </a:tc>
                <a:tc>
                  <a:txBody>
                    <a:bodyPr/>
                    <a:lstStyle/>
                    <a:p>
                      <a:pPr algn="l" fontAlgn="b"/>
                      <a:endParaRPr lang="pl-PL"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23" marR="9423" marT="9423" marB="0" anchor="b">
                    <a:lnL>
                      <a:noFill/>
                    </a:lnL>
                    <a:lnR>
                      <a:noFill/>
                    </a:lnR>
                    <a:lnT>
                      <a:noFill/>
                    </a:lnT>
                    <a:lnB>
                      <a:noFill/>
                    </a:lnB>
                  </a:tcPr>
                </a:tc>
                <a:tc>
                  <a:txBody>
                    <a:bodyPr/>
                    <a:lstStyle/>
                    <a:p>
                      <a:pPr algn="l" fontAlgn="b"/>
                      <a:endParaRPr lang="pl-PL"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23" marR="9423" marT="9423" marB="0" anchor="b">
                    <a:lnL>
                      <a:noFill/>
                    </a:lnL>
                    <a:lnR>
                      <a:noFill/>
                    </a:lnR>
                    <a:lnT>
                      <a:noFill/>
                    </a:lnT>
                    <a:lnB>
                      <a:noFill/>
                    </a:lnB>
                  </a:tcPr>
                </a:tc>
                <a:tc>
                  <a:txBody>
                    <a:bodyPr/>
                    <a:lstStyle/>
                    <a:p>
                      <a:pPr algn="l" fontAlgn="b"/>
                      <a:endParaRPr lang="pl-PL"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23" marR="9423" marT="9423" marB="0" anchor="b">
                    <a:lnL>
                      <a:noFill/>
                    </a:lnL>
                    <a:lnR>
                      <a:noFill/>
                    </a:lnR>
                    <a:lnT>
                      <a:noFill/>
                    </a:lnT>
                    <a:lnB>
                      <a:noFill/>
                    </a:lnB>
                  </a:tcPr>
                </a:tc>
                <a:tc>
                  <a:txBody>
                    <a:bodyPr/>
                    <a:lstStyle/>
                    <a:p>
                      <a:pPr algn="l" fontAlgn="b"/>
                      <a:endParaRPr lang="pl-PL"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23" marR="9423" marT="9423" marB="0" anchor="b">
                    <a:lnL>
                      <a:noFill/>
                    </a:lnL>
                    <a:lnR>
                      <a:noFill/>
                    </a:lnR>
                    <a:lnT>
                      <a:noFill/>
                    </a:lnT>
                    <a:lnB>
                      <a:noFill/>
                    </a:lnB>
                  </a:tcPr>
                </a:tc>
                <a:tc>
                  <a:txBody>
                    <a:bodyPr/>
                    <a:lstStyle/>
                    <a:p>
                      <a:pPr algn="l" fontAlgn="b"/>
                      <a:endParaRPr lang="pl-PL"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23" marR="9423" marT="9423" marB="0" anchor="b">
                    <a:lnL>
                      <a:noFill/>
                    </a:lnL>
                    <a:lnR>
                      <a:noFill/>
                    </a:lnR>
                    <a:lnT>
                      <a:noFill/>
                    </a:lnT>
                    <a:lnB>
                      <a:noFill/>
                    </a:lnB>
                  </a:tcPr>
                </a:tc>
                <a:tc>
                  <a:txBody>
                    <a:bodyPr/>
                    <a:lstStyle/>
                    <a:p>
                      <a:pPr algn="l" fontAlgn="b"/>
                      <a:endParaRPr lang="pl-PL"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23" marR="9423" marT="9423" marB="0" anchor="b">
                    <a:lnL>
                      <a:noFill/>
                    </a:lnL>
                    <a:lnR>
                      <a:noFill/>
                    </a:lnR>
                    <a:lnT>
                      <a:noFill/>
                    </a:lnT>
                    <a:lnB>
                      <a:noFill/>
                    </a:lnB>
                  </a:tcPr>
                </a:tc>
                <a:tc>
                  <a:txBody>
                    <a:bodyPr/>
                    <a:lstStyle/>
                    <a:p>
                      <a:pPr algn="l" fontAlgn="b"/>
                      <a:endParaRPr lang="pl-PL"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23" marR="9423" marT="9423" marB="0" anchor="b">
                    <a:lnL>
                      <a:noFill/>
                    </a:lnL>
                    <a:lnR>
                      <a:noFill/>
                    </a:lnR>
                    <a:lnT>
                      <a:noFill/>
                    </a:lnT>
                    <a:lnB>
                      <a:noFill/>
                    </a:lnB>
                  </a:tcPr>
                </a:tc>
                <a:tc>
                  <a:txBody>
                    <a:bodyPr/>
                    <a:lstStyle/>
                    <a:p>
                      <a:pPr algn="l" fontAlgn="b"/>
                      <a:endParaRPr lang="pl-PL"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23" marR="9423" marT="9423" marB="0" anchor="b">
                    <a:lnL>
                      <a:noFill/>
                    </a:lnL>
                    <a:lnR>
                      <a:noFill/>
                    </a:lnR>
                    <a:lnT>
                      <a:noFill/>
                    </a:lnT>
                    <a:lnB>
                      <a:noFill/>
                    </a:lnB>
                  </a:tcPr>
                </a:tc>
                <a:tc>
                  <a:txBody>
                    <a:bodyPr/>
                    <a:lstStyle/>
                    <a:p>
                      <a:pPr algn="l" fontAlgn="b"/>
                      <a:endParaRPr lang="pl-PL"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23" marR="9423" marT="9423" marB="0" anchor="b">
                    <a:lnL>
                      <a:noFill/>
                    </a:lnL>
                    <a:lnR>
                      <a:noFill/>
                    </a:lnR>
                    <a:lnT>
                      <a:noFill/>
                    </a:lnT>
                    <a:lnB>
                      <a:noFill/>
                    </a:lnB>
                  </a:tcPr>
                </a:tc>
                <a:extLst>
                  <a:ext uri="{0D108BD9-81ED-4DB2-BD59-A6C34878D82A}">
                    <a16:rowId xmlns:a16="http://schemas.microsoft.com/office/drawing/2014/main" xmlns="" val="2166952129"/>
                  </a:ext>
                </a:extLst>
              </a:tr>
            </a:tbl>
          </a:graphicData>
        </a:graphic>
      </p:graphicFrame>
      <p:sp>
        <p:nvSpPr>
          <p:cNvPr id="7" name="pole tekstowe 6">
            <a:extLst>
              <a:ext uri="{FF2B5EF4-FFF2-40B4-BE49-F238E27FC236}">
                <a16:creationId xmlns:a16="http://schemas.microsoft.com/office/drawing/2014/main" xmlns="" id="{5A05A4BA-D6E2-49D1-9B6A-747B3AF95F43}"/>
              </a:ext>
            </a:extLst>
          </p:cNvPr>
          <p:cNvSpPr txBox="1"/>
          <p:nvPr/>
        </p:nvSpPr>
        <p:spPr>
          <a:xfrm>
            <a:off x="1859280" y="502920"/>
            <a:ext cx="8107680" cy="400110"/>
          </a:xfrm>
          <a:prstGeom prst="rect">
            <a:avLst/>
          </a:prstGeom>
          <a:noFill/>
        </p:spPr>
        <p:txBody>
          <a:bodyPr wrap="square" rtlCol="0">
            <a:spAutoFit/>
          </a:bodyPr>
          <a:lstStyle/>
          <a:p>
            <a:r>
              <a:rPr lang="pl-PL" sz="2000" dirty="0">
                <a:latin typeface="Times New Roman" panose="02020603050405020304" pitchFamily="18" charset="0"/>
                <a:cs typeface="Times New Roman" panose="02020603050405020304" pitchFamily="18" charset="0"/>
              </a:rPr>
              <a:t>                                 DOCHODY GOSPODARSTW OGÓŁEM</a:t>
            </a:r>
          </a:p>
        </p:txBody>
      </p:sp>
    </p:spTree>
    <p:extLst>
      <p:ext uri="{BB962C8B-B14F-4D97-AF65-F5344CB8AC3E}">
        <p14:creationId xmlns:p14="http://schemas.microsoft.com/office/powerpoint/2010/main" val="5069302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xmlns="" id="{751A51CF-DA31-4FF1-9AA5-93F25EAAAB32}"/>
              </a:ext>
            </a:extLst>
          </p:cNvPr>
          <p:cNvSpPr txBox="1"/>
          <p:nvPr/>
        </p:nvSpPr>
        <p:spPr>
          <a:xfrm>
            <a:off x="1417320" y="1177946"/>
            <a:ext cx="10012680" cy="5090160"/>
          </a:xfrm>
          <a:prstGeom prst="rect">
            <a:avLst/>
          </a:prstGeom>
          <a:noFill/>
        </p:spPr>
        <p:txBody>
          <a:bodyPr wrap="square" rtlCol="0">
            <a:spAutoFit/>
          </a:bodyPr>
          <a:lstStyle/>
          <a:p>
            <a:endParaRPr lang="pl-PL" dirty="0"/>
          </a:p>
        </p:txBody>
      </p:sp>
      <p:sp>
        <p:nvSpPr>
          <p:cNvPr id="5" name="pole tekstowe 4">
            <a:extLst>
              <a:ext uri="{FF2B5EF4-FFF2-40B4-BE49-F238E27FC236}">
                <a16:creationId xmlns:a16="http://schemas.microsoft.com/office/drawing/2014/main" xmlns="" id="{06B6DC63-23CF-4C1A-B3D8-2AB4A036034B}"/>
              </a:ext>
            </a:extLst>
          </p:cNvPr>
          <p:cNvSpPr txBox="1"/>
          <p:nvPr/>
        </p:nvSpPr>
        <p:spPr>
          <a:xfrm>
            <a:off x="1036320" y="670561"/>
            <a:ext cx="9845040" cy="461665"/>
          </a:xfrm>
          <a:prstGeom prst="rect">
            <a:avLst/>
          </a:prstGeom>
          <a:noFill/>
        </p:spPr>
        <p:txBody>
          <a:bodyPr wrap="square" rtlCol="0">
            <a:spAutoFit/>
          </a:bodyPr>
          <a:lstStyle/>
          <a:p>
            <a:r>
              <a:rPr lang="pl-PL" dirty="0">
                <a:latin typeface="Times New Roman" panose="02020603050405020304" pitchFamily="18" charset="0"/>
                <a:cs typeface="Times New Roman" panose="02020603050405020304" pitchFamily="18" charset="0"/>
              </a:rPr>
              <a:t>                </a:t>
            </a:r>
            <a:r>
              <a:rPr lang="pl-PL" sz="2400" dirty="0">
                <a:latin typeface="Times New Roman" panose="02020603050405020304" pitchFamily="18" charset="0"/>
                <a:cs typeface="Times New Roman" panose="02020603050405020304" pitchFamily="18" charset="0"/>
              </a:rPr>
              <a:t>DOCHODY GOSPODARSTW WEDŁUG TYPU ROLNICZEGO</a:t>
            </a:r>
          </a:p>
        </p:txBody>
      </p:sp>
      <p:graphicFrame>
        <p:nvGraphicFramePr>
          <p:cNvPr id="7" name="Wykres 6">
            <a:extLst>
              <a:ext uri="{FF2B5EF4-FFF2-40B4-BE49-F238E27FC236}">
                <a16:creationId xmlns:a16="http://schemas.microsoft.com/office/drawing/2014/main" xmlns="" id="{B68CBBBC-C1BA-4040-B9E5-705A737B2290}"/>
              </a:ext>
            </a:extLst>
          </p:cNvPr>
          <p:cNvGraphicFramePr>
            <a:graphicFrameLocks/>
          </p:cNvGraphicFramePr>
          <p:nvPr>
            <p:extLst>
              <p:ext uri="{D42A27DB-BD31-4B8C-83A1-F6EECF244321}">
                <p14:modId xmlns:p14="http://schemas.microsoft.com/office/powerpoint/2010/main" val="1161477009"/>
              </p:ext>
            </p:extLst>
          </p:nvPr>
        </p:nvGraphicFramePr>
        <p:xfrm>
          <a:off x="1097280" y="1177946"/>
          <a:ext cx="10012680" cy="47351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2932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101754" y="1091821"/>
            <a:ext cx="7214475" cy="5262979"/>
          </a:xfrm>
          <a:prstGeom prst="rect">
            <a:avLst/>
          </a:prstGeom>
          <a:noFill/>
        </p:spPr>
        <p:txBody>
          <a:bodyPr wrap="none" rtlCol="0">
            <a:spAutoFit/>
          </a:bodyPr>
          <a:lstStyle/>
          <a:p>
            <a:r>
              <a:rPr lang="pl-PL" sz="2800" b="1" dirty="0">
                <a:latin typeface="Times New Roman" panose="02020603050405020304" pitchFamily="18" charset="0"/>
                <a:cs typeface="Times New Roman" panose="02020603050405020304" pitchFamily="18" charset="0"/>
              </a:rPr>
              <a:t>Plan wystąpienia</a:t>
            </a:r>
          </a:p>
          <a:p>
            <a:endParaRPr lang="pl-PL" sz="2800" dirty="0">
              <a:latin typeface="Times New Roman" panose="02020603050405020304" pitchFamily="18" charset="0"/>
              <a:cs typeface="Times New Roman" panose="02020603050405020304" pitchFamily="18" charset="0"/>
            </a:endParaRPr>
          </a:p>
          <a:p>
            <a:pPr marL="342900" indent="-342900">
              <a:buAutoNum type="arabicPeriod"/>
            </a:pPr>
            <a:r>
              <a:rPr lang="pl-PL" sz="2800" dirty="0">
                <a:latin typeface="Times New Roman" panose="02020603050405020304" pitchFamily="18" charset="0"/>
                <a:cs typeface="Times New Roman" panose="02020603050405020304" pitchFamily="18" charset="0"/>
              </a:rPr>
              <a:t>Cel wystąpienia</a:t>
            </a:r>
          </a:p>
          <a:p>
            <a:pPr marL="342900" indent="-342900">
              <a:buAutoNum type="arabicPeriod"/>
            </a:pPr>
            <a:endParaRPr lang="pl-PL" sz="2800" dirty="0">
              <a:latin typeface="Times New Roman" panose="02020603050405020304" pitchFamily="18" charset="0"/>
              <a:cs typeface="Times New Roman" panose="02020603050405020304" pitchFamily="18" charset="0"/>
            </a:endParaRPr>
          </a:p>
          <a:p>
            <a:pPr marL="342900" indent="-342900">
              <a:buAutoNum type="arabicPeriod"/>
            </a:pPr>
            <a:r>
              <a:rPr lang="pl-PL" sz="2800" dirty="0">
                <a:latin typeface="Times New Roman" panose="02020603050405020304" pitchFamily="18" charset="0"/>
                <a:cs typeface="Times New Roman" panose="02020603050405020304" pitchFamily="18" charset="0"/>
              </a:rPr>
              <a:t>Pojęcie konkurencyjności </a:t>
            </a:r>
          </a:p>
          <a:p>
            <a:pPr marL="342900" indent="-342900">
              <a:buAutoNum type="arabicPeriod"/>
            </a:pPr>
            <a:endParaRPr lang="pl-PL" sz="2800" dirty="0">
              <a:latin typeface="Times New Roman" panose="02020603050405020304" pitchFamily="18" charset="0"/>
              <a:cs typeface="Times New Roman" panose="02020603050405020304" pitchFamily="18" charset="0"/>
            </a:endParaRPr>
          </a:p>
          <a:p>
            <a:pPr marL="342900" indent="-342900">
              <a:buAutoNum type="arabicPeriod"/>
            </a:pPr>
            <a:r>
              <a:rPr lang="pl-PL" sz="2800" dirty="0">
                <a:latin typeface="Times New Roman" panose="02020603050405020304" pitchFamily="18" charset="0"/>
                <a:cs typeface="Times New Roman" panose="02020603050405020304" pitchFamily="18" charset="0"/>
              </a:rPr>
              <a:t>Materiał i metoda badań</a:t>
            </a:r>
          </a:p>
          <a:p>
            <a:pPr marL="342900" indent="-342900">
              <a:buAutoNum type="arabicPeriod"/>
            </a:pPr>
            <a:endParaRPr lang="pl-PL" sz="2800" dirty="0">
              <a:latin typeface="Times New Roman" panose="02020603050405020304" pitchFamily="18" charset="0"/>
              <a:cs typeface="Times New Roman" panose="02020603050405020304" pitchFamily="18" charset="0"/>
            </a:endParaRPr>
          </a:p>
          <a:p>
            <a:pPr marL="342900" indent="-342900">
              <a:buAutoNum type="arabicPeriod"/>
            </a:pPr>
            <a:r>
              <a:rPr lang="pl-PL" sz="2800" dirty="0">
                <a:latin typeface="Times New Roman" panose="02020603050405020304" pitchFamily="18" charset="0"/>
                <a:cs typeface="Times New Roman" panose="02020603050405020304" pitchFamily="18" charset="0"/>
              </a:rPr>
              <a:t>Potencjał produkcyjny, organizacja produkcji, </a:t>
            </a:r>
          </a:p>
          <a:p>
            <a:r>
              <a:rPr lang="pl-PL" sz="2800" dirty="0">
                <a:latin typeface="Times New Roman" panose="02020603050405020304" pitchFamily="18" charset="0"/>
                <a:cs typeface="Times New Roman" panose="02020603050405020304" pitchFamily="18" charset="0"/>
              </a:rPr>
              <a:t>    efektywność i konkurencyjność gospodarstw </a:t>
            </a:r>
          </a:p>
          <a:p>
            <a:endParaRPr lang="pl-PL" sz="2800" dirty="0">
              <a:latin typeface="Times New Roman" panose="02020603050405020304" pitchFamily="18" charset="0"/>
              <a:cs typeface="Times New Roman" panose="02020603050405020304" pitchFamily="18" charset="0"/>
            </a:endParaRPr>
          </a:p>
          <a:p>
            <a:r>
              <a:rPr lang="pl-PL" sz="2800" dirty="0">
                <a:latin typeface="Times New Roman" panose="02020603050405020304" pitchFamily="18" charset="0"/>
                <a:cs typeface="Times New Roman" panose="02020603050405020304" pitchFamily="18" charset="0"/>
              </a:rPr>
              <a:t>5. Wnioski</a:t>
            </a:r>
          </a:p>
        </p:txBody>
      </p:sp>
    </p:spTree>
    <p:extLst>
      <p:ext uri="{BB962C8B-B14F-4D97-AF65-F5344CB8AC3E}">
        <p14:creationId xmlns:p14="http://schemas.microsoft.com/office/powerpoint/2010/main" val="1509008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a:extLst>
              <a:ext uri="{FF2B5EF4-FFF2-40B4-BE49-F238E27FC236}">
                <a16:creationId xmlns:a16="http://schemas.microsoft.com/office/drawing/2014/main" xmlns="" id="{CD78FE3F-3C85-44F2-9274-A3DEEC864624}"/>
              </a:ext>
            </a:extLst>
          </p:cNvPr>
          <p:cNvGraphicFramePr>
            <a:graphicFrameLocks noGrp="1"/>
          </p:cNvGraphicFramePr>
          <p:nvPr>
            <p:extLst>
              <p:ext uri="{D42A27DB-BD31-4B8C-83A1-F6EECF244321}">
                <p14:modId xmlns:p14="http://schemas.microsoft.com/office/powerpoint/2010/main" val="2510938838"/>
              </p:ext>
            </p:extLst>
          </p:nvPr>
        </p:nvGraphicFramePr>
        <p:xfrm>
          <a:off x="1722121" y="1219200"/>
          <a:ext cx="8290560" cy="5634482"/>
        </p:xfrm>
        <a:graphic>
          <a:graphicData uri="http://schemas.openxmlformats.org/drawingml/2006/table">
            <a:tbl>
              <a:tblPr firstRow="1" firstCol="1" bandRow="1"/>
              <a:tblGrid>
                <a:gridCol w="2611841">
                  <a:extLst>
                    <a:ext uri="{9D8B030D-6E8A-4147-A177-3AD203B41FA5}">
                      <a16:colId xmlns:a16="http://schemas.microsoft.com/office/drawing/2014/main" xmlns="" val="589192182"/>
                    </a:ext>
                  </a:extLst>
                </a:gridCol>
                <a:gridCol w="3078824">
                  <a:extLst>
                    <a:ext uri="{9D8B030D-6E8A-4147-A177-3AD203B41FA5}">
                      <a16:colId xmlns:a16="http://schemas.microsoft.com/office/drawing/2014/main" xmlns="" val="127596216"/>
                    </a:ext>
                  </a:extLst>
                </a:gridCol>
                <a:gridCol w="2599895">
                  <a:extLst>
                    <a:ext uri="{9D8B030D-6E8A-4147-A177-3AD203B41FA5}">
                      <a16:colId xmlns:a16="http://schemas.microsoft.com/office/drawing/2014/main" xmlns="" val="801574639"/>
                    </a:ext>
                  </a:extLst>
                </a:gridCol>
              </a:tblGrid>
              <a:tr h="574069">
                <a:tc>
                  <a:txBody>
                    <a:bodyPr/>
                    <a:lstStyle/>
                    <a:p>
                      <a:pPr algn="ctr">
                        <a:lnSpc>
                          <a:spcPct val="107000"/>
                        </a:lnSpc>
                        <a:spcAft>
                          <a:spcPts val="800"/>
                        </a:spcAft>
                      </a:pPr>
                      <a:r>
                        <a:rPr lang="pl-PL" sz="1800" dirty="0">
                          <a:effectLst/>
                          <a:latin typeface="Times New Roman" panose="02020603050405020304" pitchFamily="18" charset="0"/>
                          <a:ea typeface="Calibri" panose="020F0502020204030204" pitchFamily="34" charset="0"/>
                        </a:rPr>
                        <a:t>Wyszczególnienie</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Pow. UR w ha 2018 rok</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Średnioroczny wzrost dochodów zł/gosp</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8929983"/>
                  </a:ext>
                </a:extLst>
              </a:tr>
              <a:tr h="293686">
                <a:tc gridSpan="3">
                  <a:txBody>
                    <a:bodyPr/>
                    <a:lstStyle/>
                    <a:p>
                      <a:pPr algn="ctr">
                        <a:lnSpc>
                          <a:spcPct val="115000"/>
                        </a:lnSpc>
                        <a:spcAft>
                          <a:spcPts val="800"/>
                        </a:spcAft>
                      </a:pPr>
                      <a:r>
                        <a:rPr lang="pl-PL" sz="1800" dirty="0">
                          <a:solidFill>
                            <a:srgbClr val="000000"/>
                          </a:solidFill>
                          <a:effectLst/>
                          <a:latin typeface="Times New Roman" panose="02020603050405020304" pitchFamily="18" charset="0"/>
                          <a:ea typeface="Calibri" panose="020F0502020204030204" pitchFamily="34" charset="0"/>
                        </a:rPr>
                        <a:t>Typy rolnicze</a:t>
                      </a:r>
                      <a:endParaRPr lang="pl-PL" sz="18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xmlns="" val="2392393841"/>
                  </a:ext>
                </a:extLst>
              </a:tr>
              <a:tr h="293686">
                <a:tc>
                  <a:txBody>
                    <a:bodyPr/>
                    <a:lstStyle/>
                    <a:p>
                      <a:pP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Ogółem</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solidFill>
                            <a:srgbClr val="000000"/>
                          </a:solidFill>
                          <a:effectLst/>
                          <a:latin typeface="Times New Roman" panose="02020603050405020304" pitchFamily="18" charset="0"/>
                          <a:ea typeface="Calibri" panose="020F0502020204030204" pitchFamily="34" charset="0"/>
                        </a:rPr>
                        <a:t>20,5</a:t>
                      </a:r>
                      <a:endParaRPr lang="pl-PL" sz="18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1287</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22151479"/>
                  </a:ext>
                </a:extLst>
              </a:tr>
              <a:tr h="293686">
                <a:tc>
                  <a:txBody>
                    <a:bodyPr/>
                    <a:lstStyle/>
                    <a:p>
                      <a:pP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Polowe</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solidFill>
                            <a:srgbClr val="000000"/>
                          </a:solidFill>
                          <a:effectLst/>
                          <a:latin typeface="Times New Roman" panose="02020603050405020304" pitchFamily="18" charset="0"/>
                          <a:ea typeface="Calibri" panose="020F0502020204030204" pitchFamily="34" charset="0"/>
                        </a:rPr>
                        <a:t>25,8</a:t>
                      </a:r>
                      <a:endParaRPr lang="pl-PL" sz="18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1391</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76715614"/>
                  </a:ext>
                </a:extLst>
              </a:tr>
              <a:tr h="293686">
                <a:tc>
                  <a:txBody>
                    <a:bodyPr/>
                    <a:lstStyle/>
                    <a:p>
                      <a:pP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Ogrodnicze</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solidFill>
                            <a:srgbClr val="000000"/>
                          </a:solidFill>
                          <a:effectLst/>
                          <a:latin typeface="Times New Roman" panose="02020603050405020304" pitchFamily="18" charset="0"/>
                          <a:ea typeface="Calibri" panose="020F0502020204030204" pitchFamily="34" charset="0"/>
                        </a:rPr>
                        <a:t>5,8</a:t>
                      </a:r>
                      <a:endParaRPr lang="pl-PL" sz="18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2566</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09190241"/>
                  </a:ext>
                </a:extLst>
              </a:tr>
              <a:tr h="293686">
                <a:tc>
                  <a:txBody>
                    <a:bodyPr/>
                    <a:lstStyle/>
                    <a:p>
                      <a:pP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Uprawy trwałe</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solidFill>
                            <a:srgbClr val="000000"/>
                          </a:solidFill>
                          <a:effectLst/>
                          <a:latin typeface="Times New Roman" panose="02020603050405020304" pitchFamily="18" charset="0"/>
                          <a:ea typeface="Calibri" panose="020F0502020204030204" pitchFamily="34" charset="0"/>
                        </a:rPr>
                        <a:t>8,6</a:t>
                      </a:r>
                      <a:endParaRPr lang="pl-PL" sz="18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367</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68784760"/>
                  </a:ext>
                </a:extLst>
              </a:tr>
              <a:tr h="293686">
                <a:tc>
                  <a:txBody>
                    <a:bodyPr/>
                    <a:lstStyle/>
                    <a:p>
                      <a:pP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Mleko</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22,5</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b="1" dirty="0">
                          <a:solidFill>
                            <a:srgbClr val="FF0000"/>
                          </a:solidFill>
                          <a:effectLst/>
                          <a:latin typeface="Times New Roman" panose="02020603050405020304" pitchFamily="18" charset="0"/>
                          <a:ea typeface="Calibri" panose="020F0502020204030204" pitchFamily="34" charset="0"/>
                        </a:rPr>
                        <a:t>4057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03253643"/>
                  </a:ext>
                </a:extLst>
              </a:tr>
              <a:tr h="293686">
                <a:tc>
                  <a:txBody>
                    <a:bodyPr/>
                    <a:lstStyle/>
                    <a:p>
                      <a:pP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Trzoda</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20,9</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solidFill>
                            <a:srgbClr val="000000"/>
                          </a:solidFill>
                          <a:effectLst/>
                          <a:latin typeface="Times New Roman" panose="02020603050405020304" pitchFamily="18" charset="0"/>
                          <a:ea typeface="Calibri" panose="020F0502020204030204" pitchFamily="34" charset="0"/>
                        </a:rPr>
                        <a:t>325</a:t>
                      </a:r>
                      <a:endParaRPr lang="pl-PL" sz="18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3701841"/>
                  </a:ext>
                </a:extLst>
              </a:tr>
              <a:tr h="293686">
                <a:tc>
                  <a:txBody>
                    <a:bodyPr/>
                    <a:lstStyle/>
                    <a:p>
                      <a:pP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Drób</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22,2</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b="1" dirty="0">
                          <a:solidFill>
                            <a:srgbClr val="FF0000"/>
                          </a:solidFill>
                          <a:effectLst/>
                          <a:latin typeface="Times New Roman" panose="02020603050405020304" pitchFamily="18" charset="0"/>
                          <a:ea typeface="Calibri" panose="020F0502020204030204" pitchFamily="34" charset="0"/>
                        </a:rPr>
                        <a:t>15808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7473743"/>
                  </a:ext>
                </a:extLst>
              </a:tr>
              <a:tr h="293686">
                <a:tc>
                  <a:txBody>
                    <a:bodyPr/>
                    <a:lstStyle/>
                    <a:p>
                      <a:pP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Mieszane</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19,9</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solidFill>
                            <a:srgbClr val="000000"/>
                          </a:solidFill>
                          <a:effectLst/>
                          <a:latin typeface="Times New Roman" panose="02020603050405020304" pitchFamily="18" charset="0"/>
                          <a:ea typeface="Calibri" panose="020F0502020204030204" pitchFamily="34" charset="0"/>
                        </a:rPr>
                        <a:t>492</a:t>
                      </a:r>
                      <a:endParaRPr lang="pl-PL" sz="18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21439262"/>
                  </a:ext>
                </a:extLst>
              </a:tr>
              <a:tr h="293686">
                <a:tc gridSpan="3">
                  <a:txBody>
                    <a:bodyPr/>
                    <a:lstStyle/>
                    <a:p>
                      <a:pPr algn="ctr">
                        <a:lnSpc>
                          <a:spcPct val="115000"/>
                        </a:lnSpc>
                        <a:spcAft>
                          <a:spcPts val="800"/>
                        </a:spcAft>
                      </a:pPr>
                      <a:r>
                        <a:rPr lang="pl-PL" sz="1800" dirty="0">
                          <a:solidFill>
                            <a:srgbClr val="000000"/>
                          </a:solidFill>
                          <a:effectLst/>
                          <a:latin typeface="Times New Roman" panose="02020603050405020304" pitchFamily="18" charset="0"/>
                          <a:ea typeface="Calibri" panose="020F0502020204030204" pitchFamily="34" charset="0"/>
                        </a:rPr>
                        <a:t>Wielkość ekonomiczna</a:t>
                      </a:r>
                      <a:endParaRPr lang="pl-PL" sz="18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xmlns="" val="3046923281"/>
                  </a:ext>
                </a:extLst>
              </a:tr>
              <a:tr h="293686">
                <a:tc>
                  <a:txBody>
                    <a:bodyPr/>
                    <a:lstStyle/>
                    <a:p>
                      <a:pP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Bardzo małe</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8,4</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solidFill>
                            <a:srgbClr val="000000"/>
                          </a:solidFill>
                          <a:effectLst/>
                          <a:latin typeface="Times New Roman" panose="02020603050405020304" pitchFamily="18" charset="0"/>
                          <a:ea typeface="Calibri" panose="020F0502020204030204" pitchFamily="34" charset="0"/>
                        </a:rPr>
                        <a:t>386</a:t>
                      </a:r>
                      <a:endParaRPr lang="pl-PL" sz="18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57053617"/>
                  </a:ext>
                </a:extLst>
              </a:tr>
              <a:tr h="293686">
                <a:tc>
                  <a:txBody>
                    <a:bodyPr/>
                    <a:lstStyle/>
                    <a:p>
                      <a:pP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Małe</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15,2</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solidFill>
                            <a:srgbClr val="000000"/>
                          </a:solidFill>
                          <a:effectLst/>
                          <a:latin typeface="Times New Roman" panose="02020603050405020304" pitchFamily="18" charset="0"/>
                          <a:ea typeface="Calibri" panose="020F0502020204030204" pitchFamily="34" charset="0"/>
                        </a:rPr>
                        <a:t>1218</a:t>
                      </a:r>
                      <a:endParaRPr lang="pl-PL" sz="18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0445217"/>
                  </a:ext>
                </a:extLst>
              </a:tr>
              <a:tr h="293686">
                <a:tc>
                  <a:txBody>
                    <a:bodyPr/>
                    <a:lstStyle/>
                    <a:p>
                      <a:pP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Średnio-małe</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27,3</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solidFill>
                            <a:srgbClr val="000000"/>
                          </a:solidFill>
                          <a:effectLst/>
                          <a:latin typeface="Times New Roman" panose="02020603050405020304" pitchFamily="18" charset="0"/>
                          <a:ea typeface="Calibri" panose="020F0502020204030204" pitchFamily="34" charset="0"/>
                        </a:rPr>
                        <a:t>3878</a:t>
                      </a:r>
                      <a:endParaRPr lang="pl-PL" sz="18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14523525"/>
                  </a:ext>
                </a:extLst>
              </a:tr>
              <a:tr h="293686">
                <a:tc>
                  <a:txBody>
                    <a:bodyPr/>
                    <a:lstStyle/>
                    <a:p>
                      <a:pP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Średnio-duże</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45,1</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solidFill>
                            <a:srgbClr val="000000"/>
                          </a:solidFill>
                          <a:effectLst/>
                          <a:latin typeface="Times New Roman" panose="02020603050405020304" pitchFamily="18" charset="0"/>
                          <a:ea typeface="Calibri" panose="020F0502020204030204" pitchFamily="34" charset="0"/>
                        </a:rPr>
                        <a:t>6484</a:t>
                      </a:r>
                      <a:endParaRPr lang="pl-PL" sz="18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9087393"/>
                  </a:ext>
                </a:extLst>
              </a:tr>
              <a:tr h="293686">
                <a:tc>
                  <a:txBody>
                    <a:bodyPr/>
                    <a:lstStyle/>
                    <a:p>
                      <a:pP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Duże</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105,9</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solidFill>
                            <a:srgbClr val="000000"/>
                          </a:solidFill>
                          <a:effectLst/>
                          <a:latin typeface="Times New Roman" panose="02020603050405020304" pitchFamily="18" charset="0"/>
                          <a:ea typeface="Calibri" panose="020F0502020204030204" pitchFamily="34" charset="0"/>
                        </a:rPr>
                        <a:t>13625</a:t>
                      </a:r>
                      <a:endParaRPr lang="pl-PL" sz="18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98830986"/>
                  </a:ext>
                </a:extLst>
              </a:tr>
              <a:tr h="293686">
                <a:tc>
                  <a:txBody>
                    <a:bodyPr/>
                    <a:lstStyle/>
                    <a:p>
                      <a:pP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Bardzo duże</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983,5</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b="1" dirty="0">
                          <a:solidFill>
                            <a:srgbClr val="FF0000"/>
                          </a:solidFill>
                          <a:effectLst/>
                          <a:latin typeface="Times New Roman" panose="02020603050405020304" pitchFamily="18" charset="0"/>
                          <a:ea typeface="Calibri" panose="020F0502020204030204" pitchFamily="34" charset="0"/>
                        </a:rPr>
                        <a:t>-8115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96853959"/>
                  </a:ext>
                </a:extLst>
              </a:tr>
            </a:tbl>
          </a:graphicData>
        </a:graphic>
      </p:graphicFrame>
      <p:sp>
        <p:nvSpPr>
          <p:cNvPr id="5" name="pole tekstowe 4">
            <a:extLst>
              <a:ext uri="{FF2B5EF4-FFF2-40B4-BE49-F238E27FC236}">
                <a16:creationId xmlns:a16="http://schemas.microsoft.com/office/drawing/2014/main" xmlns="" id="{D7ABA078-5218-408D-903A-C0DB477B6322}"/>
              </a:ext>
            </a:extLst>
          </p:cNvPr>
          <p:cNvSpPr txBox="1"/>
          <p:nvPr/>
        </p:nvSpPr>
        <p:spPr>
          <a:xfrm>
            <a:off x="1722121" y="594359"/>
            <a:ext cx="8290560" cy="400110"/>
          </a:xfrm>
          <a:prstGeom prst="rect">
            <a:avLst/>
          </a:prstGeom>
          <a:noFill/>
        </p:spPr>
        <p:txBody>
          <a:bodyPr wrap="square" rtlCol="0">
            <a:spAutoFit/>
          </a:bodyPr>
          <a:lstStyle/>
          <a:p>
            <a:r>
              <a:rPr lang="pl-PL" sz="2000" dirty="0">
                <a:latin typeface="Times New Roman" panose="02020603050405020304" pitchFamily="18" charset="0"/>
                <a:ea typeface="Tahoma" panose="020B0604030504040204" pitchFamily="34" charset="0"/>
                <a:cs typeface="Times New Roman" panose="02020603050405020304" pitchFamily="18" charset="0"/>
              </a:rPr>
              <a:t>ŚREDNIOROCZNY WZROST DOCHODÓW W LATACH 2004-2018</a:t>
            </a:r>
          </a:p>
        </p:txBody>
      </p:sp>
    </p:spTree>
    <p:extLst>
      <p:ext uri="{BB962C8B-B14F-4D97-AF65-F5344CB8AC3E}">
        <p14:creationId xmlns:p14="http://schemas.microsoft.com/office/powerpoint/2010/main" val="33177739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xmlns="" id="{6C1244F9-1E8F-4201-B193-23313E4AC947}"/>
              </a:ext>
            </a:extLst>
          </p:cNvPr>
          <p:cNvSpPr txBox="1"/>
          <p:nvPr/>
        </p:nvSpPr>
        <p:spPr>
          <a:xfrm>
            <a:off x="1402080" y="1325880"/>
            <a:ext cx="9372600" cy="4251960"/>
          </a:xfrm>
          <a:prstGeom prst="rect">
            <a:avLst/>
          </a:prstGeom>
          <a:noFill/>
        </p:spPr>
        <p:txBody>
          <a:bodyPr wrap="square" rtlCol="0">
            <a:spAutoFit/>
          </a:bodyPr>
          <a:lstStyle/>
          <a:p>
            <a:endParaRPr lang="pl-PL" dirty="0"/>
          </a:p>
        </p:txBody>
      </p:sp>
      <p:graphicFrame>
        <p:nvGraphicFramePr>
          <p:cNvPr id="3" name="Tabela 2">
            <a:extLst>
              <a:ext uri="{FF2B5EF4-FFF2-40B4-BE49-F238E27FC236}">
                <a16:creationId xmlns:a16="http://schemas.microsoft.com/office/drawing/2014/main" xmlns="" id="{3FB844CA-723A-45B5-A0FD-D3E3308E1132}"/>
              </a:ext>
            </a:extLst>
          </p:cNvPr>
          <p:cNvGraphicFramePr>
            <a:graphicFrameLocks noGrp="1"/>
          </p:cNvGraphicFramePr>
          <p:nvPr>
            <p:extLst>
              <p:ext uri="{D42A27DB-BD31-4B8C-83A1-F6EECF244321}">
                <p14:modId xmlns:p14="http://schemas.microsoft.com/office/powerpoint/2010/main" val="724360910"/>
              </p:ext>
            </p:extLst>
          </p:nvPr>
        </p:nvGraphicFramePr>
        <p:xfrm>
          <a:off x="792481" y="1280160"/>
          <a:ext cx="10515598" cy="4650776"/>
        </p:xfrm>
        <a:graphic>
          <a:graphicData uri="http://schemas.openxmlformats.org/drawingml/2006/table">
            <a:tbl>
              <a:tblPr firstRow="1" firstCol="1" bandRow="1"/>
              <a:tblGrid>
                <a:gridCol w="3838835">
                  <a:extLst>
                    <a:ext uri="{9D8B030D-6E8A-4147-A177-3AD203B41FA5}">
                      <a16:colId xmlns:a16="http://schemas.microsoft.com/office/drawing/2014/main" xmlns="" val="2332767560"/>
                    </a:ext>
                  </a:extLst>
                </a:gridCol>
                <a:gridCol w="1668918">
                  <a:extLst>
                    <a:ext uri="{9D8B030D-6E8A-4147-A177-3AD203B41FA5}">
                      <a16:colId xmlns:a16="http://schemas.microsoft.com/office/drawing/2014/main" xmlns="" val="2724445293"/>
                    </a:ext>
                  </a:extLst>
                </a:gridCol>
                <a:gridCol w="1668918">
                  <a:extLst>
                    <a:ext uri="{9D8B030D-6E8A-4147-A177-3AD203B41FA5}">
                      <a16:colId xmlns:a16="http://schemas.microsoft.com/office/drawing/2014/main" xmlns="" val="929983893"/>
                    </a:ext>
                  </a:extLst>
                </a:gridCol>
                <a:gridCol w="1668918">
                  <a:extLst>
                    <a:ext uri="{9D8B030D-6E8A-4147-A177-3AD203B41FA5}">
                      <a16:colId xmlns:a16="http://schemas.microsoft.com/office/drawing/2014/main" xmlns="" val="1815607369"/>
                    </a:ext>
                  </a:extLst>
                </a:gridCol>
                <a:gridCol w="1670009">
                  <a:extLst>
                    <a:ext uri="{9D8B030D-6E8A-4147-A177-3AD203B41FA5}">
                      <a16:colId xmlns:a16="http://schemas.microsoft.com/office/drawing/2014/main" xmlns="" val="3795831656"/>
                    </a:ext>
                  </a:extLst>
                </a:gridCol>
              </a:tblGrid>
              <a:tr h="347229">
                <a:tc>
                  <a:txBody>
                    <a:bodyPr/>
                    <a:lstStyle/>
                    <a:p>
                      <a:pPr>
                        <a:lnSpc>
                          <a:spcPct val="150000"/>
                        </a:lnSpc>
                        <a:spcAft>
                          <a:spcPts val="800"/>
                        </a:spcAft>
                      </a:pPr>
                      <a:r>
                        <a:rPr lang="pl-PL" sz="1800" dirty="0">
                          <a:effectLst/>
                          <a:latin typeface="Times New Roman" panose="02020603050405020304" pitchFamily="18" charset="0"/>
                          <a:ea typeface="Calibri" panose="020F0502020204030204" pitchFamily="34" charset="0"/>
                        </a:rPr>
                        <a:t>Wyszczególnienie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pl-PL" sz="1800" dirty="0">
                          <a:solidFill>
                            <a:srgbClr val="000000"/>
                          </a:solidFill>
                          <a:effectLst/>
                          <a:latin typeface="Times New Roman" panose="02020603050405020304" pitchFamily="18" charset="0"/>
                          <a:ea typeface="Calibri" panose="020F0502020204030204" pitchFamily="34" charset="0"/>
                        </a:rPr>
                        <a:t>Ogółem</a:t>
                      </a:r>
                      <a:endParaRPr lang="pl-PL" sz="18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Bardzo małe</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Średnio-duże</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Bardzo duże</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86037961"/>
                  </a:ext>
                </a:extLst>
              </a:tr>
              <a:tr h="278197">
                <a:tc>
                  <a:txBody>
                    <a:bodyPr/>
                    <a:lstStyle/>
                    <a:p>
                      <a:pP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Powierzchnia UR w ha 2018 rok</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solidFill>
                            <a:srgbClr val="000000"/>
                          </a:solidFill>
                          <a:effectLst/>
                          <a:latin typeface="Times New Roman" panose="02020603050405020304" pitchFamily="18" charset="0"/>
                          <a:ea typeface="Calibri" panose="020F0502020204030204" pitchFamily="34" charset="0"/>
                        </a:rPr>
                        <a:t>20,5</a:t>
                      </a:r>
                      <a:endParaRPr lang="pl-PL" sz="18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solidFill>
                            <a:srgbClr val="000000"/>
                          </a:solidFill>
                          <a:effectLst/>
                          <a:latin typeface="Times New Roman" panose="02020603050405020304" pitchFamily="18" charset="0"/>
                          <a:ea typeface="Calibri" panose="020F0502020204030204" pitchFamily="34" charset="0"/>
                        </a:rPr>
                        <a:t>8,4</a:t>
                      </a:r>
                      <a:endParaRPr lang="pl-PL" sz="18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45,1</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983,5</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55030995"/>
                  </a:ext>
                </a:extLst>
              </a:tr>
              <a:tr h="580621">
                <a:tc>
                  <a:txBody>
                    <a:bodyPr/>
                    <a:lstStyle/>
                    <a:p>
                      <a:pP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Koszty ogółem na 100 zł produkcji w 2004 roku </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2400" dirty="0">
                          <a:solidFill>
                            <a:srgbClr val="000000"/>
                          </a:solidFill>
                          <a:effectLst/>
                          <a:latin typeface="Times New Roman" panose="02020603050405020304" pitchFamily="18" charset="0"/>
                          <a:ea typeface="Calibri" panose="020F0502020204030204" pitchFamily="34" charset="0"/>
                        </a:rPr>
                        <a:t>78,66</a:t>
                      </a:r>
                      <a:endParaRPr lang="pl-PL" sz="24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2400" dirty="0">
                          <a:solidFill>
                            <a:srgbClr val="000000"/>
                          </a:solidFill>
                          <a:effectLst/>
                          <a:latin typeface="Times New Roman" panose="02020603050405020304" pitchFamily="18" charset="0"/>
                          <a:ea typeface="Calibri" panose="020F0502020204030204" pitchFamily="34" charset="0"/>
                        </a:rPr>
                        <a:t>88,09</a:t>
                      </a:r>
                      <a:endParaRPr lang="pl-PL" sz="24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2400" b="0" dirty="0">
                          <a:solidFill>
                            <a:schemeClr val="tx1"/>
                          </a:solidFill>
                          <a:effectLst/>
                          <a:latin typeface="Times New Roman" panose="02020603050405020304" pitchFamily="18" charset="0"/>
                          <a:ea typeface="Calibri" panose="020F0502020204030204" pitchFamily="34" charset="0"/>
                        </a:rPr>
                        <a:t>74,33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2400">
                          <a:solidFill>
                            <a:srgbClr val="000000"/>
                          </a:solidFill>
                          <a:effectLst/>
                          <a:latin typeface="Times New Roman" panose="02020603050405020304" pitchFamily="18" charset="0"/>
                          <a:ea typeface="Calibri" panose="020F0502020204030204" pitchFamily="34" charset="0"/>
                        </a:rPr>
                        <a:t>83,85</a:t>
                      </a:r>
                      <a:endParaRPr lang="pl-PL" sz="24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58444615"/>
                  </a:ext>
                </a:extLst>
              </a:tr>
              <a:tr h="580621">
                <a:tc>
                  <a:txBody>
                    <a:bodyPr/>
                    <a:lstStyle/>
                    <a:p>
                      <a:pP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Koszty ogółem na 100 zł produkcji w 2018 roku</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2400" dirty="0">
                          <a:solidFill>
                            <a:srgbClr val="000000"/>
                          </a:solidFill>
                          <a:effectLst/>
                          <a:latin typeface="Times New Roman" panose="02020603050405020304" pitchFamily="18" charset="0"/>
                          <a:ea typeface="Calibri" panose="020F0502020204030204" pitchFamily="34" charset="0"/>
                        </a:rPr>
                        <a:t>91,48</a:t>
                      </a:r>
                      <a:endParaRPr lang="pl-PL" sz="24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2400" b="1" dirty="0">
                          <a:solidFill>
                            <a:srgbClr val="FF0000"/>
                          </a:solidFill>
                          <a:effectLst/>
                          <a:latin typeface="Times New Roman" panose="02020603050405020304" pitchFamily="18" charset="0"/>
                          <a:ea typeface="Calibri" panose="020F0502020204030204" pitchFamily="34" charset="0"/>
                        </a:rPr>
                        <a:t>105,09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2400" b="1" dirty="0">
                          <a:solidFill>
                            <a:srgbClr val="0033CC"/>
                          </a:solidFill>
                          <a:effectLst/>
                          <a:latin typeface="Times New Roman" panose="02020603050405020304" pitchFamily="18" charset="0"/>
                          <a:ea typeface="Calibri" panose="020F0502020204030204" pitchFamily="34" charset="0"/>
                        </a:rPr>
                        <a:t>80,02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2400" b="1" dirty="0">
                          <a:solidFill>
                            <a:srgbClr val="FF0000"/>
                          </a:solidFill>
                          <a:effectLst/>
                          <a:latin typeface="Times New Roman" panose="02020603050405020304" pitchFamily="18" charset="0"/>
                          <a:ea typeface="Calibri" panose="020F0502020204030204" pitchFamily="34" charset="0"/>
                        </a:rPr>
                        <a:t>107,96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49349946"/>
                  </a:ext>
                </a:extLst>
              </a:tr>
              <a:tr h="580621">
                <a:tc>
                  <a:txBody>
                    <a:bodyPr/>
                    <a:lstStyle/>
                    <a:p>
                      <a:pP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Wzrost kosztów ogółem na 100 zł produkcji 2004=100 (%)</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2400">
                          <a:solidFill>
                            <a:srgbClr val="000000"/>
                          </a:solidFill>
                          <a:effectLst/>
                          <a:latin typeface="Times New Roman" panose="02020603050405020304" pitchFamily="18" charset="0"/>
                          <a:ea typeface="Calibri" panose="020F0502020204030204" pitchFamily="34" charset="0"/>
                        </a:rPr>
                        <a:t>16,30</a:t>
                      </a:r>
                      <a:endParaRPr lang="pl-PL" sz="24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2400" dirty="0">
                          <a:solidFill>
                            <a:srgbClr val="000000"/>
                          </a:solidFill>
                          <a:effectLst/>
                          <a:latin typeface="Times New Roman" panose="02020603050405020304" pitchFamily="18" charset="0"/>
                          <a:ea typeface="Calibri" panose="020F0502020204030204" pitchFamily="34" charset="0"/>
                        </a:rPr>
                        <a:t>19,29</a:t>
                      </a:r>
                      <a:endParaRPr lang="pl-PL" sz="24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2400">
                          <a:solidFill>
                            <a:srgbClr val="000000"/>
                          </a:solidFill>
                          <a:effectLst/>
                          <a:latin typeface="Times New Roman" panose="02020603050405020304" pitchFamily="18" charset="0"/>
                          <a:ea typeface="Calibri" panose="020F0502020204030204" pitchFamily="34" charset="0"/>
                        </a:rPr>
                        <a:t>7,65</a:t>
                      </a:r>
                      <a:endParaRPr lang="pl-PL" sz="24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2400" dirty="0">
                          <a:solidFill>
                            <a:srgbClr val="000000"/>
                          </a:solidFill>
                          <a:effectLst/>
                          <a:latin typeface="Times New Roman" panose="02020603050405020304" pitchFamily="18" charset="0"/>
                          <a:ea typeface="Calibri" panose="020F0502020204030204" pitchFamily="34" charset="0"/>
                        </a:rPr>
                        <a:t>28,75</a:t>
                      </a:r>
                      <a:endParaRPr lang="pl-PL" sz="24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00843611"/>
                  </a:ext>
                </a:extLst>
              </a:tr>
              <a:tr h="769148">
                <a:tc>
                  <a:txBody>
                    <a:bodyPr/>
                    <a:lstStyle/>
                    <a:p>
                      <a:pP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Udział kosztów czynników zewnętrznych w strukturze kosztów (%)</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2400">
                          <a:solidFill>
                            <a:srgbClr val="000000"/>
                          </a:solidFill>
                          <a:effectLst/>
                          <a:latin typeface="Times New Roman" panose="02020603050405020304" pitchFamily="18" charset="0"/>
                          <a:ea typeface="Calibri" panose="020F0502020204030204" pitchFamily="34" charset="0"/>
                        </a:rPr>
                        <a:t>9,70</a:t>
                      </a:r>
                      <a:endParaRPr lang="pl-PL" sz="24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2400">
                          <a:solidFill>
                            <a:srgbClr val="000000"/>
                          </a:solidFill>
                          <a:effectLst/>
                          <a:latin typeface="Times New Roman" panose="02020603050405020304" pitchFamily="18" charset="0"/>
                          <a:ea typeface="Calibri" panose="020F0502020204030204" pitchFamily="34" charset="0"/>
                        </a:rPr>
                        <a:t>4,14</a:t>
                      </a:r>
                      <a:endParaRPr lang="pl-PL" sz="24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2400" dirty="0">
                          <a:solidFill>
                            <a:srgbClr val="000000"/>
                          </a:solidFill>
                          <a:effectLst/>
                          <a:latin typeface="Times New Roman" panose="02020603050405020304" pitchFamily="18" charset="0"/>
                          <a:ea typeface="Calibri" panose="020F0502020204030204" pitchFamily="34" charset="0"/>
                        </a:rPr>
                        <a:t>7,19</a:t>
                      </a:r>
                      <a:endParaRPr lang="pl-PL" sz="24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2400" b="1" dirty="0">
                          <a:solidFill>
                            <a:srgbClr val="FF0000"/>
                          </a:solidFill>
                          <a:effectLst/>
                          <a:latin typeface="Times New Roman" panose="02020603050405020304" pitchFamily="18" charset="0"/>
                          <a:ea typeface="Calibri" panose="020F0502020204030204" pitchFamily="34" charset="0"/>
                        </a:rPr>
                        <a:t>22,35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78156204"/>
                  </a:ext>
                </a:extLst>
              </a:tr>
              <a:tr h="580621">
                <a:tc>
                  <a:txBody>
                    <a:bodyPr/>
                    <a:lstStyle/>
                    <a:p>
                      <a:pP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Udział kosztów stałych w strukturze kosztów (%)</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2400">
                          <a:solidFill>
                            <a:srgbClr val="000000"/>
                          </a:solidFill>
                          <a:effectLst/>
                          <a:latin typeface="Times New Roman" panose="02020603050405020304" pitchFamily="18" charset="0"/>
                          <a:ea typeface="Calibri" panose="020F0502020204030204" pitchFamily="34" charset="0"/>
                        </a:rPr>
                        <a:t>24,94</a:t>
                      </a:r>
                      <a:endParaRPr lang="pl-PL" sz="24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2400" b="1" dirty="0">
                          <a:solidFill>
                            <a:srgbClr val="FF0000"/>
                          </a:solidFill>
                          <a:effectLst/>
                          <a:latin typeface="Times New Roman" panose="02020603050405020304" pitchFamily="18" charset="0"/>
                          <a:ea typeface="Calibri" panose="020F0502020204030204" pitchFamily="34" charset="0"/>
                        </a:rPr>
                        <a:t>40,86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2400">
                          <a:solidFill>
                            <a:srgbClr val="000000"/>
                          </a:solidFill>
                          <a:effectLst/>
                          <a:latin typeface="Times New Roman" panose="02020603050405020304" pitchFamily="18" charset="0"/>
                          <a:ea typeface="Calibri" panose="020F0502020204030204" pitchFamily="34" charset="0"/>
                        </a:rPr>
                        <a:t>23,55</a:t>
                      </a:r>
                      <a:endParaRPr lang="pl-PL" sz="24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2400" b="0" dirty="0">
                          <a:solidFill>
                            <a:schemeClr val="tx1"/>
                          </a:solidFill>
                          <a:effectLst/>
                          <a:latin typeface="Times New Roman" panose="02020603050405020304" pitchFamily="18" charset="0"/>
                          <a:ea typeface="Calibri" panose="020F0502020204030204" pitchFamily="34" charset="0"/>
                        </a:rPr>
                        <a:t>11,29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08858762"/>
                  </a:ext>
                </a:extLst>
              </a:tr>
              <a:tr h="580621">
                <a:tc>
                  <a:txBody>
                    <a:bodyPr/>
                    <a:lstStyle/>
                    <a:p>
                      <a:pP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Udział wynagrodzeń w strukturze kosztów (%)</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2400">
                          <a:solidFill>
                            <a:srgbClr val="000000"/>
                          </a:solidFill>
                          <a:effectLst/>
                          <a:latin typeface="Times New Roman" panose="02020603050405020304" pitchFamily="18" charset="0"/>
                          <a:ea typeface="Calibri" panose="020F0502020204030204" pitchFamily="34" charset="0"/>
                        </a:rPr>
                        <a:t>6,60</a:t>
                      </a:r>
                      <a:endParaRPr lang="pl-PL" sz="24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2400">
                          <a:solidFill>
                            <a:srgbClr val="000000"/>
                          </a:solidFill>
                          <a:effectLst/>
                          <a:latin typeface="Times New Roman" panose="02020603050405020304" pitchFamily="18" charset="0"/>
                          <a:ea typeface="Calibri" panose="020F0502020204030204" pitchFamily="34" charset="0"/>
                        </a:rPr>
                        <a:t>2,75</a:t>
                      </a:r>
                      <a:endParaRPr lang="pl-PL" sz="24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2400">
                          <a:solidFill>
                            <a:srgbClr val="000000"/>
                          </a:solidFill>
                          <a:effectLst/>
                          <a:latin typeface="Times New Roman" panose="02020603050405020304" pitchFamily="18" charset="0"/>
                          <a:ea typeface="Calibri" panose="020F0502020204030204" pitchFamily="34" charset="0"/>
                        </a:rPr>
                        <a:t>3,08</a:t>
                      </a:r>
                      <a:endParaRPr lang="pl-PL" sz="24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2400" b="1" dirty="0">
                          <a:solidFill>
                            <a:srgbClr val="FF0000"/>
                          </a:solidFill>
                          <a:effectLst/>
                          <a:latin typeface="Times New Roman" panose="02020603050405020304" pitchFamily="18" charset="0"/>
                          <a:ea typeface="Calibri" panose="020F0502020204030204" pitchFamily="34" charset="0"/>
                        </a:rPr>
                        <a:t>19,24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04265713"/>
                  </a:ext>
                </a:extLst>
              </a:tr>
            </a:tbl>
          </a:graphicData>
        </a:graphic>
      </p:graphicFrame>
      <p:sp>
        <p:nvSpPr>
          <p:cNvPr id="4" name="pole tekstowe 3">
            <a:extLst>
              <a:ext uri="{FF2B5EF4-FFF2-40B4-BE49-F238E27FC236}">
                <a16:creationId xmlns:a16="http://schemas.microsoft.com/office/drawing/2014/main" xmlns="" id="{09088AC5-6132-4CC0-9E72-EDE965F8656A}"/>
              </a:ext>
            </a:extLst>
          </p:cNvPr>
          <p:cNvSpPr txBox="1"/>
          <p:nvPr/>
        </p:nvSpPr>
        <p:spPr>
          <a:xfrm>
            <a:off x="2819400" y="624840"/>
            <a:ext cx="8138160" cy="400110"/>
          </a:xfrm>
          <a:prstGeom prst="rect">
            <a:avLst/>
          </a:prstGeom>
          <a:noFill/>
        </p:spPr>
        <p:txBody>
          <a:bodyPr wrap="square" rtlCol="0">
            <a:spAutoFit/>
          </a:bodyPr>
          <a:lstStyle/>
          <a:p>
            <a:r>
              <a:rPr lang="pl-PL" sz="2000" dirty="0">
                <a:latin typeface="Times New Roman" panose="02020603050405020304" pitchFamily="18" charset="0"/>
                <a:cs typeface="Times New Roman" panose="02020603050405020304" pitchFamily="18" charset="0"/>
              </a:rPr>
              <a:t>KOSZTY PRODUKCJI WEDŁUG TYPÓW ROLNICZYCH</a:t>
            </a:r>
          </a:p>
        </p:txBody>
      </p:sp>
    </p:spTree>
    <p:extLst>
      <p:ext uri="{BB962C8B-B14F-4D97-AF65-F5344CB8AC3E}">
        <p14:creationId xmlns:p14="http://schemas.microsoft.com/office/powerpoint/2010/main" val="19249102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a 6">
            <a:extLst>
              <a:ext uri="{FF2B5EF4-FFF2-40B4-BE49-F238E27FC236}">
                <a16:creationId xmlns:a16="http://schemas.microsoft.com/office/drawing/2014/main" xmlns="" id="{56492F8C-35E2-4453-BF57-254C722DB3B7}"/>
              </a:ext>
            </a:extLst>
          </p:cNvPr>
          <p:cNvGraphicFramePr>
            <a:graphicFrameLocks noGrp="1"/>
          </p:cNvGraphicFramePr>
          <p:nvPr>
            <p:extLst>
              <p:ext uri="{D42A27DB-BD31-4B8C-83A1-F6EECF244321}">
                <p14:modId xmlns:p14="http://schemas.microsoft.com/office/powerpoint/2010/main" val="3342125976"/>
              </p:ext>
            </p:extLst>
          </p:nvPr>
        </p:nvGraphicFramePr>
        <p:xfrm>
          <a:off x="782647" y="455446"/>
          <a:ext cx="10911839" cy="6309360"/>
        </p:xfrm>
        <a:graphic>
          <a:graphicData uri="http://schemas.openxmlformats.org/drawingml/2006/table">
            <a:tbl>
              <a:tblPr firstRow="1" firstCol="1" bandRow="1"/>
              <a:tblGrid>
                <a:gridCol w="3305472">
                  <a:extLst>
                    <a:ext uri="{9D8B030D-6E8A-4147-A177-3AD203B41FA5}">
                      <a16:colId xmlns:a16="http://schemas.microsoft.com/office/drawing/2014/main" xmlns="" val="2502140496"/>
                    </a:ext>
                  </a:extLst>
                </a:gridCol>
                <a:gridCol w="1733927">
                  <a:extLst>
                    <a:ext uri="{9D8B030D-6E8A-4147-A177-3AD203B41FA5}">
                      <a16:colId xmlns:a16="http://schemas.microsoft.com/office/drawing/2014/main" xmlns="" val="2509215099"/>
                    </a:ext>
                  </a:extLst>
                </a:gridCol>
                <a:gridCol w="1879626">
                  <a:extLst>
                    <a:ext uri="{9D8B030D-6E8A-4147-A177-3AD203B41FA5}">
                      <a16:colId xmlns:a16="http://schemas.microsoft.com/office/drawing/2014/main" xmlns="" val="2698755941"/>
                    </a:ext>
                  </a:extLst>
                </a:gridCol>
                <a:gridCol w="1996407">
                  <a:extLst>
                    <a:ext uri="{9D8B030D-6E8A-4147-A177-3AD203B41FA5}">
                      <a16:colId xmlns:a16="http://schemas.microsoft.com/office/drawing/2014/main" xmlns="" val="3794423107"/>
                    </a:ext>
                  </a:extLst>
                </a:gridCol>
                <a:gridCol w="1996407">
                  <a:extLst>
                    <a:ext uri="{9D8B030D-6E8A-4147-A177-3AD203B41FA5}">
                      <a16:colId xmlns:a16="http://schemas.microsoft.com/office/drawing/2014/main" xmlns="" val="4023989573"/>
                    </a:ext>
                  </a:extLst>
                </a:gridCol>
              </a:tblGrid>
              <a:tr h="262890">
                <a:tc rowSpan="2">
                  <a:txBody>
                    <a:bodyPr/>
                    <a:lstStyle/>
                    <a:p>
                      <a:pPr>
                        <a:lnSpc>
                          <a:spcPct val="115000"/>
                        </a:lnSpc>
                        <a:spcAft>
                          <a:spcPts val="800"/>
                        </a:spcAft>
                      </a:pPr>
                      <a:r>
                        <a:rPr lang="pl-PL" sz="1800" dirty="0">
                          <a:effectLst/>
                          <a:latin typeface="Times New Roman" panose="02020603050405020304" pitchFamily="18" charset="0"/>
                          <a:ea typeface="Calibri" panose="020F0502020204030204" pitchFamily="34" charset="0"/>
                        </a:rPr>
                        <a:t>Wyszczególnienie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800"/>
                        </a:spcAft>
                      </a:pPr>
                      <a:r>
                        <a:rPr lang="pl-PL" sz="1800">
                          <a:effectLst/>
                          <a:latin typeface="Times New Roman" panose="02020603050405020304" pitchFamily="18" charset="0"/>
                          <a:ea typeface="Calibri" panose="020F0502020204030204" pitchFamily="34" charset="0"/>
                        </a:rPr>
                        <a:t>Udział dopłat do dochodu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nSpc>
                          <a:spcPct val="115000"/>
                        </a:lnSpc>
                        <a:spcAft>
                          <a:spcPts val="800"/>
                        </a:spcAft>
                      </a:pPr>
                      <a:r>
                        <a:rPr lang="pl-PL" sz="1800">
                          <a:effectLst/>
                          <a:latin typeface="Times New Roman" panose="02020603050405020304" pitchFamily="18" charset="0"/>
                          <a:ea typeface="Calibri" panose="020F0502020204030204" pitchFamily="34" charset="0"/>
                        </a:rPr>
                        <a:t>Dopłaty do hektara zł/ha UR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extLst>
                  <a:ext uri="{0D108BD9-81ED-4DB2-BD59-A6C34878D82A}">
                    <a16:rowId xmlns:a16="http://schemas.microsoft.com/office/drawing/2014/main" xmlns="" val="3839370576"/>
                  </a:ext>
                </a:extLst>
              </a:tr>
              <a:tr h="262890">
                <a:tc vMerge="1">
                  <a:txBody>
                    <a:bodyPr/>
                    <a:lstStyle/>
                    <a:p>
                      <a:endParaRPr lang="pl-PL"/>
                    </a:p>
                  </a:txBody>
                  <a:tcPr/>
                </a:tc>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rPr>
                        <a:t>2004 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rPr>
                        <a:t>2018 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rPr>
                        <a:t>2004 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rPr>
                        <a:t>2018 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88090288"/>
                  </a:ext>
                </a:extLst>
              </a:tr>
              <a:tr h="262890">
                <a:tc gridSpan="5">
                  <a:txBody>
                    <a:bodyPr/>
                    <a:lstStyle/>
                    <a:p>
                      <a:pPr algn="ctr">
                        <a:lnSpc>
                          <a:spcPct val="115000"/>
                        </a:lnSpc>
                        <a:spcAft>
                          <a:spcPts val="800"/>
                        </a:spcAft>
                      </a:pPr>
                      <a:r>
                        <a:rPr lang="pl-PL" sz="1800" dirty="0">
                          <a:solidFill>
                            <a:srgbClr val="000000"/>
                          </a:solidFill>
                          <a:effectLst/>
                          <a:latin typeface="Times New Roman" panose="02020603050405020304" pitchFamily="18" charset="0"/>
                          <a:ea typeface="Calibri" panose="020F0502020204030204" pitchFamily="34" charset="0"/>
                        </a:rPr>
                        <a:t>Wielkość ekonomiczna</a:t>
                      </a:r>
                      <a:endParaRPr lang="pl-PL" sz="18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xmlns="" val="3794748494"/>
                  </a:ext>
                </a:extLst>
              </a:tr>
              <a:tr h="262890">
                <a:tc>
                  <a:txBody>
                    <a:bodyPr/>
                    <a:lstStyle/>
                    <a:p>
                      <a:pPr>
                        <a:lnSpc>
                          <a:spcPct val="115000"/>
                        </a:lnSpc>
                        <a:spcAft>
                          <a:spcPts val="800"/>
                        </a:spcAft>
                      </a:pPr>
                      <a:r>
                        <a:rPr lang="pl-PL" sz="1800">
                          <a:effectLst/>
                          <a:latin typeface="Times New Roman" panose="02020603050405020304" pitchFamily="18" charset="0"/>
                          <a:ea typeface="Calibri" panose="020F0502020204030204" pitchFamily="34" charset="0"/>
                        </a:rPr>
                        <a:t>Ogółem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effectLst/>
                          <a:latin typeface="Times New Roman" panose="02020603050405020304" pitchFamily="18" charset="0"/>
                          <a:ea typeface="Calibri" panose="020F0502020204030204" pitchFamily="34" charset="0"/>
                        </a:rPr>
                        <a:t>14,97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77,83</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rPr>
                        <a:t>188,0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1447,8</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84436028"/>
                  </a:ext>
                </a:extLst>
              </a:tr>
              <a:tr h="262890">
                <a:tc>
                  <a:txBody>
                    <a:bodyPr/>
                    <a:lstStyle/>
                    <a:p>
                      <a:pPr>
                        <a:lnSpc>
                          <a:spcPct val="115000"/>
                        </a:lnSpc>
                        <a:spcAft>
                          <a:spcPts val="800"/>
                        </a:spcAft>
                      </a:pPr>
                      <a:r>
                        <a:rPr lang="pl-PL" sz="1800">
                          <a:effectLst/>
                          <a:latin typeface="Times New Roman" panose="02020603050405020304" pitchFamily="18" charset="0"/>
                          <a:ea typeface="Calibri" panose="020F0502020204030204" pitchFamily="34" charset="0"/>
                        </a:rPr>
                        <a:t>Bardzo małe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effectLst/>
                          <a:latin typeface="Times New Roman" panose="02020603050405020304" pitchFamily="18" charset="0"/>
                          <a:ea typeface="Calibri" panose="020F0502020204030204" pitchFamily="34" charset="0"/>
                        </a:rPr>
                        <a:t>33,95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b="1" dirty="0">
                          <a:solidFill>
                            <a:srgbClr val="FF0000"/>
                          </a:solidFill>
                          <a:effectLst/>
                          <a:latin typeface="Times New Roman" panose="02020603050405020304" pitchFamily="18" charset="0"/>
                          <a:ea typeface="Calibri" panose="020F0502020204030204" pitchFamily="34" charset="0"/>
                        </a:rPr>
                        <a:t>145,14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rPr>
                        <a:t>183,1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1429,6</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42367835"/>
                  </a:ext>
                </a:extLst>
              </a:tr>
              <a:tr h="262890">
                <a:tc>
                  <a:txBody>
                    <a:bodyPr/>
                    <a:lstStyle/>
                    <a:p>
                      <a:pPr>
                        <a:lnSpc>
                          <a:spcPct val="115000"/>
                        </a:lnSpc>
                        <a:spcAft>
                          <a:spcPts val="800"/>
                        </a:spcAft>
                      </a:pPr>
                      <a:r>
                        <a:rPr lang="pl-PL" sz="1800">
                          <a:effectLst/>
                          <a:latin typeface="Times New Roman" panose="02020603050405020304" pitchFamily="18" charset="0"/>
                          <a:ea typeface="Calibri" panose="020F0502020204030204" pitchFamily="34" charset="0"/>
                        </a:rPr>
                        <a:t>Małe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effectLst/>
                          <a:latin typeface="Times New Roman" panose="02020603050405020304" pitchFamily="18" charset="0"/>
                          <a:ea typeface="Calibri" panose="020F0502020204030204" pitchFamily="34" charset="0"/>
                        </a:rPr>
                        <a:t>18,61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solidFill>
                            <a:srgbClr val="000000"/>
                          </a:solidFill>
                          <a:effectLst/>
                          <a:latin typeface="Times New Roman" panose="02020603050405020304" pitchFamily="18" charset="0"/>
                          <a:ea typeface="Calibri" panose="020F0502020204030204" pitchFamily="34" charset="0"/>
                        </a:rPr>
                        <a:t>92,30</a:t>
                      </a:r>
                      <a:endParaRPr lang="pl-PL" sz="18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rPr>
                        <a:t>184,0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solidFill>
                            <a:srgbClr val="000000"/>
                          </a:solidFill>
                          <a:effectLst/>
                          <a:latin typeface="Times New Roman" panose="02020603050405020304" pitchFamily="18" charset="0"/>
                          <a:ea typeface="Calibri" panose="020F0502020204030204" pitchFamily="34" charset="0"/>
                        </a:rPr>
                        <a:t>1615,4</a:t>
                      </a:r>
                      <a:endParaRPr lang="pl-PL" sz="18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25183102"/>
                  </a:ext>
                </a:extLst>
              </a:tr>
              <a:tr h="262890">
                <a:tc>
                  <a:txBody>
                    <a:bodyPr/>
                    <a:lstStyle/>
                    <a:p>
                      <a:pPr>
                        <a:lnSpc>
                          <a:spcPct val="115000"/>
                        </a:lnSpc>
                        <a:spcAft>
                          <a:spcPts val="800"/>
                        </a:spcAft>
                      </a:pPr>
                      <a:r>
                        <a:rPr lang="pl-PL" sz="1800">
                          <a:effectLst/>
                          <a:latin typeface="Times New Roman" panose="02020603050405020304" pitchFamily="18" charset="0"/>
                          <a:ea typeface="Calibri" panose="020F0502020204030204" pitchFamily="34" charset="0"/>
                        </a:rPr>
                        <a:t>Średnio-małe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rPr>
                        <a:t>12,94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b="1" dirty="0">
                          <a:solidFill>
                            <a:srgbClr val="0033CC"/>
                          </a:solidFill>
                          <a:effectLst/>
                          <a:latin typeface="Times New Roman" panose="02020603050405020304" pitchFamily="18" charset="0"/>
                          <a:ea typeface="Calibri" panose="020F0502020204030204" pitchFamily="34" charset="0"/>
                        </a:rPr>
                        <a:t>59,37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effectLst/>
                          <a:latin typeface="Times New Roman" panose="02020603050405020304" pitchFamily="18" charset="0"/>
                          <a:ea typeface="Calibri" panose="020F0502020204030204" pitchFamily="34" charset="0"/>
                        </a:rPr>
                        <a:t>174,6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1596,1</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58642872"/>
                  </a:ext>
                </a:extLst>
              </a:tr>
              <a:tr h="262890">
                <a:tc>
                  <a:txBody>
                    <a:bodyPr/>
                    <a:lstStyle/>
                    <a:p>
                      <a:pPr>
                        <a:lnSpc>
                          <a:spcPct val="115000"/>
                        </a:lnSpc>
                        <a:spcAft>
                          <a:spcPts val="800"/>
                        </a:spcAft>
                      </a:pPr>
                      <a:r>
                        <a:rPr lang="pl-PL" sz="1800">
                          <a:effectLst/>
                          <a:latin typeface="Times New Roman" panose="02020603050405020304" pitchFamily="18" charset="0"/>
                          <a:ea typeface="Calibri" panose="020F0502020204030204" pitchFamily="34" charset="0"/>
                        </a:rPr>
                        <a:t>Średnio-duże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rPr>
                        <a:t>9,64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b="1" dirty="0">
                          <a:solidFill>
                            <a:srgbClr val="0033CC"/>
                          </a:solidFill>
                          <a:effectLst/>
                          <a:latin typeface="Times New Roman" panose="02020603050405020304" pitchFamily="18" charset="0"/>
                          <a:ea typeface="Calibri" panose="020F0502020204030204" pitchFamily="34" charset="0"/>
                        </a:rPr>
                        <a:t>47,53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effectLst/>
                          <a:latin typeface="Times New Roman" panose="02020603050405020304" pitchFamily="18" charset="0"/>
                          <a:ea typeface="Calibri" panose="020F0502020204030204" pitchFamily="34" charset="0"/>
                        </a:rPr>
                        <a:t>176,9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1454,5</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91403029"/>
                  </a:ext>
                </a:extLst>
              </a:tr>
              <a:tr h="262890">
                <a:tc>
                  <a:txBody>
                    <a:bodyPr/>
                    <a:lstStyle/>
                    <a:p>
                      <a:pPr>
                        <a:lnSpc>
                          <a:spcPct val="115000"/>
                        </a:lnSpc>
                        <a:spcAft>
                          <a:spcPts val="800"/>
                        </a:spcAft>
                      </a:pPr>
                      <a:r>
                        <a:rPr lang="pl-PL" sz="1800">
                          <a:effectLst/>
                          <a:latin typeface="Times New Roman" panose="02020603050405020304" pitchFamily="18" charset="0"/>
                          <a:ea typeface="Calibri" panose="020F0502020204030204" pitchFamily="34" charset="0"/>
                        </a:rPr>
                        <a:t>Duże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rPr>
                        <a:t>8,74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b="1" dirty="0">
                          <a:solidFill>
                            <a:srgbClr val="0033CC"/>
                          </a:solidFill>
                          <a:effectLst/>
                          <a:latin typeface="Times New Roman" panose="02020603050405020304" pitchFamily="18" charset="0"/>
                          <a:ea typeface="Calibri" panose="020F0502020204030204" pitchFamily="34" charset="0"/>
                        </a:rPr>
                        <a:t>44,80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effectLst/>
                          <a:latin typeface="Times New Roman" panose="02020603050405020304" pitchFamily="18" charset="0"/>
                          <a:ea typeface="Calibri" panose="020F0502020204030204" pitchFamily="34" charset="0"/>
                        </a:rPr>
                        <a:t>178,3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1224,9</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56003536"/>
                  </a:ext>
                </a:extLst>
              </a:tr>
              <a:tr h="262890">
                <a:tc>
                  <a:txBody>
                    <a:bodyPr/>
                    <a:lstStyle/>
                    <a:p>
                      <a:pPr>
                        <a:lnSpc>
                          <a:spcPct val="115000"/>
                        </a:lnSpc>
                        <a:spcAft>
                          <a:spcPts val="800"/>
                        </a:spcAft>
                      </a:pPr>
                      <a:r>
                        <a:rPr lang="pl-PL" sz="1800">
                          <a:effectLst/>
                          <a:latin typeface="Times New Roman" panose="02020603050405020304" pitchFamily="18" charset="0"/>
                          <a:ea typeface="Calibri" panose="020F0502020204030204" pitchFamily="34" charset="0"/>
                        </a:rPr>
                        <a:t>Bardzo duże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rPr>
                        <a:t>25,41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b="1" dirty="0">
                          <a:solidFill>
                            <a:srgbClr val="FF0000"/>
                          </a:solidFill>
                          <a:effectLst/>
                          <a:latin typeface="Times New Roman" panose="02020603050405020304" pitchFamily="18" charset="0"/>
                          <a:ea typeface="Calibri" panose="020F0502020204030204" pitchFamily="34" charset="0"/>
                        </a:rPr>
                        <a:t>285,42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effectLst/>
                          <a:latin typeface="Times New Roman" panose="02020603050405020304" pitchFamily="18" charset="0"/>
                          <a:ea typeface="Calibri" panose="020F0502020204030204" pitchFamily="34" charset="0"/>
                        </a:rPr>
                        <a:t>266,2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solidFill>
                            <a:srgbClr val="000000"/>
                          </a:solidFill>
                          <a:effectLst/>
                          <a:latin typeface="Times New Roman" panose="02020603050405020304" pitchFamily="18" charset="0"/>
                          <a:ea typeface="Calibri" panose="020F0502020204030204" pitchFamily="34" charset="0"/>
                        </a:rPr>
                        <a:t>1095,2</a:t>
                      </a:r>
                      <a:endParaRPr lang="pl-PL" sz="18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36645307"/>
                  </a:ext>
                </a:extLst>
              </a:tr>
              <a:tr h="262890">
                <a:tc gridSpan="5">
                  <a:txBody>
                    <a:bodyPr/>
                    <a:lstStyle/>
                    <a:p>
                      <a:pPr algn="ctr">
                        <a:lnSpc>
                          <a:spcPct val="115000"/>
                        </a:lnSpc>
                        <a:spcAft>
                          <a:spcPts val="800"/>
                        </a:spcAft>
                      </a:pPr>
                      <a:r>
                        <a:rPr lang="pl-PL" sz="1800" dirty="0">
                          <a:solidFill>
                            <a:srgbClr val="000000"/>
                          </a:solidFill>
                          <a:effectLst/>
                          <a:latin typeface="Times New Roman" panose="02020603050405020304" pitchFamily="18" charset="0"/>
                          <a:ea typeface="Calibri" panose="020F0502020204030204" pitchFamily="34" charset="0"/>
                        </a:rPr>
                        <a:t>Typy rolnicze</a:t>
                      </a:r>
                      <a:endParaRPr lang="pl-PL" sz="18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xmlns="" val="352256736"/>
                  </a:ext>
                </a:extLst>
              </a:tr>
              <a:tr h="262890">
                <a:tc>
                  <a:txBody>
                    <a:bodyPr/>
                    <a:lstStyle/>
                    <a:p>
                      <a:pPr>
                        <a:lnSpc>
                          <a:spcPct val="115000"/>
                        </a:lnSpc>
                        <a:spcAft>
                          <a:spcPts val="800"/>
                        </a:spcAft>
                      </a:pPr>
                      <a:r>
                        <a:rPr lang="pl-PL" sz="1800">
                          <a:effectLst/>
                          <a:latin typeface="Times New Roman" panose="02020603050405020304" pitchFamily="18" charset="0"/>
                          <a:ea typeface="Calibri" panose="020F0502020204030204" pitchFamily="34" charset="0"/>
                        </a:rPr>
                        <a:t>Uprawy polowe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rPr>
                        <a:t>24,28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84,27</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effectLst/>
                          <a:latin typeface="Times New Roman" panose="02020603050405020304" pitchFamily="18" charset="0"/>
                          <a:ea typeface="Calibri" panose="020F0502020204030204" pitchFamily="34" charset="0"/>
                        </a:rPr>
                        <a:t>222,7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solidFill>
                            <a:srgbClr val="000000"/>
                          </a:solidFill>
                          <a:effectLst/>
                          <a:latin typeface="Times New Roman" panose="02020603050405020304" pitchFamily="18" charset="0"/>
                          <a:ea typeface="Calibri" panose="020F0502020204030204" pitchFamily="34" charset="0"/>
                        </a:rPr>
                        <a:t>1318,3</a:t>
                      </a:r>
                      <a:endParaRPr lang="pl-PL" sz="18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01583986"/>
                  </a:ext>
                </a:extLst>
              </a:tr>
              <a:tr h="262890">
                <a:tc>
                  <a:txBody>
                    <a:bodyPr/>
                    <a:lstStyle/>
                    <a:p>
                      <a:pPr>
                        <a:lnSpc>
                          <a:spcPct val="115000"/>
                        </a:lnSpc>
                        <a:spcAft>
                          <a:spcPts val="800"/>
                        </a:spcAft>
                      </a:pPr>
                      <a:r>
                        <a:rPr lang="pl-PL" sz="1800">
                          <a:effectLst/>
                          <a:latin typeface="Times New Roman" panose="02020603050405020304" pitchFamily="18" charset="0"/>
                          <a:ea typeface="Calibri" panose="020F0502020204030204" pitchFamily="34" charset="0"/>
                        </a:rPr>
                        <a:t>Uprawy ogrodnicze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rPr>
                        <a:t>0,92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b="1" dirty="0">
                          <a:solidFill>
                            <a:srgbClr val="0033CC"/>
                          </a:solidFill>
                          <a:effectLst/>
                          <a:latin typeface="Times New Roman" panose="02020603050405020304" pitchFamily="18" charset="0"/>
                          <a:ea typeface="Calibri" panose="020F0502020204030204" pitchFamily="34" charset="0"/>
                        </a:rPr>
                        <a:t>14,54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effectLst/>
                          <a:latin typeface="Times New Roman" panose="02020603050405020304" pitchFamily="18" charset="0"/>
                          <a:ea typeface="Calibri" panose="020F0502020204030204" pitchFamily="34" charset="0"/>
                        </a:rPr>
                        <a:t>122,0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solidFill>
                            <a:srgbClr val="000000"/>
                          </a:solidFill>
                          <a:effectLst/>
                          <a:latin typeface="Times New Roman" panose="02020603050405020304" pitchFamily="18" charset="0"/>
                          <a:ea typeface="Calibri" panose="020F0502020204030204" pitchFamily="34" charset="0"/>
                        </a:rPr>
                        <a:t>1715,9</a:t>
                      </a:r>
                      <a:endParaRPr lang="pl-PL" sz="18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10818848"/>
                  </a:ext>
                </a:extLst>
              </a:tr>
              <a:tr h="262890">
                <a:tc>
                  <a:txBody>
                    <a:bodyPr/>
                    <a:lstStyle/>
                    <a:p>
                      <a:pPr>
                        <a:lnSpc>
                          <a:spcPct val="115000"/>
                        </a:lnSpc>
                        <a:spcAft>
                          <a:spcPts val="800"/>
                        </a:spcAft>
                      </a:pPr>
                      <a:r>
                        <a:rPr lang="pl-PL" sz="1800">
                          <a:effectLst/>
                          <a:latin typeface="Times New Roman" panose="02020603050405020304" pitchFamily="18" charset="0"/>
                          <a:ea typeface="Calibri" panose="020F0502020204030204" pitchFamily="34" charset="0"/>
                        </a:rPr>
                        <a:t>Uprawy trwałe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rPr>
                        <a:t>8,62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b="1" dirty="0">
                          <a:solidFill>
                            <a:srgbClr val="0033CC"/>
                          </a:solidFill>
                          <a:effectLst/>
                          <a:latin typeface="Times New Roman" panose="02020603050405020304" pitchFamily="18" charset="0"/>
                          <a:ea typeface="Calibri" panose="020F0502020204030204" pitchFamily="34" charset="0"/>
                        </a:rPr>
                        <a:t>58,09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effectLst/>
                          <a:latin typeface="Times New Roman" panose="02020603050405020304" pitchFamily="18" charset="0"/>
                          <a:ea typeface="Calibri" panose="020F0502020204030204" pitchFamily="34" charset="0"/>
                        </a:rPr>
                        <a:t>200,8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solidFill>
                            <a:srgbClr val="000000"/>
                          </a:solidFill>
                          <a:effectLst/>
                          <a:latin typeface="Times New Roman" panose="02020603050405020304" pitchFamily="18" charset="0"/>
                          <a:ea typeface="Calibri" panose="020F0502020204030204" pitchFamily="34" charset="0"/>
                        </a:rPr>
                        <a:t>1297,4</a:t>
                      </a:r>
                      <a:endParaRPr lang="pl-PL" sz="18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27997528"/>
                  </a:ext>
                </a:extLst>
              </a:tr>
              <a:tr h="262890">
                <a:tc>
                  <a:txBody>
                    <a:bodyPr/>
                    <a:lstStyle/>
                    <a:p>
                      <a:pPr>
                        <a:lnSpc>
                          <a:spcPct val="115000"/>
                        </a:lnSpc>
                        <a:spcAft>
                          <a:spcPts val="800"/>
                        </a:spcAft>
                      </a:pPr>
                      <a:r>
                        <a:rPr lang="pl-PL" sz="1800">
                          <a:effectLst/>
                          <a:latin typeface="Times New Roman" panose="02020603050405020304" pitchFamily="18" charset="0"/>
                          <a:ea typeface="Calibri" panose="020F0502020204030204" pitchFamily="34" charset="0"/>
                        </a:rPr>
                        <a:t>Krowy mleczne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rPr>
                        <a:t>14,15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b="1" dirty="0">
                          <a:solidFill>
                            <a:srgbClr val="0033CC"/>
                          </a:solidFill>
                          <a:effectLst/>
                          <a:latin typeface="Times New Roman" panose="02020603050405020304" pitchFamily="18" charset="0"/>
                          <a:ea typeface="Calibri" panose="020F0502020204030204" pitchFamily="34" charset="0"/>
                        </a:rPr>
                        <a:t>46,61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rPr>
                        <a:t>220.1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solidFill>
                            <a:srgbClr val="000000"/>
                          </a:solidFill>
                          <a:effectLst/>
                          <a:latin typeface="Times New Roman" panose="02020603050405020304" pitchFamily="18" charset="0"/>
                          <a:ea typeface="Calibri" panose="020F0502020204030204" pitchFamily="34" charset="0"/>
                        </a:rPr>
                        <a:t>1716,3</a:t>
                      </a:r>
                      <a:endParaRPr lang="pl-PL" sz="18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65065830"/>
                  </a:ext>
                </a:extLst>
              </a:tr>
              <a:tr h="262890">
                <a:tc>
                  <a:txBody>
                    <a:bodyPr/>
                    <a:lstStyle/>
                    <a:p>
                      <a:pPr>
                        <a:lnSpc>
                          <a:spcPct val="115000"/>
                        </a:lnSpc>
                        <a:spcAft>
                          <a:spcPts val="800"/>
                        </a:spcAft>
                      </a:pPr>
                      <a:r>
                        <a:rPr lang="pl-PL" sz="1800">
                          <a:effectLst/>
                          <a:latin typeface="Times New Roman" panose="02020603050405020304" pitchFamily="18" charset="0"/>
                          <a:ea typeface="Calibri" panose="020F0502020204030204" pitchFamily="34" charset="0"/>
                        </a:rPr>
                        <a:t>Zwierzęta trawożerne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rPr>
                        <a:t>13,35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b="1" dirty="0">
                          <a:solidFill>
                            <a:srgbClr val="FF0000"/>
                          </a:solidFill>
                          <a:effectLst/>
                          <a:latin typeface="Times New Roman" panose="02020603050405020304" pitchFamily="18" charset="0"/>
                          <a:ea typeface="Calibri" panose="020F0502020204030204" pitchFamily="34" charset="0"/>
                        </a:rPr>
                        <a:t>136,75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effectLst/>
                          <a:latin typeface="Times New Roman" panose="02020603050405020304" pitchFamily="18" charset="0"/>
                          <a:ea typeface="Calibri" panose="020F0502020204030204" pitchFamily="34" charset="0"/>
                        </a:rPr>
                        <a:t>177,8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1830,6</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48435060"/>
                  </a:ext>
                </a:extLst>
              </a:tr>
              <a:tr h="262890">
                <a:tc>
                  <a:txBody>
                    <a:bodyPr/>
                    <a:lstStyle/>
                    <a:p>
                      <a:pPr>
                        <a:lnSpc>
                          <a:spcPct val="115000"/>
                        </a:lnSpc>
                        <a:spcAft>
                          <a:spcPts val="800"/>
                        </a:spcAft>
                      </a:pPr>
                      <a:r>
                        <a:rPr lang="pl-PL" sz="1800">
                          <a:effectLst/>
                          <a:latin typeface="Times New Roman" panose="02020603050405020304" pitchFamily="18" charset="0"/>
                          <a:ea typeface="Calibri" panose="020F0502020204030204" pitchFamily="34" charset="0"/>
                        </a:rPr>
                        <a:t>Zwierzęta ziarnożerne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rPr>
                        <a:t>5,29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solidFill>
                            <a:srgbClr val="000000"/>
                          </a:solidFill>
                          <a:effectLst/>
                          <a:latin typeface="Times New Roman" panose="02020603050405020304" pitchFamily="18" charset="0"/>
                          <a:ea typeface="Calibri" panose="020F0502020204030204" pitchFamily="34" charset="0"/>
                        </a:rPr>
                        <a:t>-</a:t>
                      </a:r>
                      <a:endParaRPr lang="pl-PL" sz="18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rPr>
                        <a:t>153,2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solidFill>
                            <a:srgbClr val="000000"/>
                          </a:solidFill>
                          <a:effectLst/>
                          <a:latin typeface="Times New Roman" panose="02020603050405020304" pitchFamily="18" charset="0"/>
                          <a:ea typeface="Calibri" panose="020F0502020204030204" pitchFamily="34" charset="0"/>
                        </a:rPr>
                        <a:t>-</a:t>
                      </a:r>
                      <a:endParaRPr lang="pl-PL" sz="18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28812250"/>
                  </a:ext>
                </a:extLst>
              </a:tr>
              <a:tr h="262890">
                <a:tc>
                  <a:txBody>
                    <a:bodyPr/>
                    <a:lstStyle/>
                    <a:p>
                      <a:pPr>
                        <a:lnSpc>
                          <a:spcPct val="115000"/>
                        </a:lnSpc>
                        <a:spcAft>
                          <a:spcPts val="800"/>
                        </a:spcAft>
                      </a:pPr>
                      <a:r>
                        <a:rPr lang="pl-PL" sz="1800">
                          <a:effectLst/>
                          <a:latin typeface="Times New Roman" panose="02020603050405020304" pitchFamily="18" charset="0"/>
                          <a:ea typeface="Calibri" panose="020F0502020204030204" pitchFamily="34" charset="0"/>
                        </a:rPr>
                        <a:t>Trzoda chlewna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b="1" dirty="0">
                          <a:solidFill>
                            <a:srgbClr val="0033CC"/>
                          </a:solidFill>
                          <a:effectLst/>
                          <a:latin typeface="Times New Roman" panose="02020603050405020304" pitchFamily="18" charset="0"/>
                          <a:ea typeface="Calibri" panose="020F0502020204030204" pitchFamily="34" charset="0"/>
                        </a:rPr>
                        <a:t>57,21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solidFill>
                            <a:srgbClr val="000000"/>
                          </a:solidFill>
                          <a:effectLst/>
                          <a:latin typeface="Times New Roman" panose="02020603050405020304" pitchFamily="18" charset="0"/>
                          <a:ea typeface="Calibri" panose="020F0502020204030204" pitchFamily="34" charset="0"/>
                        </a:rPr>
                        <a:t>1394,0</a:t>
                      </a:r>
                      <a:endParaRPr lang="pl-PL" sz="18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58130233"/>
                  </a:ext>
                </a:extLst>
              </a:tr>
              <a:tr h="262890">
                <a:tc>
                  <a:txBody>
                    <a:bodyPr/>
                    <a:lstStyle/>
                    <a:p>
                      <a:pPr>
                        <a:lnSpc>
                          <a:spcPct val="115000"/>
                        </a:lnSpc>
                        <a:spcAft>
                          <a:spcPts val="800"/>
                        </a:spcAft>
                      </a:pPr>
                      <a:r>
                        <a:rPr lang="pl-PL" sz="1800">
                          <a:effectLst/>
                          <a:latin typeface="Times New Roman" panose="02020603050405020304" pitchFamily="18" charset="0"/>
                          <a:ea typeface="Calibri" panose="020F0502020204030204" pitchFamily="34" charset="0"/>
                        </a:rPr>
                        <a:t>Drób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b="1" dirty="0">
                          <a:solidFill>
                            <a:srgbClr val="0033CC"/>
                          </a:solidFill>
                          <a:effectLst/>
                          <a:latin typeface="Times New Roman" panose="02020603050405020304" pitchFamily="18" charset="0"/>
                          <a:ea typeface="Calibri" panose="020F0502020204030204" pitchFamily="34" charset="0"/>
                        </a:rPr>
                        <a:t>9,62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solidFill>
                            <a:srgbClr val="000000"/>
                          </a:solidFill>
                          <a:effectLst/>
                          <a:latin typeface="Times New Roman" panose="02020603050405020304" pitchFamily="18" charset="0"/>
                          <a:ea typeface="Calibri" panose="020F0502020204030204" pitchFamily="34" charset="0"/>
                        </a:rPr>
                        <a:t>1320,0</a:t>
                      </a:r>
                      <a:endParaRPr lang="pl-PL" sz="18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51833122"/>
                  </a:ext>
                </a:extLst>
              </a:tr>
              <a:tr h="173990">
                <a:tc>
                  <a:txBody>
                    <a:bodyPr/>
                    <a:lstStyle/>
                    <a:p>
                      <a:pPr>
                        <a:lnSpc>
                          <a:spcPct val="115000"/>
                        </a:lnSpc>
                        <a:spcAft>
                          <a:spcPts val="800"/>
                        </a:spcAft>
                      </a:pPr>
                      <a:r>
                        <a:rPr lang="pl-PL" sz="1800">
                          <a:effectLst/>
                          <a:latin typeface="Times New Roman" panose="02020603050405020304" pitchFamily="18" charset="0"/>
                          <a:ea typeface="Calibri" panose="020F0502020204030204" pitchFamily="34" charset="0"/>
                        </a:rPr>
                        <a:t>Mieszane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rPr>
                        <a:t>17,17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b="1" dirty="0">
                          <a:solidFill>
                            <a:srgbClr val="FF0000"/>
                          </a:solidFill>
                          <a:effectLst/>
                          <a:latin typeface="Times New Roman" panose="02020603050405020304" pitchFamily="18" charset="0"/>
                          <a:ea typeface="Calibri" panose="020F0502020204030204" pitchFamily="34" charset="0"/>
                        </a:rPr>
                        <a:t>122,78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effectLst/>
                          <a:latin typeface="Times New Roman" panose="02020603050405020304" pitchFamily="18" charset="0"/>
                          <a:ea typeface="Calibri" panose="020F0502020204030204" pitchFamily="34" charset="0"/>
                        </a:rPr>
                        <a:t>170,5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solidFill>
                            <a:srgbClr val="000000"/>
                          </a:solidFill>
                          <a:effectLst/>
                          <a:latin typeface="Times New Roman" panose="02020603050405020304" pitchFamily="18" charset="0"/>
                          <a:ea typeface="Calibri" panose="020F0502020204030204" pitchFamily="34" charset="0"/>
                        </a:rPr>
                        <a:t>1413,4</a:t>
                      </a:r>
                      <a:endParaRPr lang="pl-PL" sz="18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43013149"/>
                  </a:ext>
                </a:extLst>
              </a:tr>
            </a:tbl>
          </a:graphicData>
        </a:graphic>
      </p:graphicFrame>
      <p:sp>
        <p:nvSpPr>
          <p:cNvPr id="8" name="pole tekstowe 7">
            <a:extLst>
              <a:ext uri="{FF2B5EF4-FFF2-40B4-BE49-F238E27FC236}">
                <a16:creationId xmlns:a16="http://schemas.microsoft.com/office/drawing/2014/main" xmlns="" id="{2EED4E37-0E3C-48FF-A7B0-A1838120A947}"/>
              </a:ext>
            </a:extLst>
          </p:cNvPr>
          <p:cNvSpPr txBox="1"/>
          <p:nvPr/>
        </p:nvSpPr>
        <p:spPr>
          <a:xfrm>
            <a:off x="1121369" y="86114"/>
            <a:ext cx="10500360" cy="369332"/>
          </a:xfrm>
          <a:prstGeom prst="rect">
            <a:avLst/>
          </a:prstGeom>
          <a:noFill/>
        </p:spPr>
        <p:txBody>
          <a:bodyPr wrap="square" rtlCol="0">
            <a:spAutoFit/>
          </a:bodyPr>
          <a:lstStyle/>
          <a:p>
            <a:r>
              <a:rPr lang="pl-PL" dirty="0">
                <a:latin typeface="Times New Roman" panose="02020603050405020304" pitchFamily="18" charset="0"/>
                <a:cs typeface="Times New Roman" panose="02020603050405020304" pitchFamily="18" charset="0"/>
              </a:rPr>
              <a:t>UDZIAŁ DOPŁAT DO DZIAŁALNOŚCI OPERACYJNEJ W  DOCHODZIE  i  DOPŁATY DO HEKTARA</a:t>
            </a:r>
          </a:p>
        </p:txBody>
      </p:sp>
    </p:spTree>
    <p:extLst>
      <p:ext uri="{BB962C8B-B14F-4D97-AF65-F5344CB8AC3E}">
        <p14:creationId xmlns:p14="http://schemas.microsoft.com/office/powerpoint/2010/main" val="6985614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447800" y="3002280"/>
            <a:ext cx="8854439" cy="523220"/>
          </a:xfrm>
          <a:prstGeom prst="rect">
            <a:avLst/>
          </a:prstGeom>
          <a:noFill/>
        </p:spPr>
        <p:txBody>
          <a:bodyPr wrap="square" rtlCol="0">
            <a:spAutoFit/>
          </a:bodyPr>
          <a:lstStyle/>
          <a:p>
            <a:r>
              <a:rPr lang="pl-PL" sz="2800" dirty="0">
                <a:latin typeface="Times New Roman" panose="02020603050405020304" pitchFamily="18" charset="0"/>
                <a:cs typeface="Times New Roman" panose="02020603050405020304" pitchFamily="18" charset="0"/>
              </a:rPr>
              <a:t>      </a:t>
            </a:r>
            <a:r>
              <a:rPr lang="pl-PL" sz="2800" b="1" dirty="0">
                <a:latin typeface="Times New Roman" panose="02020603050405020304" pitchFamily="18" charset="0"/>
                <a:cs typeface="Times New Roman" panose="02020603050405020304" pitchFamily="18" charset="0"/>
              </a:rPr>
              <a:t>POTENCJAŁ PRODUKCYJNY GOSPODARSTW</a:t>
            </a:r>
          </a:p>
        </p:txBody>
      </p:sp>
    </p:spTree>
    <p:extLst>
      <p:ext uri="{BB962C8B-B14F-4D97-AF65-F5344CB8AC3E}">
        <p14:creationId xmlns:p14="http://schemas.microsoft.com/office/powerpoint/2010/main" val="29861788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1412805" y="463640"/>
            <a:ext cx="9895680" cy="5570023"/>
          </a:xfrm>
          <a:prstGeom prst="rect">
            <a:avLst/>
          </a:prstGeom>
        </p:spPr>
      </p:pic>
    </p:spTree>
    <p:extLst>
      <p:ext uri="{BB962C8B-B14F-4D97-AF65-F5344CB8AC3E}">
        <p14:creationId xmlns:p14="http://schemas.microsoft.com/office/powerpoint/2010/main" val="23773526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Obraz 2"/>
          <p:cNvPicPr>
            <a:picLocks noChangeAspect="1"/>
          </p:cNvPicPr>
          <p:nvPr/>
        </p:nvPicPr>
        <p:blipFill>
          <a:blip r:embed="rId2"/>
          <a:stretch>
            <a:fillRect/>
          </a:stretch>
        </p:blipFill>
        <p:spPr>
          <a:xfrm>
            <a:off x="1308405" y="553793"/>
            <a:ext cx="10401330" cy="5596846"/>
          </a:xfrm>
          <a:prstGeom prst="rect">
            <a:avLst/>
          </a:prstGeom>
        </p:spPr>
      </p:pic>
    </p:spTree>
    <p:extLst>
      <p:ext uri="{BB962C8B-B14F-4D97-AF65-F5344CB8AC3E}">
        <p14:creationId xmlns:p14="http://schemas.microsoft.com/office/powerpoint/2010/main" val="5541075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1216574" y="734096"/>
            <a:ext cx="9965048" cy="5507000"/>
          </a:xfrm>
          <a:prstGeom prst="rect">
            <a:avLst/>
          </a:prstGeom>
        </p:spPr>
      </p:pic>
    </p:spTree>
    <p:extLst>
      <p:ext uri="{BB962C8B-B14F-4D97-AF65-F5344CB8AC3E}">
        <p14:creationId xmlns:p14="http://schemas.microsoft.com/office/powerpoint/2010/main" val="5542754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1227091" y="373487"/>
            <a:ext cx="10160110" cy="5774713"/>
          </a:xfrm>
          <a:prstGeom prst="rect">
            <a:avLst/>
          </a:prstGeom>
        </p:spPr>
      </p:pic>
    </p:spTree>
    <p:extLst>
      <p:ext uri="{BB962C8B-B14F-4D97-AF65-F5344CB8AC3E}">
        <p14:creationId xmlns:p14="http://schemas.microsoft.com/office/powerpoint/2010/main" val="32056794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1234864" y="631064"/>
            <a:ext cx="10049582" cy="5787592"/>
          </a:xfrm>
          <a:prstGeom prst="rect">
            <a:avLst/>
          </a:prstGeom>
        </p:spPr>
      </p:pic>
    </p:spTree>
    <p:extLst>
      <p:ext uri="{BB962C8B-B14F-4D97-AF65-F5344CB8AC3E}">
        <p14:creationId xmlns:p14="http://schemas.microsoft.com/office/powerpoint/2010/main" val="20759316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850860" y="502276"/>
            <a:ext cx="10321582" cy="5742554"/>
          </a:xfrm>
          <a:prstGeom prst="rect">
            <a:avLst/>
          </a:prstGeom>
        </p:spPr>
      </p:pic>
    </p:spTree>
    <p:extLst>
      <p:ext uri="{BB962C8B-B14F-4D97-AF65-F5344CB8AC3E}">
        <p14:creationId xmlns:p14="http://schemas.microsoft.com/office/powerpoint/2010/main" val="3029775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750627" y="1501254"/>
            <a:ext cx="9471546" cy="2376741"/>
          </a:xfrm>
          <a:prstGeom prst="rect">
            <a:avLst/>
          </a:prstGeom>
        </p:spPr>
        <p:txBody>
          <a:bodyPr wrap="square">
            <a:spAutoFit/>
          </a:bodyPr>
          <a:lstStyle/>
          <a:p>
            <a:pPr>
              <a:lnSpc>
                <a:spcPct val="150000"/>
              </a:lnSpc>
              <a:spcAft>
                <a:spcPts val="800"/>
              </a:spcAft>
            </a:pPr>
            <a:r>
              <a:rPr lang="pl-PL" sz="2800" dirty="0">
                <a:latin typeface="Times New Roman" panose="02020603050405020304" pitchFamily="18" charset="0"/>
                <a:ea typeface="Calibri" panose="020F0502020204030204" pitchFamily="34" charset="0"/>
                <a:cs typeface="Times New Roman" panose="02020603050405020304" pitchFamily="18" charset="0"/>
              </a:rPr>
              <a:t>Celem wystąpienia jest charakterystyka   gospodarstw  rolnych w województwie kujawsko-pomorskim, z podkreśleniem oceny ich konkurencyjności w zależności od skali i kierunku produkcji</a:t>
            </a:r>
          </a:p>
          <a:p>
            <a:pPr algn="just">
              <a:lnSpc>
                <a:spcPct val="150000"/>
              </a:lnSpc>
              <a:spcAft>
                <a:spcPts val="800"/>
              </a:spcAft>
            </a:pPr>
            <a:r>
              <a:rPr lang="pl-PL" sz="1200" dirty="0">
                <a:latin typeface="Arial" panose="020B0604020202020204" pitchFamily="34" charset="0"/>
                <a:ea typeface="Calibri" panose="020F0502020204030204" pitchFamily="34" charset="0"/>
                <a:cs typeface="Arial" panose="020B0604020202020204" pitchFamily="34" charset="0"/>
              </a:rPr>
              <a:t> </a:t>
            </a:r>
            <a:endParaRPr lang="pl-PL" sz="1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291965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flipH="1">
            <a:off x="3139439" y="2825087"/>
            <a:ext cx="8061959" cy="954107"/>
          </a:xfrm>
          <a:prstGeom prst="rect">
            <a:avLst/>
          </a:prstGeom>
          <a:noFill/>
        </p:spPr>
        <p:txBody>
          <a:bodyPr wrap="square" rtlCol="0">
            <a:spAutoFit/>
          </a:bodyPr>
          <a:lstStyle/>
          <a:p>
            <a:r>
              <a:rPr lang="pl-PL" sz="2800" b="1" dirty="0">
                <a:latin typeface="Times New Roman" panose="02020603050405020304" pitchFamily="18" charset="0"/>
                <a:cs typeface="Times New Roman" panose="02020603050405020304" pitchFamily="18" charset="0"/>
              </a:rPr>
              <a:t>ORGANIZACJA PRODUKCJI  I </a:t>
            </a:r>
          </a:p>
          <a:p>
            <a:r>
              <a:rPr lang="pl-PL" sz="2800" b="1" dirty="0">
                <a:latin typeface="Times New Roman" panose="02020603050405020304" pitchFamily="18" charset="0"/>
                <a:cs typeface="Times New Roman" panose="02020603050405020304" pitchFamily="18" charset="0"/>
              </a:rPr>
              <a:t>INTENSYWNOŚĆ PRODUKCJI</a:t>
            </a:r>
          </a:p>
        </p:txBody>
      </p:sp>
    </p:spTree>
    <p:extLst>
      <p:ext uri="{BB962C8B-B14F-4D97-AF65-F5344CB8AC3E}">
        <p14:creationId xmlns:p14="http://schemas.microsoft.com/office/powerpoint/2010/main" val="42159334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1017446" y="721217"/>
            <a:ext cx="10331657" cy="5471031"/>
          </a:xfrm>
          <a:prstGeom prst="rect">
            <a:avLst/>
          </a:prstGeom>
        </p:spPr>
      </p:pic>
    </p:spTree>
    <p:extLst>
      <p:ext uri="{BB962C8B-B14F-4D97-AF65-F5344CB8AC3E}">
        <p14:creationId xmlns:p14="http://schemas.microsoft.com/office/powerpoint/2010/main" val="20624062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1081351" y="545910"/>
            <a:ext cx="10140278" cy="5504723"/>
          </a:xfrm>
          <a:prstGeom prst="rect">
            <a:avLst/>
          </a:prstGeom>
        </p:spPr>
      </p:pic>
    </p:spTree>
    <p:extLst>
      <p:ext uri="{BB962C8B-B14F-4D97-AF65-F5344CB8AC3E}">
        <p14:creationId xmlns:p14="http://schemas.microsoft.com/office/powerpoint/2010/main" val="33582943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a:stretch>
            <a:fillRect/>
          </a:stretch>
        </p:blipFill>
        <p:spPr>
          <a:xfrm>
            <a:off x="639844" y="411480"/>
            <a:ext cx="10762839" cy="5853050"/>
          </a:xfrm>
          <a:prstGeom prst="rect">
            <a:avLst/>
          </a:prstGeom>
        </p:spPr>
      </p:pic>
    </p:spTree>
    <p:extLst>
      <p:ext uri="{BB962C8B-B14F-4D97-AF65-F5344CB8AC3E}">
        <p14:creationId xmlns:p14="http://schemas.microsoft.com/office/powerpoint/2010/main" val="13258771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1202962" y="388620"/>
            <a:ext cx="9788992" cy="5626743"/>
          </a:xfrm>
          <a:prstGeom prst="rect">
            <a:avLst/>
          </a:prstGeom>
        </p:spPr>
      </p:pic>
    </p:spTree>
    <p:extLst>
      <p:ext uri="{BB962C8B-B14F-4D97-AF65-F5344CB8AC3E}">
        <p14:creationId xmlns:p14="http://schemas.microsoft.com/office/powerpoint/2010/main" val="15743206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1314977" y="582930"/>
            <a:ext cx="10142719" cy="5483479"/>
          </a:xfrm>
          <a:prstGeom prst="rect">
            <a:avLst/>
          </a:prstGeom>
        </p:spPr>
      </p:pic>
    </p:spTree>
    <p:extLst>
      <p:ext uri="{BB962C8B-B14F-4D97-AF65-F5344CB8AC3E}">
        <p14:creationId xmlns:p14="http://schemas.microsoft.com/office/powerpoint/2010/main" val="720354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flipH="1">
            <a:off x="3944202" y="2893325"/>
            <a:ext cx="5022377" cy="523220"/>
          </a:xfrm>
          <a:prstGeom prst="rect">
            <a:avLst/>
          </a:prstGeom>
          <a:noFill/>
        </p:spPr>
        <p:txBody>
          <a:bodyPr wrap="square" rtlCol="0">
            <a:spAutoFit/>
          </a:bodyPr>
          <a:lstStyle/>
          <a:p>
            <a:r>
              <a:rPr lang="pl-PL" sz="2800" b="1" dirty="0">
                <a:latin typeface="Times New Roman" panose="02020603050405020304" pitchFamily="18" charset="0"/>
                <a:cs typeface="Times New Roman" panose="02020603050405020304" pitchFamily="18" charset="0"/>
              </a:rPr>
              <a:t>KOSZTY PRODUKCJI</a:t>
            </a:r>
          </a:p>
        </p:txBody>
      </p:sp>
    </p:spTree>
    <p:extLst>
      <p:ext uri="{BB962C8B-B14F-4D97-AF65-F5344CB8AC3E}">
        <p14:creationId xmlns:p14="http://schemas.microsoft.com/office/powerpoint/2010/main" val="31172487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997222" y="525780"/>
            <a:ext cx="10399517" cy="5626735"/>
          </a:xfrm>
          <a:prstGeom prst="rect">
            <a:avLst/>
          </a:prstGeom>
        </p:spPr>
      </p:pic>
    </p:spTree>
    <p:extLst>
      <p:ext uri="{BB962C8B-B14F-4D97-AF65-F5344CB8AC3E}">
        <p14:creationId xmlns:p14="http://schemas.microsoft.com/office/powerpoint/2010/main" val="28393353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516400" y="537210"/>
            <a:ext cx="11166896" cy="5577196"/>
          </a:xfrm>
          <a:prstGeom prst="rect">
            <a:avLst/>
          </a:prstGeom>
        </p:spPr>
      </p:pic>
    </p:spTree>
    <p:extLst>
      <p:ext uri="{BB962C8B-B14F-4D97-AF65-F5344CB8AC3E}">
        <p14:creationId xmlns:p14="http://schemas.microsoft.com/office/powerpoint/2010/main" val="9493530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836439" y="434340"/>
            <a:ext cx="10807056" cy="5821045"/>
          </a:xfrm>
          <a:prstGeom prst="rect">
            <a:avLst/>
          </a:prstGeom>
        </p:spPr>
      </p:pic>
    </p:spTree>
    <p:extLst>
      <p:ext uri="{BB962C8B-B14F-4D97-AF65-F5344CB8AC3E}">
        <p14:creationId xmlns:p14="http://schemas.microsoft.com/office/powerpoint/2010/main" val="3528834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xmlns="" id="{33A3148A-A42C-4309-AD2A-B207998E2805}"/>
              </a:ext>
            </a:extLst>
          </p:cNvPr>
          <p:cNvSpPr txBox="1"/>
          <p:nvPr/>
        </p:nvSpPr>
        <p:spPr>
          <a:xfrm>
            <a:off x="1280160" y="731520"/>
            <a:ext cx="9890760" cy="6582315"/>
          </a:xfrm>
          <a:prstGeom prst="rect">
            <a:avLst/>
          </a:prstGeom>
          <a:noFill/>
        </p:spPr>
        <p:txBody>
          <a:bodyPr wrap="square" rtlCol="0">
            <a:spAutoFit/>
          </a:bodyPr>
          <a:lstStyle/>
          <a:p>
            <a:r>
              <a:rPr lang="pl-PL" sz="2000" dirty="0">
                <a:latin typeface="Times New Roman" panose="02020603050405020304" pitchFamily="18" charset="0"/>
                <a:cs typeface="Times New Roman" panose="02020603050405020304" pitchFamily="18" charset="0"/>
              </a:rPr>
              <a:t>MATERIAŁ I METODA BADAŃ</a:t>
            </a:r>
          </a:p>
          <a:p>
            <a:endParaRPr lang="pl-PL" sz="2000" dirty="0">
              <a:latin typeface="Times New Roman" panose="02020603050405020304" pitchFamily="18" charset="0"/>
              <a:cs typeface="Times New Roman" panose="02020603050405020304" pitchFamily="18" charset="0"/>
            </a:endParaRPr>
          </a:p>
          <a:p>
            <a:r>
              <a:rPr lang="pl-PL" sz="2000" dirty="0">
                <a:latin typeface="Times New Roman" panose="02020603050405020304" pitchFamily="18" charset="0"/>
                <a:cs typeface="Times New Roman" panose="02020603050405020304" pitchFamily="18" charset="0"/>
              </a:rPr>
              <a:t>Badaniami objęto gospodarstwa z województwa kujawsko-pomorskiego, które nieprzerwanie prowadziły rachunkowość rolna w systemie POLSKI FADN w latach 2004-2015. Analizą objęto gospodarstwa specjalizujące się w produkcji roślinnej (polowe), chowie trzody chlewnej i produkcji mleka, w których udział produkcji wiodącej w strukturze produkcji wynosił powyżej 60%. Gospodarstwa, w których nie można było wyodrębnić wiodącego kierunku produkcji zaliczono do gospodarstw z  produkcją mieszaną (wielokierunkową).</a:t>
            </a:r>
          </a:p>
          <a:p>
            <a:endParaRPr lang="pl-PL" sz="20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pl-PL" sz="2000" dirty="0">
                <a:effectLst/>
                <a:latin typeface="Times New Roman" panose="02020603050405020304" pitchFamily="18" charset="0"/>
                <a:ea typeface="Calibri" panose="020F0502020204030204" pitchFamily="34" charset="0"/>
              </a:rPr>
              <a:t>Konkurencyjność gospodarstw w województwie kujawsko-pomorskim analizowano w zależności od skali i kierunku produkcji: </a:t>
            </a:r>
          </a:p>
          <a:p>
            <a:pPr marL="342900" indent="-342900" algn="just">
              <a:lnSpc>
                <a:spcPct val="107000"/>
              </a:lnSpc>
              <a:spcAft>
                <a:spcPts val="800"/>
              </a:spcAft>
              <a:buFont typeface="Wingdings" panose="05000000000000000000" pitchFamily="2" charset="2"/>
              <a:buChar char="§"/>
            </a:pPr>
            <a:r>
              <a:rPr lang="pl-PL" sz="2000" dirty="0">
                <a:effectLst/>
                <a:latin typeface="Times New Roman" panose="02020603050405020304" pitchFamily="18" charset="0"/>
                <a:ea typeface="Calibri" panose="020F0502020204030204" pitchFamily="34" charset="0"/>
              </a:rPr>
              <a:t>wielkością dochodu z zarządzania (zysk przedsiębiorcy); </a:t>
            </a:r>
          </a:p>
          <a:p>
            <a:pPr marL="342900" indent="-342900" algn="just">
              <a:lnSpc>
                <a:spcPct val="107000"/>
              </a:lnSpc>
              <a:spcAft>
                <a:spcPts val="800"/>
              </a:spcAft>
              <a:buFont typeface="Wingdings" panose="05000000000000000000" pitchFamily="2" charset="2"/>
              <a:buChar char="§"/>
            </a:pPr>
            <a:r>
              <a:rPr lang="pl-PL" sz="2000" dirty="0">
                <a:effectLst/>
                <a:latin typeface="Times New Roman" panose="02020603050405020304" pitchFamily="18" charset="0"/>
                <a:ea typeface="Calibri" panose="020F0502020204030204" pitchFamily="34" charset="0"/>
              </a:rPr>
              <a:t>wskaźnikiem konkurencyjności (</a:t>
            </a:r>
            <a:r>
              <a:rPr lang="pl-PL" sz="2000" dirty="0" err="1">
                <a:effectLst/>
                <a:latin typeface="Times New Roman" panose="02020603050405020304" pitchFamily="18" charset="0"/>
                <a:ea typeface="Calibri" panose="020F0502020204030204" pitchFamily="34" charset="0"/>
              </a:rPr>
              <a:t>Kleinhansa</a:t>
            </a:r>
            <a:r>
              <a:rPr lang="pl-PL" sz="2000" dirty="0">
                <a:effectLst/>
                <a:latin typeface="Times New Roman" panose="02020603050405020304" pitchFamily="18" charset="0"/>
                <a:ea typeface="Calibri" panose="020F0502020204030204" pitchFamily="34" charset="0"/>
              </a:rPr>
              <a:t>); </a:t>
            </a:r>
          </a:p>
          <a:p>
            <a:pPr marL="342900" indent="-342900" algn="just">
              <a:lnSpc>
                <a:spcPct val="107000"/>
              </a:lnSpc>
              <a:spcAft>
                <a:spcPts val="800"/>
              </a:spcAft>
              <a:buFont typeface="Wingdings" panose="05000000000000000000" pitchFamily="2" charset="2"/>
              <a:buChar char="§"/>
            </a:pPr>
            <a:r>
              <a:rPr lang="pl-PL" sz="2000" dirty="0">
                <a:effectLst/>
                <a:latin typeface="Times New Roman" panose="02020603050405020304" pitchFamily="18" charset="0"/>
                <a:ea typeface="Calibri" panose="020F0502020204030204" pitchFamily="34" charset="0"/>
              </a:rPr>
              <a:t>wielkością inwestycji netto (inwestycje brutto – amortyzacja); </a:t>
            </a:r>
          </a:p>
          <a:p>
            <a:pPr marL="342900" indent="-342900" algn="just">
              <a:lnSpc>
                <a:spcPct val="107000"/>
              </a:lnSpc>
              <a:spcAft>
                <a:spcPts val="800"/>
              </a:spcAft>
              <a:buFont typeface="Wingdings" panose="05000000000000000000" pitchFamily="2" charset="2"/>
              <a:buChar char="§"/>
            </a:pPr>
            <a:r>
              <a:rPr lang="pl-PL" sz="2000" dirty="0">
                <a:effectLst/>
                <a:latin typeface="Times New Roman" panose="02020603050405020304" pitchFamily="18" charset="0"/>
                <a:ea typeface="Calibri" panose="020F0502020204030204" pitchFamily="34" charset="0"/>
              </a:rPr>
              <a:t>wskaźnikiem przyrostu środków trwałych (inwestycje netto/wartości środków trwałych); </a:t>
            </a:r>
          </a:p>
          <a:p>
            <a:pPr marL="342900" indent="-342900" algn="just">
              <a:lnSpc>
                <a:spcPct val="107000"/>
              </a:lnSpc>
              <a:spcAft>
                <a:spcPts val="800"/>
              </a:spcAft>
              <a:buFont typeface="Wingdings" panose="05000000000000000000" pitchFamily="2" charset="2"/>
              <a:buChar char="§"/>
            </a:pPr>
            <a:r>
              <a:rPr lang="pl-PL" sz="2000" dirty="0">
                <a:effectLst/>
                <a:latin typeface="Times New Roman" panose="02020603050405020304" pitchFamily="18" charset="0"/>
                <a:ea typeface="Calibri" panose="020F0502020204030204" pitchFamily="34" charset="0"/>
              </a:rPr>
              <a:t>wskaźnikiem dochodu parytetowego (dochód z gospodarstw w przeliczeniu na FWU do wynagrodzenia w gospodarce narodowej).</a:t>
            </a:r>
          </a:p>
          <a:p>
            <a:endParaRPr lang="pl-PL" sz="2000" dirty="0">
              <a:latin typeface="Times New Roman" panose="02020603050405020304" pitchFamily="18" charset="0"/>
              <a:cs typeface="Times New Roman" panose="02020603050405020304" pitchFamily="18" charset="0"/>
            </a:endParaRPr>
          </a:p>
          <a:p>
            <a:endParaRPr lang="pl-PL"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62748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056717" y="2811439"/>
            <a:ext cx="7779223" cy="954107"/>
          </a:xfrm>
          <a:prstGeom prst="rect">
            <a:avLst/>
          </a:prstGeom>
          <a:noFill/>
        </p:spPr>
        <p:txBody>
          <a:bodyPr wrap="square" rtlCol="0">
            <a:spAutoFit/>
          </a:bodyPr>
          <a:lstStyle/>
          <a:p>
            <a:pPr algn="ctr"/>
            <a:r>
              <a:rPr lang="pl-PL" sz="2800" b="1" dirty="0">
                <a:latin typeface="Times New Roman" panose="02020603050405020304" pitchFamily="18" charset="0"/>
                <a:cs typeface="Times New Roman" panose="02020603050405020304" pitchFamily="18" charset="0"/>
              </a:rPr>
              <a:t>PRODUKTYWNOŚĆ CZYNNIKÓW PRODUKCJI I DOCHODY GOSPODARSTW</a:t>
            </a:r>
          </a:p>
        </p:txBody>
      </p:sp>
    </p:spTree>
    <p:extLst>
      <p:ext uri="{BB962C8B-B14F-4D97-AF65-F5344CB8AC3E}">
        <p14:creationId xmlns:p14="http://schemas.microsoft.com/office/powerpoint/2010/main" val="17211210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1262401" y="502920"/>
            <a:ext cx="10462481" cy="5404223"/>
          </a:xfrm>
          <a:prstGeom prst="rect">
            <a:avLst/>
          </a:prstGeom>
        </p:spPr>
      </p:pic>
    </p:spTree>
    <p:extLst>
      <p:ext uri="{BB962C8B-B14F-4D97-AF65-F5344CB8AC3E}">
        <p14:creationId xmlns:p14="http://schemas.microsoft.com/office/powerpoint/2010/main" val="27600379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1364414" y="566671"/>
            <a:ext cx="10017743" cy="5491378"/>
          </a:xfrm>
          <a:prstGeom prst="rect">
            <a:avLst/>
          </a:prstGeom>
        </p:spPr>
      </p:pic>
    </p:spTree>
    <p:extLst>
      <p:ext uri="{BB962C8B-B14F-4D97-AF65-F5344CB8AC3E}">
        <p14:creationId xmlns:p14="http://schemas.microsoft.com/office/powerpoint/2010/main" val="22353622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1404652" y="296214"/>
            <a:ext cx="9884715" cy="5739125"/>
          </a:xfrm>
          <a:prstGeom prst="rect">
            <a:avLst/>
          </a:prstGeom>
        </p:spPr>
      </p:pic>
    </p:spTree>
    <p:extLst>
      <p:ext uri="{BB962C8B-B14F-4D97-AF65-F5344CB8AC3E}">
        <p14:creationId xmlns:p14="http://schemas.microsoft.com/office/powerpoint/2010/main" val="28701855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1164403" y="528034"/>
            <a:ext cx="10087439" cy="5624967"/>
          </a:xfrm>
          <a:prstGeom prst="rect">
            <a:avLst/>
          </a:prstGeom>
        </p:spPr>
      </p:pic>
    </p:spTree>
    <p:extLst>
      <p:ext uri="{BB962C8B-B14F-4D97-AF65-F5344CB8AC3E}">
        <p14:creationId xmlns:p14="http://schemas.microsoft.com/office/powerpoint/2010/main" val="33618606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618355" y="257577"/>
            <a:ext cx="11042355" cy="6065897"/>
          </a:xfrm>
          <a:prstGeom prst="rect">
            <a:avLst/>
          </a:prstGeom>
        </p:spPr>
      </p:pic>
    </p:spTree>
    <p:extLst>
      <p:ext uri="{BB962C8B-B14F-4D97-AF65-F5344CB8AC3E}">
        <p14:creationId xmlns:p14="http://schemas.microsoft.com/office/powerpoint/2010/main" val="41474437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1148753" y="425003"/>
            <a:ext cx="9869348" cy="5720835"/>
          </a:xfrm>
          <a:prstGeom prst="rect">
            <a:avLst/>
          </a:prstGeom>
        </p:spPr>
      </p:pic>
    </p:spTree>
    <p:extLst>
      <p:ext uri="{BB962C8B-B14F-4D97-AF65-F5344CB8AC3E}">
        <p14:creationId xmlns:p14="http://schemas.microsoft.com/office/powerpoint/2010/main" val="2171047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118360" y="2947915"/>
            <a:ext cx="7052936" cy="523220"/>
          </a:xfrm>
          <a:prstGeom prst="rect">
            <a:avLst/>
          </a:prstGeom>
          <a:noFill/>
        </p:spPr>
        <p:txBody>
          <a:bodyPr wrap="square" rtlCol="0">
            <a:spAutoFit/>
          </a:bodyPr>
          <a:lstStyle/>
          <a:p>
            <a:r>
              <a:rPr lang="pl-PL" sz="2800" b="1" dirty="0">
                <a:latin typeface="Times New Roman" panose="02020603050405020304" pitchFamily="18" charset="0"/>
                <a:cs typeface="Times New Roman" panose="02020603050405020304" pitchFamily="18" charset="0"/>
              </a:rPr>
              <a:t>KONKURENCYJNOŚĆ GOSPODARSTW</a:t>
            </a:r>
          </a:p>
        </p:txBody>
      </p:sp>
    </p:spTree>
    <p:extLst>
      <p:ext uri="{BB962C8B-B14F-4D97-AF65-F5344CB8AC3E}">
        <p14:creationId xmlns:p14="http://schemas.microsoft.com/office/powerpoint/2010/main" val="11714338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1326312" y="502117"/>
            <a:ext cx="9942701" cy="5853765"/>
          </a:xfrm>
          <a:prstGeom prst="rect">
            <a:avLst/>
          </a:prstGeom>
        </p:spPr>
      </p:pic>
    </p:spTree>
    <p:extLst>
      <p:ext uri="{BB962C8B-B14F-4D97-AF65-F5344CB8AC3E}">
        <p14:creationId xmlns:p14="http://schemas.microsoft.com/office/powerpoint/2010/main" val="16390482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1074144" y="267296"/>
            <a:ext cx="10207748" cy="6119507"/>
          </a:xfrm>
          <a:prstGeom prst="rect">
            <a:avLst/>
          </a:prstGeom>
        </p:spPr>
      </p:pic>
    </p:spTree>
    <p:extLst>
      <p:ext uri="{BB962C8B-B14F-4D97-AF65-F5344CB8AC3E}">
        <p14:creationId xmlns:p14="http://schemas.microsoft.com/office/powerpoint/2010/main" val="2305681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73206" y="368488"/>
            <a:ext cx="11041039" cy="6315511"/>
          </a:xfrm>
          <a:prstGeom prst="rect">
            <a:avLst/>
          </a:prstGeom>
        </p:spPr>
        <p:txBody>
          <a:bodyPr wrap="square">
            <a:spAutoFit/>
          </a:bodyPr>
          <a:lstStyle/>
          <a:p>
            <a:pPr algn="just">
              <a:lnSpc>
                <a:spcPct val="150000"/>
              </a:lnSpc>
              <a:spcAft>
                <a:spcPts val="800"/>
              </a:spcAft>
            </a:pPr>
            <a:r>
              <a:rPr lang="pl-PL" sz="2400" dirty="0">
                <a:latin typeface="Times New Roman" panose="02020603050405020304" pitchFamily="18" charset="0"/>
                <a:ea typeface="Calibri" panose="020F0502020204030204" pitchFamily="34" charset="0"/>
                <a:cs typeface="Times New Roman" panose="02020603050405020304" pitchFamily="18" charset="0"/>
              </a:rPr>
              <a:t>Wskaźnik konkurencyjności określono jako iloraz dochodu z gospodarstwa oraz sumy własnych czynników produkcji: pracy, ziemi i kapitału.</a:t>
            </a:r>
          </a:p>
          <a:p>
            <a:pPr algn="just">
              <a:lnSpc>
                <a:spcPct val="150000"/>
              </a:lnSpc>
              <a:spcAft>
                <a:spcPts val="800"/>
              </a:spcAft>
            </a:pPr>
            <a:endParaRPr lang="pl-PL"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endParaRPr lang="pl-PL"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endParaRPr lang="pl-PL"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pl-PL" sz="2400" dirty="0">
                <a:latin typeface="Times New Roman" panose="02020603050405020304" pitchFamily="18" charset="0"/>
                <a:ea typeface="Calibri" panose="020F0502020204030204" pitchFamily="34" charset="0"/>
                <a:cs typeface="Times New Roman" panose="02020603050405020304" pitchFamily="18" charset="0"/>
              </a:rPr>
              <a:t>Klasyfikację wskaźnika konkurencyjności przyjęto za </a:t>
            </a:r>
            <a:r>
              <a:rPr lang="pl-PL" sz="2400" dirty="0" err="1">
                <a:latin typeface="Times New Roman" panose="02020603050405020304" pitchFamily="18" charset="0"/>
                <a:ea typeface="Calibri" panose="020F0502020204030204" pitchFamily="34" charset="0"/>
                <a:cs typeface="Times New Roman" panose="02020603050405020304" pitchFamily="18" charset="0"/>
              </a:rPr>
              <a:t>Kleinhanssem</a:t>
            </a:r>
            <a:r>
              <a:rPr lang="pl-PL" sz="2400" dirty="0">
                <a:latin typeface="Times New Roman" panose="02020603050405020304" pitchFamily="18" charset="0"/>
                <a:ea typeface="Calibri" panose="020F0502020204030204" pitchFamily="34" charset="0"/>
                <a:cs typeface="Times New Roman" panose="02020603050405020304" pitchFamily="18" charset="0"/>
              </a:rPr>
              <a:t> (ZER 1/2015)</a:t>
            </a:r>
            <a:endParaRPr lang="pl-PL"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sz="2400" dirty="0">
                <a:latin typeface="Times New Roman" panose="02020603050405020304" pitchFamily="18" charset="0"/>
                <a:ea typeface="Calibri" panose="020F0502020204030204" pitchFamily="34" charset="0"/>
                <a:cs typeface="Times New Roman" panose="02020603050405020304" pitchFamily="18" charset="0"/>
              </a:rPr>
              <a:t>0&lt;=</a:t>
            </a:r>
            <a:r>
              <a:rPr lang="pl-PL" sz="2400" dirty="0" err="1">
                <a:latin typeface="Times New Roman" panose="02020603050405020304" pitchFamily="18" charset="0"/>
                <a:ea typeface="Calibri" panose="020F0502020204030204" pitchFamily="34" charset="0"/>
                <a:cs typeface="Times New Roman" panose="02020603050405020304" pitchFamily="18" charset="0"/>
              </a:rPr>
              <a:t>Wk</a:t>
            </a:r>
            <a:r>
              <a:rPr lang="pl-PL" sz="2400" dirty="0">
                <a:latin typeface="Times New Roman" panose="02020603050405020304" pitchFamily="18" charset="0"/>
                <a:ea typeface="Calibri" panose="020F0502020204030204" pitchFamily="34" charset="0"/>
                <a:cs typeface="Times New Roman" panose="02020603050405020304" pitchFamily="18" charset="0"/>
              </a:rPr>
              <a:t>&lt;1 częściowe pokrycie kosztów własnych czynników produkcji</a:t>
            </a:r>
            <a:endParaRPr lang="pl-PL"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sz="2400" dirty="0">
                <a:latin typeface="Times New Roman" panose="02020603050405020304" pitchFamily="18" charset="0"/>
                <a:ea typeface="Calibri" panose="020F0502020204030204" pitchFamily="34" charset="0"/>
                <a:cs typeface="Times New Roman" panose="02020603050405020304" pitchFamily="18" charset="0"/>
              </a:rPr>
              <a:t>1&lt;=</a:t>
            </a:r>
            <a:r>
              <a:rPr lang="pl-PL" sz="2400" dirty="0" err="1">
                <a:latin typeface="Times New Roman" panose="02020603050405020304" pitchFamily="18" charset="0"/>
                <a:ea typeface="Calibri" panose="020F0502020204030204" pitchFamily="34" charset="0"/>
                <a:cs typeface="Times New Roman" panose="02020603050405020304" pitchFamily="18" charset="0"/>
              </a:rPr>
              <a:t>Wk</a:t>
            </a:r>
            <a:r>
              <a:rPr lang="pl-PL" sz="2400" dirty="0">
                <a:latin typeface="Times New Roman" panose="02020603050405020304" pitchFamily="18" charset="0"/>
                <a:ea typeface="Calibri" panose="020F0502020204030204" pitchFamily="34" charset="0"/>
                <a:cs typeface="Times New Roman" panose="02020603050405020304" pitchFamily="18" charset="0"/>
              </a:rPr>
              <a:t>&lt;2 pełne pokrycie kosztów własnych czynników produkcji</a:t>
            </a:r>
            <a:endParaRPr lang="pl-PL"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sz="2400" dirty="0" err="1">
                <a:latin typeface="Times New Roman" panose="02020603050405020304" pitchFamily="18" charset="0"/>
                <a:ea typeface="Calibri" panose="020F0502020204030204" pitchFamily="34" charset="0"/>
                <a:cs typeface="Times New Roman" panose="02020603050405020304" pitchFamily="18" charset="0"/>
              </a:rPr>
              <a:t>Wk</a:t>
            </a:r>
            <a:r>
              <a:rPr lang="pl-PL" sz="2400" dirty="0">
                <a:latin typeface="Times New Roman" panose="02020603050405020304" pitchFamily="18" charset="0"/>
                <a:ea typeface="Calibri" panose="020F0502020204030204" pitchFamily="34" charset="0"/>
                <a:cs typeface="Times New Roman" panose="02020603050405020304" pitchFamily="18" charset="0"/>
              </a:rPr>
              <a:t>&gt;2 dwukrotne i większe pokrycie kosztów własnych czynników produkcji</a:t>
            </a:r>
            <a:endParaRPr lang="pl-PL"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sz="2400" dirty="0" err="1">
                <a:latin typeface="Times New Roman" panose="02020603050405020304" pitchFamily="18" charset="0"/>
                <a:ea typeface="Calibri" panose="020F0502020204030204" pitchFamily="34" charset="0"/>
                <a:cs typeface="Times New Roman" panose="02020603050405020304" pitchFamily="18" charset="0"/>
              </a:rPr>
              <a:t>Wk</a:t>
            </a:r>
            <a:r>
              <a:rPr lang="pl-PL" sz="2400" dirty="0">
                <a:latin typeface="Times New Roman" panose="02020603050405020304" pitchFamily="18" charset="0"/>
                <a:ea typeface="Calibri" panose="020F0502020204030204" pitchFamily="34" charset="0"/>
                <a:cs typeface="Times New Roman" panose="02020603050405020304" pitchFamily="18" charset="0"/>
              </a:rPr>
              <a:t> 1=&lt;2 gospodarstwa zdolne do konkurencji</a:t>
            </a:r>
            <a:endParaRPr lang="pl-PL"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sz="2400" dirty="0" err="1">
                <a:latin typeface="Times New Roman" panose="02020603050405020304" pitchFamily="18" charset="0"/>
                <a:ea typeface="Calibri" panose="020F0502020204030204" pitchFamily="34" charset="0"/>
                <a:cs typeface="Times New Roman" panose="02020603050405020304" pitchFamily="18" charset="0"/>
              </a:rPr>
              <a:t>Wk</a:t>
            </a:r>
            <a:r>
              <a:rPr lang="pl-PL" sz="2400" dirty="0">
                <a:latin typeface="Times New Roman" panose="02020603050405020304" pitchFamily="18" charset="0"/>
                <a:ea typeface="Calibri" panose="020F0502020204030204" pitchFamily="34" charset="0"/>
                <a:cs typeface="Times New Roman" panose="02020603050405020304" pitchFamily="18" charset="0"/>
              </a:rPr>
              <a:t>&gt;=2 gospodarstwa z pełną zdolnością konkurencyjną </a:t>
            </a:r>
            <a:r>
              <a:rPr lang="pl-PL" sz="2400" dirty="0" err="1">
                <a:latin typeface="Times New Roman" panose="02020603050405020304" pitchFamily="18" charset="0"/>
                <a:ea typeface="Calibri" panose="020F0502020204030204" pitchFamily="34" charset="0"/>
                <a:cs typeface="Times New Roman" panose="02020603050405020304" pitchFamily="18" charset="0"/>
              </a:rPr>
              <a:t>konkurencyjną</a:t>
            </a:r>
            <a:r>
              <a:rPr lang="pl-PL" sz="2400" dirty="0">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3" name="Obraz 2"/>
          <p:cNvPicPr>
            <a:picLocks noChangeAspect="1"/>
          </p:cNvPicPr>
          <p:nvPr/>
        </p:nvPicPr>
        <p:blipFill>
          <a:blip r:embed="rId2"/>
          <a:stretch>
            <a:fillRect/>
          </a:stretch>
        </p:blipFill>
        <p:spPr>
          <a:xfrm>
            <a:off x="1014422" y="1515144"/>
            <a:ext cx="10158606" cy="2462357"/>
          </a:xfrm>
          <a:prstGeom prst="rect">
            <a:avLst/>
          </a:prstGeom>
        </p:spPr>
      </p:pic>
    </p:spTree>
    <p:extLst>
      <p:ext uri="{BB962C8B-B14F-4D97-AF65-F5344CB8AC3E}">
        <p14:creationId xmlns:p14="http://schemas.microsoft.com/office/powerpoint/2010/main" val="21932155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749719" y="354841"/>
            <a:ext cx="10795009" cy="6080977"/>
          </a:xfrm>
          <a:prstGeom prst="rect">
            <a:avLst/>
          </a:prstGeom>
        </p:spPr>
      </p:pic>
    </p:spTree>
    <p:extLst>
      <p:ext uri="{BB962C8B-B14F-4D97-AF65-F5344CB8AC3E}">
        <p14:creationId xmlns:p14="http://schemas.microsoft.com/office/powerpoint/2010/main" val="42800384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Wykres 3">
            <a:extLst>
              <a:ext uri="{FF2B5EF4-FFF2-40B4-BE49-F238E27FC236}">
                <a16:creationId xmlns:a16="http://schemas.microsoft.com/office/drawing/2014/main" xmlns="" id="{F9B50A6B-00C1-4A97-BCF7-B38B6702407D}"/>
              </a:ext>
            </a:extLst>
          </p:cNvPr>
          <p:cNvGraphicFramePr>
            <a:graphicFrameLocks/>
          </p:cNvGraphicFramePr>
          <p:nvPr>
            <p:extLst>
              <p:ext uri="{D42A27DB-BD31-4B8C-83A1-F6EECF244321}">
                <p14:modId xmlns:p14="http://schemas.microsoft.com/office/powerpoint/2010/main" val="3019783318"/>
              </p:ext>
            </p:extLst>
          </p:nvPr>
        </p:nvGraphicFramePr>
        <p:xfrm>
          <a:off x="1071716" y="707923"/>
          <a:ext cx="9960078" cy="49751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66525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923815" y="327548"/>
            <a:ext cx="10747686" cy="6058012"/>
          </a:xfrm>
          <a:prstGeom prst="rect">
            <a:avLst/>
          </a:prstGeom>
        </p:spPr>
      </p:pic>
    </p:spTree>
    <p:extLst>
      <p:ext uri="{BB962C8B-B14F-4D97-AF65-F5344CB8AC3E}">
        <p14:creationId xmlns:p14="http://schemas.microsoft.com/office/powerpoint/2010/main" val="17595932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Wykres 3">
            <a:extLst>
              <a:ext uri="{FF2B5EF4-FFF2-40B4-BE49-F238E27FC236}">
                <a16:creationId xmlns:a16="http://schemas.microsoft.com/office/drawing/2014/main" xmlns="" id="{00000000-0008-0000-0900-000006000000}"/>
              </a:ext>
            </a:extLst>
          </p:cNvPr>
          <p:cNvGraphicFramePr/>
          <p:nvPr>
            <p:extLst>
              <p:ext uri="{D42A27DB-BD31-4B8C-83A1-F6EECF244321}">
                <p14:modId xmlns:p14="http://schemas.microsoft.com/office/powerpoint/2010/main" val="3713771967"/>
              </p:ext>
            </p:extLst>
          </p:nvPr>
        </p:nvGraphicFramePr>
        <p:xfrm>
          <a:off x="960120" y="1691640"/>
          <a:ext cx="98298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ole tekstowe 4">
            <a:extLst>
              <a:ext uri="{FF2B5EF4-FFF2-40B4-BE49-F238E27FC236}">
                <a16:creationId xmlns:a16="http://schemas.microsoft.com/office/drawing/2014/main" xmlns="" id="{AC7743C0-F778-4F01-8E3B-9ACB9CDADFDD}"/>
              </a:ext>
            </a:extLst>
          </p:cNvPr>
          <p:cNvSpPr txBox="1"/>
          <p:nvPr/>
        </p:nvSpPr>
        <p:spPr>
          <a:xfrm>
            <a:off x="960120" y="746760"/>
            <a:ext cx="9829800" cy="369332"/>
          </a:xfrm>
          <a:prstGeom prst="rect">
            <a:avLst/>
          </a:prstGeom>
          <a:noFill/>
        </p:spPr>
        <p:txBody>
          <a:bodyPr wrap="square" rtlCol="0">
            <a:spAutoFit/>
          </a:bodyPr>
          <a:lstStyle/>
          <a:p>
            <a:r>
              <a:rPr lang="pl-PL" dirty="0">
                <a:latin typeface="Times New Roman" panose="02020603050405020304" pitchFamily="18" charset="0"/>
                <a:cs typeface="Times New Roman" panose="02020603050405020304" pitchFamily="18" charset="0"/>
              </a:rPr>
              <a:t>KONKURENCYJNOŚĆ GOSPODARSTW W ZALEŻNOŚCI OD ICH WIELKOŚCI OBSZROWEJ</a:t>
            </a:r>
          </a:p>
        </p:txBody>
      </p:sp>
    </p:spTree>
    <p:extLst>
      <p:ext uri="{BB962C8B-B14F-4D97-AF65-F5344CB8AC3E}">
        <p14:creationId xmlns:p14="http://schemas.microsoft.com/office/powerpoint/2010/main" val="35264225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995464" y="1175651"/>
            <a:ext cx="10209348" cy="5000536"/>
          </a:xfrm>
          <a:prstGeom prst="rect">
            <a:avLst/>
          </a:prstGeom>
        </p:spPr>
        <p:txBody>
          <a:bodyPr wrap="square">
            <a:spAutoFit/>
          </a:bodyPr>
          <a:lstStyle/>
          <a:p>
            <a:pPr algn="just">
              <a:lnSpc>
                <a:spcPct val="107000"/>
              </a:lnSpc>
              <a:spcAft>
                <a:spcPts val="800"/>
              </a:spcAft>
            </a:pPr>
            <a:r>
              <a:rPr lang="pl-PL" sz="2800" b="1" dirty="0">
                <a:latin typeface="Times New Roman" panose="02020603050405020304" pitchFamily="18" charset="0"/>
                <a:ea typeface="Calibri" panose="020F0502020204030204" pitchFamily="34" charset="0"/>
                <a:cs typeface="Times New Roman" panose="02020603050405020304" pitchFamily="18" charset="0"/>
              </a:rPr>
              <a:t>WNIOSKI</a:t>
            </a:r>
          </a:p>
          <a:p>
            <a:pPr algn="just">
              <a:lnSpc>
                <a:spcPct val="107000"/>
              </a:lnSpc>
              <a:spcAft>
                <a:spcPts val="800"/>
              </a:spcAft>
            </a:pPr>
            <a:r>
              <a:rPr lang="pl-PL" sz="2400" dirty="0">
                <a:latin typeface="Times New Roman" panose="02020603050405020304" pitchFamily="18" charset="0"/>
                <a:ea typeface="Calibri" panose="020F0502020204030204" pitchFamily="34" charset="0"/>
                <a:cs typeface="Times New Roman" panose="02020603050405020304" pitchFamily="18" charset="0"/>
              </a:rPr>
              <a:t>Gospodarstwa o małej skali produkcji (polowe i mieszane o średniej powierzchni użytków rolnych wynoszącej niespełna 30 ha, </a:t>
            </a:r>
            <a:r>
              <a:rPr lang="pl-PL" sz="2400" dirty="0" err="1">
                <a:latin typeface="Times New Roman" panose="02020603050405020304" pitchFamily="18" charset="0"/>
                <a:ea typeface="Calibri" panose="020F0502020204030204" pitchFamily="34" charset="0"/>
                <a:cs typeface="Times New Roman" panose="02020603050405020304" pitchFamily="18" charset="0"/>
              </a:rPr>
              <a:t>trzodowe</a:t>
            </a:r>
            <a:r>
              <a:rPr lang="pl-PL" sz="2400" dirty="0">
                <a:latin typeface="Times New Roman" panose="02020603050405020304" pitchFamily="18" charset="0"/>
                <a:ea typeface="Calibri" panose="020F0502020204030204" pitchFamily="34" charset="0"/>
                <a:cs typeface="Times New Roman" panose="02020603050405020304" pitchFamily="18" charset="0"/>
              </a:rPr>
              <a:t> liczące średnio około 30 LU zwierząt tego gatunku i mleczne ze stadem około 11 krów) </a:t>
            </a:r>
            <a:r>
              <a:rPr lang="pl-PL" sz="2400" u="sng" dirty="0">
                <a:latin typeface="Times New Roman" panose="02020603050405020304" pitchFamily="18" charset="0"/>
                <a:ea typeface="Calibri" panose="020F0502020204030204" pitchFamily="34" charset="0"/>
                <a:cs typeface="Times New Roman" panose="02020603050405020304" pitchFamily="18" charset="0"/>
              </a:rPr>
              <a:t>cechował zbliżony do parytetowego poziom dochodu osób z rodziny pracujących w gospodarstwie, spadek lub niewielki wzrost wartości środków trwałych i znikomy stopień konkurencyjności lub nawet jej brak.</a:t>
            </a:r>
          </a:p>
          <a:p>
            <a:pPr algn="just">
              <a:lnSpc>
                <a:spcPct val="107000"/>
              </a:lnSpc>
              <a:spcAft>
                <a:spcPts val="800"/>
              </a:spcAft>
            </a:pPr>
            <a:endParaRPr lang="pl-PL" sz="24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pl-PL"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pl-PL"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31921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295627" y="842872"/>
            <a:ext cx="9207690" cy="3785652"/>
          </a:xfrm>
          <a:prstGeom prst="rect">
            <a:avLst/>
          </a:prstGeom>
        </p:spPr>
        <p:txBody>
          <a:bodyPr wrap="square">
            <a:spAutoFit/>
          </a:bodyPr>
          <a:lstStyle/>
          <a:p>
            <a:pPr algn="just"/>
            <a:r>
              <a:rPr lang="pl-PL" sz="2400" b="1" dirty="0">
                <a:latin typeface="Times New Roman" panose="02020603050405020304" pitchFamily="18" charset="0"/>
                <a:cs typeface="Times New Roman" panose="02020603050405020304" pitchFamily="18" charset="0"/>
              </a:rPr>
              <a:t>WNIOSKI c.d.</a:t>
            </a:r>
          </a:p>
          <a:p>
            <a:pPr algn="just"/>
            <a:endParaRPr lang="pl-PL" sz="2400" dirty="0">
              <a:latin typeface="Times New Roman" panose="02020603050405020304" pitchFamily="18" charset="0"/>
              <a:cs typeface="Times New Roman" panose="02020603050405020304" pitchFamily="18" charset="0"/>
            </a:endParaRPr>
          </a:p>
          <a:p>
            <a:pPr algn="just"/>
            <a:r>
              <a:rPr lang="pl-PL" sz="2400" dirty="0">
                <a:latin typeface="Times New Roman" panose="02020603050405020304" pitchFamily="18" charset="0"/>
                <a:cs typeface="Times New Roman" panose="02020603050405020304" pitchFamily="18" charset="0"/>
              </a:rPr>
              <a:t>W gospodarstwach o średniej skali produkcji (polowych i mieszanych o średniej powierzchni użytków rolnych wynoszącej niespełna 70 ha, </a:t>
            </a:r>
            <a:r>
              <a:rPr lang="pl-PL" sz="2400" dirty="0" err="1">
                <a:latin typeface="Times New Roman" panose="02020603050405020304" pitchFamily="18" charset="0"/>
                <a:cs typeface="Times New Roman" panose="02020603050405020304" pitchFamily="18" charset="0"/>
              </a:rPr>
              <a:t>trzodowych</a:t>
            </a:r>
            <a:r>
              <a:rPr lang="pl-PL" sz="2400" dirty="0">
                <a:latin typeface="Times New Roman" panose="02020603050405020304" pitchFamily="18" charset="0"/>
                <a:cs typeface="Times New Roman" panose="02020603050405020304" pitchFamily="18" charset="0"/>
              </a:rPr>
              <a:t> liczących średnio 73 LU zwierząt tego gatunku i mlecznych ze stadem liczącym 22 krowy) dochód osób pracujących z rodziny w gospodarstwie był większy o 83-278% od dochodu parytetowego. </a:t>
            </a:r>
            <a:r>
              <a:rPr lang="pl-PL" sz="2400" u="sng" dirty="0">
                <a:latin typeface="Times New Roman" panose="02020603050405020304" pitchFamily="18" charset="0"/>
                <a:cs typeface="Times New Roman" panose="02020603050405020304" pitchFamily="18" charset="0"/>
              </a:rPr>
              <a:t>Cechował je niewielki stopień reprodukcji rozszerzonej posiadanego majątku, a osiągnięty przez nie poziom konkurencyjności można nazwać zdolnością konkurencyjną (</a:t>
            </a:r>
            <a:r>
              <a:rPr lang="pl-PL" sz="2400" u="sng" dirty="0" err="1">
                <a:latin typeface="Times New Roman" panose="02020603050405020304" pitchFamily="18" charset="0"/>
                <a:cs typeface="Times New Roman" panose="02020603050405020304" pitchFamily="18" charset="0"/>
              </a:rPr>
              <a:t>Wk</a:t>
            </a:r>
            <a:r>
              <a:rPr lang="pl-PL" sz="2400" u="sng" dirty="0">
                <a:latin typeface="Times New Roman" panose="02020603050405020304" pitchFamily="18" charset="0"/>
                <a:cs typeface="Times New Roman" panose="02020603050405020304" pitchFamily="18" charset="0"/>
              </a:rPr>
              <a:t> 1-2).</a:t>
            </a:r>
          </a:p>
        </p:txBody>
      </p:sp>
    </p:spTree>
    <p:extLst>
      <p:ext uri="{BB962C8B-B14F-4D97-AF65-F5344CB8AC3E}">
        <p14:creationId xmlns:p14="http://schemas.microsoft.com/office/powerpoint/2010/main" val="11587598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868907" y="909207"/>
            <a:ext cx="10454185" cy="4617803"/>
          </a:xfrm>
          <a:prstGeom prst="rect">
            <a:avLst/>
          </a:prstGeom>
        </p:spPr>
        <p:txBody>
          <a:bodyPr wrap="square">
            <a:spAutoFit/>
          </a:bodyPr>
          <a:lstStyle/>
          <a:p>
            <a:pPr algn="just">
              <a:lnSpc>
                <a:spcPct val="107000"/>
              </a:lnSpc>
              <a:spcAft>
                <a:spcPts val="800"/>
              </a:spcAft>
            </a:pPr>
            <a:endParaRPr lang="pl-PL" sz="24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pl-PL" sz="2400" b="1" dirty="0">
                <a:latin typeface="Times New Roman" panose="02020603050405020304" pitchFamily="18" charset="0"/>
                <a:ea typeface="Calibri" panose="020F0502020204030204" pitchFamily="34" charset="0"/>
                <a:cs typeface="Times New Roman" panose="02020603050405020304" pitchFamily="18" charset="0"/>
              </a:rPr>
              <a:t>WNIOSKI c.d.</a:t>
            </a:r>
          </a:p>
          <a:p>
            <a:pPr algn="just">
              <a:lnSpc>
                <a:spcPct val="107000"/>
              </a:lnSpc>
              <a:spcAft>
                <a:spcPts val="800"/>
              </a:spcAft>
            </a:pPr>
            <a:r>
              <a:rPr lang="pl-PL" sz="2400" dirty="0">
                <a:latin typeface="Times New Roman" panose="02020603050405020304" pitchFamily="18" charset="0"/>
                <a:ea typeface="Calibri" panose="020F0502020204030204" pitchFamily="34" charset="0"/>
                <a:cs typeface="Times New Roman" panose="02020603050405020304" pitchFamily="18" charset="0"/>
              </a:rPr>
              <a:t>Gospodarstwa o dużej skali produkcji (polowe i mieszane o średniej powierzchni użytków rolnych co najmniej 239 ha, </a:t>
            </a:r>
            <a:r>
              <a:rPr lang="pl-PL" sz="2400" dirty="0" err="1">
                <a:latin typeface="Times New Roman" panose="02020603050405020304" pitchFamily="18" charset="0"/>
                <a:ea typeface="Calibri" panose="020F0502020204030204" pitchFamily="34" charset="0"/>
                <a:cs typeface="Times New Roman" panose="02020603050405020304" pitchFamily="18" charset="0"/>
              </a:rPr>
              <a:t>trzodowe</a:t>
            </a:r>
            <a:r>
              <a:rPr lang="pl-PL" sz="2400" dirty="0">
                <a:latin typeface="Times New Roman" panose="02020603050405020304" pitchFamily="18" charset="0"/>
                <a:ea typeface="Calibri" panose="020F0502020204030204" pitchFamily="34" charset="0"/>
                <a:cs typeface="Times New Roman" panose="02020603050405020304" pitchFamily="18" charset="0"/>
              </a:rPr>
              <a:t> liczące średnio około 184 LU zwierząt tego gatunku i mleczne ze stadem około 44 krów) charakteryzowały się  dochodem osób z rodziny pracujących w gospodarstwie większym co najmniej </a:t>
            </a:r>
            <a:r>
              <a:rPr lang="pl-PL" sz="2400" u="sng" dirty="0">
                <a:latin typeface="Times New Roman" panose="02020603050405020304" pitchFamily="18" charset="0"/>
                <a:ea typeface="Calibri" panose="020F0502020204030204" pitchFamily="34" charset="0"/>
                <a:cs typeface="Times New Roman" panose="02020603050405020304" pitchFamily="18" charset="0"/>
              </a:rPr>
              <a:t>o 300% (292) od dochodu parytetowego</a:t>
            </a:r>
            <a:r>
              <a:rPr lang="pl-PL" sz="2400" dirty="0">
                <a:latin typeface="Times New Roman" panose="02020603050405020304" pitchFamily="18" charset="0"/>
                <a:ea typeface="Calibri" panose="020F0502020204030204" pitchFamily="34" charset="0"/>
                <a:cs typeface="Times New Roman" panose="02020603050405020304" pitchFamily="18" charset="0"/>
              </a:rPr>
              <a:t> i relatywnie dużym stopniem </a:t>
            </a:r>
            <a:r>
              <a:rPr lang="pl-PL" sz="2400" u="sng" dirty="0">
                <a:latin typeface="Times New Roman" panose="02020603050405020304" pitchFamily="18" charset="0"/>
                <a:ea typeface="Calibri" panose="020F0502020204030204" pitchFamily="34" charset="0"/>
                <a:cs typeface="Times New Roman" panose="02020603050405020304" pitchFamily="18" charset="0"/>
              </a:rPr>
              <a:t>reprodukcji rozszerzonej posiadanego majątku.</a:t>
            </a:r>
            <a:r>
              <a:rPr lang="pl-PL" sz="2400" dirty="0">
                <a:latin typeface="Times New Roman" panose="02020603050405020304" pitchFamily="18" charset="0"/>
                <a:ea typeface="Calibri" panose="020F0502020204030204" pitchFamily="34" charset="0"/>
                <a:cs typeface="Times New Roman" panose="02020603050405020304" pitchFamily="18" charset="0"/>
              </a:rPr>
              <a:t> </a:t>
            </a:r>
            <a:r>
              <a:rPr lang="pl-PL" sz="2400" u="sng" dirty="0">
                <a:latin typeface="Times New Roman" panose="02020603050405020304" pitchFamily="18" charset="0"/>
                <a:ea typeface="Calibri" panose="020F0502020204030204" pitchFamily="34" charset="0"/>
                <a:cs typeface="Times New Roman" panose="02020603050405020304" pitchFamily="18" charset="0"/>
              </a:rPr>
              <a:t>Gospodarstwa polowe i mleczne wyróżniły się pełną zdolnością konkurencyjną mierzoną wskaźnikiem konkurencyjności (</a:t>
            </a:r>
            <a:r>
              <a:rPr lang="pl-PL" sz="2400" u="sng" dirty="0" err="1">
                <a:latin typeface="Times New Roman" panose="02020603050405020304" pitchFamily="18" charset="0"/>
                <a:ea typeface="Calibri" panose="020F0502020204030204" pitchFamily="34" charset="0"/>
                <a:cs typeface="Times New Roman" panose="02020603050405020304" pitchFamily="18" charset="0"/>
              </a:rPr>
              <a:t>Wk</a:t>
            </a:r>
            <a:r>
              <a:rPr lang="pl-PL" sz="2400" u="sng" dirty="0">
                <a:latin typeface="Times New Roman" panose="02020603050405020304" pitchFamily="18" charset="0"/>
                <a:ea typeface="Calibri" panose="020F0502020204030204" pitchFamily="34" charset="0"/>
                <a:cs typeface="Times New Roman" panose="02020603050405020304" pitchFamily="18" charset="0"/>
              </a:rPr>
              <a:t>&gt;2)</a:t>
            </a:r>
            <a:r>
              <a:rPr lang="pl-PL" sz="2400" dirty="0">
                <a:latin typeface="Times New Roman" panose="02020603050405020304" pitchFamily="18" charset="0"/>
                <a:ea typeface="Calibri" panose="020F0502020204030204" pitchFamily="34" charset="0"/>
                <a:cs typeface="Times New Roman" panose="02020603050405020304" pitchFamily="18" charset="0"/>
              </a:rPr>
              <a:t>. Oceny takiej nie można odnieść do </a:t>
            </a:r>
            <a:r>
              <a:rPr lang="pl-PL" sz="2400" u="sng" dirty="0">
                <a:latin typeface="Times New Roman" panose="02020603050405020304" pitchFamily="18" charset="0"/>
                <a:ea typeface="Calibri" panose="020F0502020204030204" pitchFamily="34" charset="0"/>
                <a:cs typeface="Times New Roman" panose="02020603050405020304" pitchFamily="18" charset="0"/>
              </a:rPr>
              <a:t>dużych gospodarstw </a:t>
            </a:r>
            <a:r>
              <a:rPr lang="pl-PL" sz="2400" u="sng" dirty="0" err="1">
                <a:latin typeface="Times New Roman" panose="02020603050405020304" pitchFamily="18" charset="0"/>
                <a:ea typeface="Calibri" panose="020F0502020204030204" pitchFamily="34" charset="0"/>
                <a:cs typeface="Times New Roman" panose="02020603050405020304" pitchFamily="18" charset="0"/>
              </a:rPr>
              <a:t>trzodowych</a:t>
            </a:r>
            <a:r>
              <a:rPr lang="pl-PL" sz="2400" u="sng" dirty="0">
                <a:latin typeface="Times New Roman" panose="02020603050405020304" pitchFamily="18" charset="0"/>
                <a:ea typeface="Calibri" panose="020F0502020204030204" pitchFamily="34" charset="0"/>
                <a:cs typeface="Times New Roman" panose="02020603050405020304" pitchFamily="18" charset="0"/>
              </a:rPr>
              <a:t> i z produkcją mieszaną.</a:t>
            </a:r>
            <a:endParaRPr lang="pl-PL" sz="2400" u="sng"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8659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069072" y="286604"/>
            <a:ext cx="10818127" cy="6253315"/>
          </a:xfrm>
          <a:prstGeom prst="rect">
            <a:avLst/>
          </a:prstGeom>
        </p:spPr>
        <p:txBody>
          <a:bodyPr wrap="square">
            <a:spAutoFit/>
          </a:bodyPr>
          <a:lstStyle/>
          <a:p>
            <a:pPr algn="just">
              <a:lnSpc>
                <a:spcPct val="107000"/>
              </a:lnSpc>
              <a:spcAft>
                <a:spcPts val="800"/>
              </a:spcAft>
            </a:pPr>
            <a:endParaRPr lang="pl-PL" sz="20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pl-PL" sz="2400" b="1" dirty="0">
                <a:latin typeface="Times New Roman" panose="02020603050405020304" pitchFamily="18" charset="0"/>
                <a:ea typeface="Calibri" panose="020F0502020204030204" pitchFamily="34" charset="0"/>
                <a:cs typeface="Times New Roman" panose="02020603050405020304" pitchFamily="18" charset="0"/>
              </a:rPr>
              <a:t>WNIOSKI c.d.</a:t>
            </a:r>
          </a:p>
          <a:p>
            <a:pPr algn="just">
              <a:lnSpc>
                <a:spcPct val="107000"/>
              </a:lnSpc>
              <a:spcAft>
                <a:spcPts val="800"/>
              </a:spcAft>
            </a:pPr>
            <a:r>
              <a:rPr lang="pl-PL" sz="2000" dirty="0">
                <a:latin typeface="Times New Roman" panose="02020603050405020304" pitchFamily="18" charset="0"/>
                <a:ea typeface="Calibri" panose="020F0502020204030204" pitchFamily="34" charset="0"/>
                <a:cs typeface="Times New Roman" panose="02020603050405020304" pitchFamily="18" charset="0"/>
              </a:rPr>
              <a:t>Szczególnie dużą niespójność w ocenie stopnia konkurencyjności dużych  gospodarstw przy użyciu wskaźnika konkurencyjności dostrzeżono w przypadku tych z produkcją mieszaną (415 ha). </a:t>
            </a:r>
            <a:r>
              <a:rPr lang="pl-PL" sz="2000" u="sng" dirty="0">
                <a:latin typeface="Times New Roman" panose="02020603050405020304" pitchFamily="18" charset="0"/>
                <a:ea typeface="Calibri" panose="020F0502020204030204" pitchFamily="34" charset="0"/>
                <a:cs typeface="Times New Roman" panose="02020603050405020304" pitchFamily="18" charset="0"/>
              </a:rPr>
              <a:t>Wyraźnie ponad parytetowy dochód rolniczy na FWU </a:t>
            </a:r>
            <a:r>
              <a:rPr lang="pl-PL" sz="2000" dirty="0">
                <a:latin typeface="Times New Roman" panose="02020603050405020304" pitchFamily="18" charset="0"/>
                <a:ea typeface="Calibri" panose="020F0502020204030204" pitchFamily="34" charset="0"/>
                <a:cs typeface="Times New Roman" panose="02020603050405020304" pitchFamily="18" charset="0"/>
              </a:rPr>
              <a:t>(ponad 828%), </a:t>
            </a:r>
            <a:r>
              <a:rPr lang="pl-PL" sz="2000" u="sng" dirty="0">
                <a:latin typeface="Times New Roman" panose="02020603050405020304" pitchFamily="18" charset="0"/>
                <a:ea typeface="Calibri" panose="020F0502020204030204" pitchFamily="34" charset="0"/>
                <a:cs typeface="Times New Roman" panose="02020603050405020304" pitchFamily="18" charset="0"/>
              </a:rPr>
              <a:t>duży poziom reprodukcji majątku produkcyjnego, wysoka wartość inwestycji netto w latach 2010-2015 świadczyły o ich pełnej konkurencyjności.</a:t>
            </a:r>
            <a:r>
              <a:rPr lang="pl-PL" sz="2000" dirty="0">
                <a:latin typeface="Times New Roman" panose="02020603050405020304" pitchFamily="18" charset="0"/>
                <a:ea typeface="Calibri" panose="020F0502020204030204" pitchFamily="34" charset="0"/>
                <a:cs typeface="Times New Roman" panose="02020603050405020304" pitchFamily="18" charset="0"/>
              </a:rPr>
              <a:t> W tej sytuacji wskaźnik </a:t>
            </a:r>
            <a:r>
              <a:rPr lang="pl-PL" sz="2000" dirty="0" err="1">
                <a:latin typeface="Times New Roman" panose="02020603050405020304" pitchFamily="18" charset="0"/>
                <a:ea typeface="Calibri" panose="020F0502020204030204" pitchFamily="34" charset="0"/>
                <a:cs typeface="Times New Roman" panose="02020603050405020304" pitchFamily="18" charset="0"/>
              </a:rPr>
              <a:t>Wk</a:t>
            </a:r>
            <a:r>
              <a:rPr lang="pl-PL" sz="2000" dirty="0">
                <a:latin typeface="Times New Roman" panose="02020603050405020304" pitchFamily="18" charset="0"/>
                <a:ea typeface="Calibri" panose="020F0502020204030204" pitchFamily="34" charset="0"/>
                <a:cs typeface="Times New Roman" panose="02020603050405020304" pitchFamily="18" charset="0"/>
              </a:rPr>
              <a:t> powinien przekroczyć „2” a był nieco mniejszy od jedności. Przyczyna tego zjawiska </a:t>
            </a:r>
            <a:r>
              <a:rPr lang="pl-PL" sz="2000" u="sng" dirty="0">
                <a:latin typeface="Times New Roman" panose="02020603050405020304" pitchFamily="18" charset="0"/>
                <a:ea typeface="Calibri" panose="020F0502020204030204" pitchFamily="34" charset="0"/>
                <a:cs typeface="Times New Roman" panose="02020603050405020304" pitchFamily="18" charset="0"/>
              </a:rPr>
              <a:t>tkwiła w organizacji produkcji (</a:t>
            </a:r>
            <a:r>
              <a:rPr lang="pl-PL" sz="2000" dirty="0">
                <a:latin typeface="Times New Roman" panose="02020603050405020304" pitchFamily="18" charset="0"/>
                <a:ea typeface="Calibri" panose="020F0502020204030204" pitchFamily="34" charset="0"/>
                <a:cs typeface="Times New Roman" panose="02020603050405020304" pitchFamily="18" charset="0"/>
              </a:rPr>
              <a:t>415 ha, 170 szt. bydła i 203 LU trzody chlewnej) </a:t>
            </a:r>
            <a:r>
              <a:rPr lang="pl-PL" sz="2000" u="sng" dirty="0">
                <a:latin typeface="Times New Roman" panose="02020603050405020304" pitchFamily="18" charset="0"/>
                <a:ea typeface="Calibri" panose="020F0502020204030204" pitchFamily="34" charset="0"/>
                <a:cs typeface="Times New Roman" panose="02020603050405020304" pitchFamily="18" charset="0"/>
              </a:rPr>
              <a:t>i wynikającej z niej zatrudnieniu. </a:t>
            </a:r>
            <a:r>
              <a:rPr lang="pl-PL" sz="2000" dirty="0">
                <a:latin typeface="Times New Roman" panose="02020603050405020304" pitchFamily="18" charset="0"/>
                <a:ea typeface="Calibri" panose="020F0502020204030204" pitchFamily="34" charset="0"/>
                <a:cs typeface="Times New Roman" panose="02020603050405020304" pitchFamily="18" charset="0"/>
              </a:rPr>
              <a:t>Gospodarstwa te charakteryzował bowiem </a:t>
            </a:r>
            <a:r>
              <a:rPr lang="pl-PL" sz="2000" u="sng" dirty="0">
                <a:latin typeface="Times New Roman" panose="02020603050405020304" pitchFamily="18" charset="0"/>
                <a:ea typeface="Calibri" panose="020F0502020204030204" pitchFamily="34" charset="0"/>
                <a:cs typeface="Times New Roman" panose="02020603050405020304" pitchFamily="18" charset="0"/>
              </a:rPr>
              <a:t>wyjątkowo duży udział nakładów pracy najemnej, bo około 92% w łącznych nakładach tego czynnika produkcji</a:t>
            </a:r>
          </a:p>
          <a:p>
            <a:pPr algn="just">
              <a:lnSpc>
                <a:spcPct val="107000"/>
              </a:lnSpc>
              <a:spcAft>
                <a:spcPts val="800"/>
              </a:spcAft>
            </a:pPr>
            <a:endParaRPr lang="pl-PL"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pl-PL" sz="2000" dirty="0">
                <a:latin typeface="Times New Roman" panose="02020603050405020304" pitchFamily="18" charset="0"/>
                <a:ea typeface="Calibri" panose="020F0502020204030204" pitchFamily="34" charset="0"/>
                <a:cs typeface="Times New Roman" panose="02020603050405020304" pitchFamily="18" charset="0"/>
              </a:rPr>
              <a:t>W większych gospodarstwach rolnych będących w posiadaniu osób fizycznych istniej najprawdopodobniej kwestia optymalnej wielkość gospodarstw. </a:t>
            </a:r>
            <a:r>
              <a:rPr lang="pl-PL" sz="2000" u="sng" dirty="0">
                <a:latin typeface="Times New Roman" panose="02020603050405020304" pitchFamily="18" charset="0"/>
                <a:ea typeface="Calibri" panose="020F0502020204030204" pitchFamily="34" charset="0"/>
                <a:cs typeface="Times New Roman" panose="02020603050405020304" pitchFamily="18" charset="0"/>
              </a:rPr>
              <a:t>Dążenie do wzrostu skali ma swoje granice.</a:t>
            </a:r>
            <a:r>
              <a:rPr lang="pl-PL" sz="2000" dirty="0">
                <a:latin typeface="Times New Roman" panose="02020603050405020304" pitchFamily="18" charset="0"/>
                <a:ea typeface="Calibri" panose="020F0502020204030204" pitchFamily="34" charset="0"/>
                <a:cs typeface="Times New Roman" panose="02020603050405020304" pitchFamily="18" charset="0"/>
              </a:rPr>
              <a:t> Przeprowadzona analiza wskazuje, że mogą one być </a:t>
            </a:r>
            <a:r>
              <a:rPr lang="pl-PL" sz="2000" u="sng" dirty="0">
                <a:latin typeface="Times New Roman" panose="02020603050405020304" pitchFamily="18" charset="0"/>
                <a:ea typeface="Calibri" panose="020F0502020204030204" pitchFamily="34" charset="0"/>
                <a:cs typeface="Times New Roman" panose="02020603050405020304" pitchFamily="18" charset="0"/>
              </a:rPr>
              <a:t>wyznaczone ograniczonymi możliwościami zarządzania.</a:t>
            </a:r>
          </a:p>
          <a:p>
            <a:pPr algn="just">
              <a:lnSpc>
                <a:spcPct val="107000"/>
              </a:lnSpc>
              <a:spcAft>
                <a:spcPts val="800"/>
              </a:spcAft>
            </a:pPr>
            <a:r>
              <a:rPr lang="pl-PL" sz="2000" dirty="0">
                <a:latin typeface="Times New Roman" panose="02020603050405020304" pitchFamily="18" charset="0"/>
                <a:ea typeface="Calibri" panose="020F0502020204030204" pitchFamily="34" charset="0"/>
                <a:cs typeface="Times New Roman" panose="02020603050405020304" pitchFamily="18" charset="0"/>
              </a:rPr>
              <a:t> </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60417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ostokąt 9"/>
          <p:cNvSpPr/>
          <p:nvPr/>
        </p:nvSpPr>
        <p:spPr>
          <a:xfrm>
            <a:off x="1524000" y="1785939"/>
            <a:ext cx="9144000" cy="150018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3075" name="pole tekstowe 6"/>
          <p:cNvSpPr txBox="1">
            <a:spLocks noChangeArrowheads="1"/>
          </p:cNvSpPr>
          <p:nvPr/>
        </p:nvSpPr>
        <p:spPr bwMode="auto">
          <a:xfrm>
            <a:off x="1524000" y="207168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altLang="pl-PL" sz="4800" b="1">
                <a:solidFill>
                  <a:schemeClr val="bg1"/>
                </a:solidFill>
              </a:rPr>
              <a:t>Dziękuję za uwagę</a:t>
            </a:r>
          </a:p>
        </p:txBody>
      </p:sp>
      <p:sp>
        <p:nvSpPr>
          <p:cNvPr id="3076" name="pole tekstowe 7"/>
          <p:cNvSpPr txBox="1">
            <a:spLocks noChangeArrowheads="1"/>
          </p:cNvSpPr>
          <p:nvPr/>
        </p:nvSpPr>
        <p:spPr bwMode="auto">
          <a:xfrm>
            <a:off x="2095501" y="3470275"/>
            <a:ext cx="7929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800" b="1"/>
              <a:t>Zostań partnerem KSOW, zarejestruj się na portalu internetowym </a:t>
            </a:r>
            <a:r>
              <a:rPr lang="pl-PL" altLang="pl-PL" sz="1800" b="1" u="sng">
                <a:hlinkClick r:id="rId2"/>
              </a:rPr>
              <a:t>http://ksow.pl</a:t>
            </a:r>
            <a:endParaRPr lang="pl-PL" altLang="pl-PL" sz="1800"/>
          </a:p>
        </p:txBody>
      </p:sp>
      <p:pic>
        <p:nvPicPr>
          <p:cNvPr id="3077" name="Obraz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0239" y="4084638"/>
            <a:ext cx="8124825"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pole tekstowe 1"/>
          <p:cNvSpPr txBox="1">
            <a:spLocks noChangeArrowheads="1"/>
          </p:cNvSpPr>
          <p:nvPr/>
        </p:nvSpPr>
        <p:spPr bwMode="auto">
          <a:xfrm>
            <a:off x="2495551" y="6557963"/>
            <a:ext cx="77771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200">
                <a:latin typeface="Arial" panose="020B0604020202020204" pitchFamily="34" charset="0"/>
              </a:rPr>
              <a:t>Za treść merytoryczną odpowiada Zachodniopomorski Ośrodek Doradztwa Rolniczego w Barzkowicach.</a:t>
            </a:r>
          </a:p>
        </p:txBody>
      </p:sp>
    </p:spTree>
    <p:extLst>
      <p:ext uri="{BB962C8B-B14F-4D97-AF65-F5344CB8AC3E}">
        <p14:creationId xmlns:p14="http://schemas.microsoft.com/office/powerpoint/2010/main" val="3084560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55152" y="333233"/>
            <a:ext cx="11682484" cy="5677645"/>
          </a:xfrm>
          <a:prstGeom prst="rect">
            <a:avLst/>
          </a:prstGeom>
        </p:spPr>
        <p:txBody>
          <a:bodyPr wrap="square">
            <a:spAutoFit/>
          </a:bodyPr>
          <a:lstStyle/>
          <a:p>
            <a:pPr algn="just">
              <a:lnSpc>
                <a:spcPct val="150000"/>
              </a:lnSpc>
              <a:spcAft>
                <a:spcPts val="800"/>
              </a:spcAft>
            </a:pPr>
            <a:r>
              <a:rPr lang="pl-PL" sz="2400" dirty="0">
                <a:latin typeface="Times New Roman" panose="02020603050405020304" pitchFamily="18" charset="0"/>
                <a:ea typeface="Calibri" panose="020F0502020204030204" pitchFamily="34" charset="0"/>
                <a:cs typeface="Times New Roman" panose="02020603050405020304" pitchFamily="18" charset="0"/>
              </a:rPr>
              <a:t> Za gospodarstwa zdolne do rozwoju uznano takie, które uzyskują dodatni dochód z zarządzania (Ziętara i Adamski, 2014: Józwiak i Mirkowska, 2009). </a:t>
            </a:r>
            <a:r>
              <a:rPr lang="pl-PL" sz="2400" u="sng" dirty="0">
                <a:latin typeface="Times New Roman" panose="02020603050405020304" pitchFamily="18" charset="0"/>
                <a:ea typeface="Calibri" panose="020F0502020204030204" pitchFamily="34" charset="0"/>
                <a:cs typeface="Times New Roman" panose="02020603050405020304" pitchFamily="18" charset="0"/>
              </a:rPr>
              <a:t>Gospodarstwa zdolne do rozwoju są jednocześnie konkurencyjne (Ziętara 2012)</a:t>
            </a:r>
          </a:p>
          <a:p>
            <a:r>
              <a:rPr lang="pl-PL" sz="2400" dirty="0">
                <a:latin typeface="Times New Roman" panose="02020603050405020304" pitchFamily="18" charset="0"/>
                <a:cs typeface="Times New Roman" panose="02020603050405020304" pitchFamily="18" charset="0"/>
              </a:rPr>
              <a:t>Dochód z  zarządzania obliczono odejmując od dochodu z gospodarstwa koszty własnych czynników produkcji (pracy, ziemi, kapitału). (Goraj  i Mańko ZER nr 4, 2011)</a:t>
            </a:r>
          </a:p>
          <a:p>
            <a:endParaRPr lang="pl-PL" sz="2400" dirty="0">
              <a:latin typeface="Times New Roman" panose="02020603050405020304" pitchFamily="18" charset="0"/>
              <a:cs typeface="Times New Roman" panose="02020603050405020304" pitchFamily="18" charset="0"/>
            </a:endParaRPr>
          </a:p>
          <a:p>
            <a:r>
              <a:rPr lang="pl-PL" sz="2400" dirty="0">
                <a:latin typeface="Times New Roman" panose="02020603050405020304" pitchFamily="18" charset="0"/>
                <a:cs typeface="Times New Roman" panose="02020603050405020304" pitchFamily="18" charset="0"/>
              </a:rPr>
              <a:t>Koszt własnej ziemi i własnej pracy ustalono na podstawie czynszu dzierżawnego i kosztów pracy najemnej poniesionych w badanych gospodarstwach z uwzględnieniem kierunku i skali produkcji.</a:t>
            </a:r>
          </a:p>
          <a:p>
            <a:endParaRPr lang="pl-PL" sz="2400" dirty="0">
              <a:latin typeface="Times New Roman" panose="02020603050405020304" pitchFamily="18" charset="0"/>
              <a:cs typeface="Times New Roman" panose="02020603050405020304" pitchFamily="18" charset="0"/>
            </a:endParaRPr>
          </a:p>
          <a:p>
            <a:r>
              <a:rPr lang="pl-PL" sz="2400" dirty="0">
                <a:latin typeface="Times New Roman" panose="02020603050405020304" pitchFamily="18" charset="0"/>
                <a:cs typeface="Times New Roman" panose="02020603050405020304" pitchFamily="18" charset="0"/>
              </a:rPr>
              <a:t>Koszt kapitału własnego przyjęto na podstawie oprocentowania 10-letnich obligacji Skarbu Państwa (5,75%)</a:t>
            </a:r>
          </a:p>
          <a:p>
            <a:pPr algn="just">
              <a:lnSpc>
                <a:spcPct val="150000"/>
              </a:lnSpc>
              <a:spcAft>
                <a:spcPts val="800"/>
              </a:spcAft>
            </a:pP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104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xmlns="" id="{73DDF034-CEA5-41F2-998E-ECF325755276}"/>
              </a:ext>
            </a:extLst>
          </p:cNvPr>
          <p:cNvGraphicFramePr>
            <a:graphicFrameLocks noGrp="1"/>
          </p:cNvGraphicFramePr>
          <p:nvPr>
            <p:extLst>
              <p:ext uri="{D42A27DB-BD31-4B8C-83A1-F6EECF244321}">
                <p14:modId xmlns:p14="http://schemas.microsoft.com/office/powerpoint/2010/main" val="3224237837"/>
              </p:ext>
            </p:extLst>
          </p:nvPr>
        </p:nvGraphicFramePr>
        <p:xfrm>
          <a:off x="1386840" y="1280160"/>
          <a:ext cx="10012680" cy="4572002"/>
        </p:xfrm>
        <a:graphic>
          <a:graphicData uri="http://schemas.openxmlformats.org/drawingml/2006/table">
            <a:tbl>
              <a:tblPr firstRow="1" firstCol="1" bandRow="1" bandCol="1"/>
              <a:tblGrid>
                <a:gridCol w="2881925">
                  <a:extLst>
                    <a:ext uri="{9D8B030D-6E8A-4147-A177-3AD203B41FA5}">
                      <a16:colId xmlns:a16="http://schemas.microsoft.com/office/drawing/2014/main" xmlns="" val="3670415154"/>
                    </a:ext>
                  </a:extLst>
                </a:gridCol>
                <a:gridCol w="2881925">
                  <a:extLst>
                    <a:ext uri="{9D8B030D-6E8A-4147-A177-3AD203B41FA5}">
                      <a16:colId xmlns:a16="http://schemas.microsoft.com/office/drawing/2014/main" xmlns="" val="2623003900"/>
                    </a:ext>
                  </a:extLst>
                </a:gridCol>
                <a:gridCol w="1509211">
                  <a:extLst>
                    <a:ext uri="{9D8B030D-6E8A-4147-A177-3AD203B41FA5}">
                      <a16:colId xmlns:a16="http://schemas.microsoft.com/office/drawing/2014/main" xmlns="" val="2777755962"/>
                    </a:ext>
                  </a:extLst>
                </a:gridCol>
                <a:gridCol w="1372714">
                  <a:extLst>
                    <a:ext uri="{9D8B030D-6E8A-4147-A177-3AD203B41FA5}">
                      <a16:colId xmlns:a16="http://schemas.microsoft.com/office/drawing/2014/main" xmlns="" val="1931438146"/>
                    </a:ext>
                  </a:extLst>
                </a:gridCol>
                <a:gridCol w="1366905">
                  <a:extLst>
                    <a:ext uri="{9D8B030D-6E8A-4147-A177-3AD203B41FA5}">
                      <a16:colId xmlns:a16="http://schemas.microsoft.com/office/drawing/2014/main" xmlns="" val="763029363"/>
                    </a:ext>
                  </a:extLst>
                </a:gridCol>
              </a:tblGrid>
              <a:tr h="450365">
                <a:tc rowSpan="2" gridSpan="2">
                  <a:txBody>
                    <a:bodyPr/>
                    <a:lstStyle/>
                    <a:p>
                      <a:pPr>
                        <a:lnSpc>
                          <a:spcPct val="107000"/>
                        </a:lnSpc>
                        <a:spcAft>
                          <a:spcPts val="800"/>
                        </a:spcAft>
                      </a:pP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Kierunek produkcji gospodarstwa</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pl-PL"/>
                    </a:p>
                  </a:txBody>
                  <a:tcPr/>
                </a:tc>
                <a:tc gridSpan="3">
                  <a:txBody>
                    <a:bodyPr/>
                    <a:lstStyle/>
                    <a:p>
                      <a:pPr algn="ctr">
                        <a:lnSpc>
                          <a:spcPct val="107000"/>
                        </a:lnSpc>
                        <a:spcAft>
                          <a:spcPts val="800"/>
                        </a:spcAft>
                      </a:pP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Skala produkcji</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xmlns="" val="2004438346"/>
                  </a:ext>
                </a:extLst>
              </a:tr>
              <a:tr h="558056">
                <a:tc gridSpan="2" vMerge="1">
                  <a:txBody>
                    <a:bodyPr/>
                    <a:lstStyle/>
                    <a:p>
                      <a:endParaRPr lang="pl-PL"/>
                    </a:p>
                  </a:txBody>
                  <a:tcPr/>
                </a:tc>
                <a:tc hMerge="1" vMerge="1">
                  <a:txBody>
                    <a:bodyPr/>
                    <a:lstStyle/>
                    <a:p>
                      <a:endParaRPr lang="pl-PL"/>
                    </a:p>
                  </a:txBody>
                  <a:tcPr/>
                </a:tc>
                <a:tc>
                  <a:txBody>
                    <a:bodyPr/>
                    <a:lstStyle/>
                    <a:p>
                      <a:pPr algn="ctr">
                        <a:lnSpc>
                          <a:spcPct val="107000"/>
                        </a:lnSpc>
                        <a:spcAft>
                          <a:spcPts val="800"/>
                        </a:spcAft>
                      </a:pP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mała</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średnia</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l-PL" sz="1800">
                          <a:effectLst/>
                          <a:latin typeface="Times New Roman" panose="02020603050405020304" pitchFamily="18" charset="0"/>
                          <a:ea typeface="Calibri" panose="020F0502020204030204" pitchFamily="34" charset="0"/>
                          <a:cs typeface="Times New Roman" panose="02020603050405020304" pitchFamily="18" charset="0"/>
                        </a:rPr>
                        <a:t>duża</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66432180"/>
                  </a:ext>
                </a:extLst>
              </a:tr>
              <a:tr h="450365">
                <a:tc rowSpan="2">
                  <a:txBody>
                    <a:bodyPr/>
                    <a:lstStyle/>
                    <a:p>
                      <a:pPr>
                        <a:lnSpc>
                          <a:spcPct val="107000"/>
                        </a:lnSpc>
                        <a:spcAft>
                          <a:spcPts val="800"/>
                        </a:spcAft>
                      </a:pPr>
                      <a:r>
                        <a:rPr lang="pl-PL" sz="1800">
                          <a:effectLst/>
                          <a:latin typeface="Times New Roman" panose="02020603050405020304" pitchFamily="18" charset="0"/>
                          <a:ea typeface="Calibri" panose="020F0502020204030204" pitchFamily="34" charset="0"/>
                          <a:cs typeface="Times New Roman" panose="02020603050405020304" pitchFamily="18" charset="0"/>
                        </a:rPr>
                        <a:t>Polowe</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pl-PL" sz="1800">
                          <a:effectLst/>
                          <a:latin typeface="Times New Roman" panose="02020603050405020304" pitchFamily="18" charset="0"/>
                          <a:ea typeface="Calibri" panose="020F0502020204030204" pitchFamily="34" charset="0"/>
                          <a:cs typeface="Times New Roman" panose="02020603050405020304" pitchFamily="18" charset="0"/>
                        </a:rPr>
                        <a:t>Liczba gospodarstw</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cs typeface="Times New Roman" panose="02020603050405020304" pitchFamily="18" charset="0"/>
                        </a:rPr>
                        <a:t>178</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68</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cs typeface="Times New Roman" panose="02020603050405020304" pitchFamily="18" charset="0"/>
                        </a:rPr>
                        <a:t>40</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21909508"/>
                  </a:ext>
                </a:extLst>
              </a:tr>
              <a:tr h="450365">
                <a:tc vMerge="1">
                  <a:txBody>
                    <a:bodyPr/>
                    <a:lstStyle/>
                    <a:p>
                      <a:endParaRPr lang="pl-PL"/>
                    </a:p>
                  </a:txBody>
                  <a:tcPr/>
                </a:tc>
                <a:tc>
                  <a:txBody>
                    <a:bodyPr/>
                    <a:lstStyle/>
                    <a:p>
                      <a:pPr>
                        <a:lnSpc>
                          <a:spcPct val="115000"/>
                        </a:lnSpc>
                        <a:spcAft>
                          <a:spcPts val="800"/>
                        </a:spcAft>
                      </a:pPr>
                      <a:r>
                        <a:rPr lang="pl-PL" sz="1800">
                          <a:effectLst/>
                          <a:latin typeface="Times New Roman" panose="02020603050405020304" pitchFamily="18" charset="0"/>
                          <a:ea typeface="Calibri" panose="020F0502020204030204" pitchFamily="34" charset="0"/>
                          <a:cs typeface="Times New Roman" panose="02020603050405020304" pitchFamily="18" charset="0"/>
                        </a:rPr>
                        <a:t>Powierzchnia ha/UR</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cs typeface="Times New Roman" panose="02020603050405020304" pitchFamily="18" charset="0"/>
                        </a:rPr>
                        <a:t>do 50</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50-100</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cs typeface="Times New Roman" panose="02020603050405020304" pitchFamily="18" charset="0"/>
                        </a:rPr>
                        <a:t>100 i więcej</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34203715"/>
                  </a:ext>
                </a:extLst>
              </a:tr>
              <a:tr h="450365">
                <a:tc rowSpan="2">
                  <a:txBody>
                    <a:bodyPr/>
                    <a:lstStyle/>
                    <a:p>
                      <a:pPr>
                        <a:lnSpc>
                          <a:spcPct val="107000"/>
                        </a:lnSpc>
                        <a:spcAft>
                          <a:spcPts val="800"/>
                        </a:spcAft>
                      </a:pPr>
                      <a:r>
                        <a:rPr lang="pl-PL" sz="1800">
                          <a:effectLst/>
                          <a:latin typeface="Times New Roman" panose="02020603050405020304" pitchFamily="18" charset="0"/>
                          <a:ea typeface="Calibri" panose="020F0502020204030204" pitchFamily="34" charset="0"/>
                          <a:cs typeface="Times New Roman" panose="02020603050405020304" pitchFamily="18" charset="0"/>
                        </a:rPr>
                        <a:t>Trzodowe</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pl-PL" sz="1800">
                          <a:effectLst/>
                          <a:latin typeface="Times New Roman" panose="02020603050405020304" pitchFamily="18" charset="0"/>
                          <a:ea typeface="Calibri" panose="020F0502020204030204" pitchFamily="34" charset="0"/>
                          <a:cs typeface="Times New Roman" panose="02020603050405020304" pitchFamily="18" charset="0"/>
                        </a:rPr>
                        <a:t>Liczba gospodarstw</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cs typeface="Times New Roman" panose="02020603050405020304" pitchFamily="18" charset="0"/>
                        </a:rPr>
                        <a:t>27</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37</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28</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41446618"/>
                  </a:ext>
                </a:extLst>
              </a:tr>
              <a:tr h="450365">
                <a:tc vMerge="1">
                  <a:txBody>
                    <a:bodyPr/>
                    <a:lstStyle/>
                    <a:p>
                      <a:endParaRPr lang="pl-PL"/>
                    </a:p>
                  </a:txBody>
                  <a:tcPr/>
                </a:tc>
                <a:tc>
                  <a:txBody>
                    <a:bodyPr/>
                    <a:lstStyle/>
                    <a:p>
                      <a:pPr>
                        <a:lnSpc>
                          <a:spcPct val="115000"/>
                        </a:lnSpc>
                        <a:spcAft>
                          <a:spcPts val="800"/>
                        </a:spcAft>
                      </a:pPr>
                      <a:r>
                        <a:rPr lang="pl-PL" sz="1800">
                          <a:effectLst/>
                          <a:latin typeface="Times New Roman" panose="02020603050405020304" pitchFamily="18" charset="0"/>
                          <a:ea typeface="Calibri" panose="020F0502020204030204" pitchFamily="34" charset="0"/>
                          <a:cs typeface="Times New Roman" panose="02020603050405020304" pitchFamily="18" charset="0"/>
                        </a:rPr>
                        <a:t>Trzoda chlewna w LU (szt.)</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cs typeface="Times New Roman" panose="02020603050405020304" pitchFamily="18" charset="0"/>
                        </a:rPr>
                        <a:t>do 50</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cs typeface="Times New Roman" panose="02020603050405020304" pitchFamily="18" charset="0"/>
                        </a:rPr>
                        <a:t>50-100</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100 i więcej</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42160450"/>
                  </a:ext>
                </a:extLst>
              </a:tr>
              <a:tr h="450365">
                <a:tc rowSpan="2">
                  <a:txBody>
                    <a:bodyPr/>
                    <a:lstStyle/>
                    <a:p>
                      <a:pPr>
                        <a:lnSpc>
                          <a:spcPct val="107000"/>
                        </a:lnSpc>
                        <a:spcAft>
                          <a:spcPts val="800"/>
                        </a:spcAft>
                      </a:pPr>
                      <a:r>
                        <a:rPr lang="pl-PL" sz="1800">
                          <a:effectLst/>
                          <a:latin typeface="Times New Roman" panose="02020603050405020304" pitchFamily="18" charset="0"/>
                          <a:ea typeface="Calibri" panose="020F0502020204030204" pitchFamily="34" charset="0"/>
                          <a:cs typeface="Times New Roman" panose="02020603050405020304" pitchFamily="18" charset="0"/>
                        </a:rPr>
                        <a:t>Mleczne</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pl-PL" sz="1800">
                          <a:effectLst/>
                          <a:latin typeface="Times New Roman" panose="02020603050405020304" pitchFamily="18" charset="0"/>
                          <a:ea typeface="Calibri" panose="020F0502020204030204" pitchFamily="34" charset="0"/>
                          <a:cs typeface="Times New Roman" panose="02020603050405020304" pitchFamily="18" charset="0"/>
                        </a:rPr>
                        <a:t>Liczba gospodarstw</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cs typeface="Times New Roman" panose="02020603050405020304" pitchFamily="18" charset="0"/>
                        </a:rPr>
                        <a:t>22</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cs typeface="Times New Roman" panose="02020603050405020304" pitchFamily="18" charset="0"/>
                        </a:rPr>
                        <a:t>58</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35</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09854267"/>
                  </a:ext>
                </a:extLst>
              </a:tr>
              <a:tr h="450365">
                <a:tc vMerge="1">
                  <a:txBody>
                    <a:bodyPr/>
                    <a:lstStyle/>
                    <a:p>
                      <a:endParaRPr lang="pl-PL"/>
                    </a:p>
                  </a:txBody>
                  <a:tcPr/>
                </a:tc>
                <a:tc>
                  <a:txBody>
                    <a:bodyPr/>
                    <a:lstStyle/>
                    <a:p>
                      <a:pPr>
                        <a:lnSpc>
                          <a:spcPct val="115000"/>
                        </a:lnSpc>
                        <a:spcAft>
                          <a:spcPts val="800"/>
                        </a:spcAft>
                      </a:pPr>
                      <a:r>
                        <a:rPr lang="pl-PL" sz="1800">
                          <a:effectLst/>
                          <a:latin typeface="Times New Roman" panose="02020603050405020304" pitchFamily="18" charset="0"/>
                          <a:ea typeface="Calibri" panose="020F0502020204030204" pitchFamily="34" charset="0"/>
                          <a:cs typeface="Times New Roman" panose="02020603050405020304" pitchFamily="18" charset="0"/>
                        </a:rPr>
                        <a:t>Liczba krów w stadzie (szt.)</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cs typeface="Times New Roman" panose="02020603050405020304" pitchFamily="18" charset="0"/>
                        </a:rPr>
                        <a:t>do 15</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cs typeface="Times New Roman" panose="02020603050405020304" pitchFamily="18" charset="0"/>
                        </a:rPr>
                        <a:t>15-30</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30 i więcej</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46587885"/>
                  </a:ext>
                </a:extLst>
              </a:tr>
              <a:tr h="450365">
                <a:tc rowSpan="2">
                  <a:txBody>
                    <a:bodyPr/>
                    <a:lstStyle/>
                    <a:p>
                      <a:pPr>
                        <a:lnSpc>
                          <a:spcPct val="115000"/>
                        </a:lnSpc>
                        <a:spcAft>
                          <a:spcPts val="800"/>
                        </a:spcAft>
                      </a:pP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Mieszane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pl-PL" sz="1800">
                          <a:effectLst/>
                          <a:latin typeface="Times New Roman" panose="02020603050405020304" pitchFamily="18" charset="0"/>
                          <a:ea typeface="Calibri" panose="020F0502020204030204" pitchFamily="34" charset="0"/>
                          <a:cs typeface="Times New Roman" panose="02020603050405020304" pitchFamily="18" charset="0"/>
                        </a:rPr>
                        <a:t>Liczba gospodarstw</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cs typeface="Times New Roman" panose="02020603050405020304" pitchFamily="18" charset="0"/>
                        </a:rPr>
                        <a:t>307</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cs typeface="Times New Roman" panose="02020603050405020304" pitchFamily="18" charset="0"/>
                        </a:rPr>
                        <a:t>77</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24</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74011692"/>
                  </a:ext>
                </a:extLst>
              </a:tr>
              <a:tr h="411026">
                <a:tc vMerge="1">
                  <a:txBody>
                    <a:bodyPr/>
                    <a:lstStyle/>
                    <a:p>
                      <a:endParaRPr lang="pl-PL"/>
                    </a:p>
                  </a:txBody>
                  <a:tcPr/>
                </a:tc>
                <a:tc>
                  <a:txBody>
                    <a:bodyPr/>
                    <a:lstStyle/>
                    <a:p>
                      <a:pPr>
                        <a:lnSpc>
                          <a:spcPct val="115000"/>
                        </a:lnSpc>
                        <a:spcAft>
                          <a:spcPts val="800"/>
                        </a:spcAft>
                      </a:pPr>
                      <a:r>
                        <a:rPr lang="pl-PL" sz="1800">
                          <a:effectLst/>
                          <a:latin typeface="Times New Roman" panose="02020603050405020304" pitchFamily="18" charset="0"/>
                          <a:ea typeface="Calibri" panose="020F0502020204030204" pitchFamily="34" charset="0"/>
                          <a:cs typeface="Times New Roman" panose="02020603050405020304" pitchFamily="18" charset="0"/>
                        </a:rPr>
                        <a:t>Powierzchnia UR</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cs typeface="Times New Roman" panose="02020603050405020304" pitchFamily="18" charset="0"/>
                        </a:rPr>
                        <a:t>do 50</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a:effectLst/>
                          <a:latin typeface="Times New Roman" panose="02020603050405020304" pitchFamily="18" charset="0"/>
                          <a:ea typeface="Calibri" panose="020F0502020204030204" pitchFamily="34" charset="0"/>
                          <a:cs typeface="Times New Roman" panose="02020603050405020304" pitchFamily="18" charset="0"/>
                        </a:rPr>
                        <a:t>50-100</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100 i więcej</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48075905"/>
                  </a:ext>
                </a:extLst>
              </a:tr>
            </a:tbl>
          </a:graphicData>
        </a:graphic>
      </p:graphicFrame>
      <p:sp>
        <p:nvSpPr>
          <p:cNvPr id="4" name="pole tekstowe 3">
            <a:extLst>
              <a:ext uri="{FF2B5EF4-FFF2-40B4-BE49-F238E27FC236}">
                <a16:creationId xmlns:a16="http://schemas.microsoft.com/office/drawing/2014/main" xmlns="" id="{BC72D9A2-BCAB-44E0-807D-C09380E41D20}"/>
              </a:ext>
            </a:extLst>
          </p:cNvPr>
          <p:cNvSpPr txBox="1"/>
          <p:nvPr/>
        </p:nvSpPr>
        <p:spPr>
          <a:xfrm>
            <a:off x="1386840" y="655320"/>
            <a:ext cx="9875520" cy="468077"/>
          </a:xfrm>
          <a:prstGeom prst="rect">
            <a:avLst/>
          </a:prstGeom>
          <a:noFill/>
        </p:spPr>
        <p:txBody>
          <a:bodyPr wrap="square" rtlCol="0">
            <a:spAutoFit/>
          </a:bodyPr>
          <a:lstStyle/>
          <a:p>
            <a:pPr>
              <a:lnSpc>
                <a:spcPct val="107000"/>
              </a:lnSpc>
              <a:spcAft>
                <a:spcPts val="800"/>
              </a:spcAft>
            </a:pPr>
            <a:r>
              <a:rPr lang="pl-PL" sz="2400" dirty="0">
                <a:effectLst/>
                <a:latin typeface="Times New Roman" panose="02020603050405020304" pitchFamily="18" charset="0"/>
                <a:ea typeface="Calibri" panose="020F0502020204030204" pitchFamily="34" charset="0"/>
              </a:rPr>
              <a:t>Podział gospodarstw na grupy w zależności od kierunku i skali produkcji </a:t>
            </a:r>
            <a:endParaRPr lang="pl-PL" sz="2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34714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791570" y="1651379"/>
            <a:ext cx="10399593" cy="3438570"/>
          </a:xfrm>
          <a:prstGeom prst="rect">
            <a:avLst/>
          </a:prstGeom>
        </p:spPr>
        <p:txBody>
          <a:bodyPr wrap="square">
            <a:spAutoFit/>
          </a:bodyPr>
          <a:lstStyle/>
          <a:p>
            <a:pPr algn="just">
              <a:lnSpc>
                <a:spcPct val="150000"/>
              </a:lnSpc>
              <a:spcAft>
                <a:spcPts val="800"/>
              </a:spcAft>
            </a:pPr>
            <a:r>
              <a:rPr lang="pl-PL" sz="2000" dirty="0">
                <a:latin typeface="Times New Roman" panose="02020603050405020304" pitchFamily="18" charset="0"/>
                <a:ea typeface="Calibri" panose="020F0502020204030204" pitchFamily="34" charset="0"/>
                <a:cs typeface="Times New Roman" panose="02020603050405020304" pitchFamily="18" charset="0"/>
              </a:rPr>
              <a:t>Badaniem objęto lata 2010-2015. Dla tego okresu obliczono średnie arytmetyczne poszczególnych cech, które wykorzystano w zestawieniach tabelarycznych i analizie zależności. Zmiany potencjału produkcyjnego jak i organizacji produkcji w latach objętych badaniem był niewielkie. Lata te cechowała także mała inflacja, zatem obliczone średnie właściwie odzwierciedlają poziom cech. Ponadto posługiwanie się średnimi łagodzi wpływ czynników losowych. </a:t>
            </a:r>
          </a:p>
          <a:p>
            <a:pPr algn="just">
              <a:lnSpc>
                <a:spcPct val="150000"/>
              </a:lnSpc>
              <a:spcAft>
                <a:spcPts val="800"/>
              </a:spcAft>
            </a:pPr>
            <a:r>
              <a:rPr lang="pl-PL" sz="2000" dirty="0">
                <a:latin typeface="Times New Roman" panose="02020603050405020304" pitchFamily="18" charset="0"/>
                <a:ea typeface="Calibri" panose="020F0502020204030204" pitchFamily="34" charset="0"/>
                <a:cs typeface="Times New Roman" panose="02020603050405020304" pitchFamily="18" charset="0"/>
              </a:rPr>
              <a:t>Dochody gospodarstw analizowano w latach 2004-2018 w cenach  bieżących.</a:t>
            </a:r>
            <a:endParaRPr lang="pl-PL"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l-PL" dirty="0">
                <a:latin typeface="Times New Roman" panose="02020603050405020304" pitchFamily="18" charset="0"/>
                <a:ea typeface="Calibri" panose="020F0502020204030204" pitchFamily="34" charset="0"/>
                <a:cs typeface="Times New Roman" panose="02020603050405020304" pitchFamily="18" charset="0"/>
              </a:rPr>
              <a:t>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6851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821140" y="907316"/>
            <a:ext cx="10549720" cy="4633576"/>
          </a:xfrm>
          <a:prstGeom prst="rect">
            <a:avLst/>
          </a:prstGeom>
        </p:spPr>
        <p:txBody>
          <a:bodyPr wrap="square">
            <a:spAutoFit/>
          </a:bodyPr>
          <a:lstStyle/>
          <a:p>
            <a:pPr algn="just">
              <a:lnSpc>
                <a:spcPct val="107000"/>
              </a:lnSpc>
              <a:spcAft>
                <a:spcPts val="800"/>
              </a:spcAft>
            </a:pPr>
            <a:r>
              <a:rPr lang="pl-PL" sz="2400" b="1" dirty="0">
                <a:latin typeface="Times New Roman" panose="02020603050405020304" pitchFamily="18" charset="0"/>
                <a:ea typeface="Calibri" panose="020F0502020204030204" pitchFamily="34" charset="0"/>
                <a:cs typeface="Times New Roman" panose="02020603050405020304" pitchFamily="18" charset="0"/>
              </a:rPr>
              <a:t>Konkurencyjność jest pojęciem, </a:t>
            </a:r>
            <a:r>
              <a:rPr lang="pl-PL" sz="2400" dirty="0">
                <a:latin typeface="Times New Roman" panose="02020603050405020304" pitchFamily="18" charset="0"/>
                <a:ea typeface="Calibri" panose="020F0502020204030204" pitchFamily="34" charset="0"/>
                <a:cs typeface="Times New Roman" panose="02020603050405020304" pitchFamily="18" charset="0"/>
              </a:rPr>
              <a:t>które zrobiło wręcz zawrotna karierę w ostatnich latach. </a:t>
            </a:r>
            <a:r>
              <a:rPr lang="pl-PL" sz="2400" u="sng" dirty="0">
                <a:latin typeface="Times New Roman" panose="02020603050405020304" pitchFamily="18" charset="0"/>
                <a:ea typeface="Calibri" panose="020F0502020204030204" pitchFamily="34" charset="0"/>
                <a:cs typeface="Times New Roman" panose="02020603050405020304" pitchFamily="18" charset="0"/>
              </a:rPr>
              <a:t>Stosuje się je często w sposób bezrefleksyjny, </a:t>
            </a:r>
            <a:r>
              <a:rPr lang="pl-PL" sz="2400" dirty="0">
                <a:latin typeface="Times New Roman" panose="02020603050405020304" pitchFamily="18" charset="0"/>
                <a:ea typeface="Calibri" panose="020F0502020204030204" pitchFamily="34" charset="0"/>
                <a:cs typeface="Times New Roman" panose="02020603050405020304" pitchFamily="18" charset="0"/>
              </a:rPr>
              <a:t>a niekiedy nie jest w ogóle definiowane. Nie powinno to zaskakiwać, gdyż liczba ujęć „konkurencyjności” przekracza czterysta, a więc jest podobna do określenia rozwoju zrównoważonego. </a:t>
            </a:r>
            <a:r>
              <a:rPr lang="pl-PL" sz="2400" u="sng" dirty="0">
                <a:latin typeface="Times New Roman" panose="02020603050405020304" pitchFamily="18" charset="0"/>
                <a:ea typeface="Calibri" panose="020F0502020204030204" pitchFamily="34" charset="0"/>
                <a:cs typeface="Times New Roman" panose="02020603050405020304" pitchFamily="18" charset="0"/>
              </a:rPr>
              <a:t>Niektórzy z piszących o konkurencyjności utożsamiają ją z efektywnością, co nie jest właściwe, </a:t>
            </a:r>
            <a:r>
              <a:rPr lang="pl-PL" sz="2400" dirty="0">
                <a:latin typeface="Times New Roman" panose="02020603050405020304" pitchFamily="18" charset="0"/>
                <a:ea typeface="Calibri" panose="020F0502020204030204" pitchFamily="34" charset="0"/>
                <a:cs typeface="Times New Roman" panose="02020603050405020304" pitchFamily="18" charset="0"/>
              </a:rPr>
              <a:t>chociaż z drugiej strony uzyskanie ponadprzeciętnej efektywności i produktywności jest ważną podstawą poprawy konkurencyjności.</a:t>
            </a:r>
          </a:p>
          <a:p>
            <a:pPr algn="just">
              <a:lnSpc>
                <a:spcPct val="107000"/>
              </a:lnSpc>
              <a:spcAft>
                <a:spcPts val="800"/>
              </a:spcAft>
            </a:pPr>
            <a:endParaRPr lang="pl-PL"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l-PL" sz="2400" dirty="0">
                <a:latin typeface="Times New Roman" panose="02020603050405020304" pitchFamily="18" charset="0"/>
                <a:ea typeface="Calibri" panose="020F0502020204030204" pitchFamily="34" charset="0"/>
                <a:cs typeface="Times New Roman" panose="02020603050405020304" pitchFamily="18" charset="0"/>
              </a:rPr>
              <a:t>„</a:t>
            </a:r>
            <a:r>
              <a:rPr lang="pl-PL" sz="2400" u="sng" dirty="0">
                <a:latin typeface="Times New Roman" panose="02020603050405020304" pitchFamily="18" charset="0"/>
                <a:ea typeface="Calibri" panose="020F0502020204030204" pitchFamily="34" charset="0"/>
                <a:cs typeface="Times New Roman" panose="02020603050405020304" pitchFamily="18" charset="0"/>
              </a:rPr>
              <a:t>Posiadanie przewagi konkurencyjnej to nic innego, niż robienie czegoś lepiej od innych albo robienie czegoś, czego inni nie potrafią”</a:t>
            </a:r>
            <a:endParaRPr lang="pl-PL" sz="2400" u="sng"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l-PL" dirty="0">
                <a:latin typeface="Times New Roman" panose="02020603050405020304" pitchFamily="18" charset="0"/>
                <a:ea typeface="Calibri" panose="020F0502020204030204" pitchFamily="34" charset="0"/>
                <a:cs typeface="Times New Roman" panose="02020603050405020304" pitchFamily="18" charset="0"/>
              </a:rPr>
              <a:t> </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642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Niebieski">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1159</TotalTime>
  <Words>2210</Words>
  <Application>Microsoft Office PowerPoint</Application>
  <PresentationFormat>Panoramiczny</PresentationFormat>
  <Paragraphs>485</Paragraphs>
  <Slides>58</Slides>
  <Notes>10</Notes>
  <HiddenSlides>9</HiddenSlides>
  <MMClips>0</MMClips>
  <ScaleCrop>false</ScaleCrop>
  <HeadingPairs>
    <vt:vector size="6" baseType="variant">
      <vt:variant>
        <vt:lpstr>Używane czcionki</vt:lpstr>
      </vt:variant>
      <vt:variant>
        <vt:i4>8</vt:i4>
      </vt:variant>
      <vt:variant>
        <vt:lpstr>Motyw</vt:lpstr>
      </vt:variant>
      <vt:variant>
        <vt:i4>2</vt:i4>
      </vt:variant>
      <vt:variant>
        <vt:lpstr>Tytuły slajdów</vt:lpstr>
      </vt:variant>
      <vt:variant>
        <vt:i4>58</vt:i4>
      </vt:variant>
    </vt:vector>
  </HeadingPairs>
  <TitlesOfParts>
    <vt:vector size="68" baseType="lpstr">
      <vt:lpstr>Algerian</vt:lpstr>
      <vt:lpstr>Arial</vt:lpstr>
      <vt:lpstr>Arial Narrow</vt:lpstr>
      <vt:lpstr>Calibri</vt:lpstr>
      <vt:lpstr>Corbel</vt:lpstr>
      <vt:lpstr>Tahoma</vt:lpstr>
      <vt:lpstr>Times New Roman</vt:lpstr>
      <vt:lpstr>Wingdings</vt:lpstr>
      <vt:lpstr>Motyw pakietu Office</vt:lpstr>
      <vt:lpstr>1_Motyw pakietu Office</vt:lpstr>
      <vt:lpstr>Zarządzanie rozwojem w sektorze rolnym – wzrost konkurencyjności, innowacyjność  i nowe technologie w rolnictwie.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HP</dc:creator>
  <cp:lastModifiedBy>User1</cp:lastModifiedBy>
  <cp:revision>112</cp:revision>
  <cp:lastPrinted>2020-09-13T13:11:39Z</cp:lastPrinted>
  <dcterms:created xsi:type="dcterms:W3CDTF">2017-09-26T13:03:22Z</dcterms:created>
  <dcterms:modified xsi:type="dcterms:W3CDTF">2020-09-18T12:24:36Z</dcterms:modified>
</cp:coreProperties>
</file>