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5" r:id="rId3"/>
    <p:sldId id="309" r:id="rId4"/>
    <p:sldId id="311" r:id="rId5"/>
    <p:sldId id="279" r:id="rId6"/>
    <p:sldId id="282" r:id="rId7"/>
    <p:sldId id="284" r:id="rId8"/>
    <p:sldId id="285" r:id="rId9"/>
    <p:sldId id="305" r:id="rId10"/>
    <p:sldId id="306" r:id="rId11"/>
    <p:sldId id="290" r:id="rId12"/>
    <p:sldId id="304" r:id="rId13"/>
    <p:sldId id="291" r:id="rId14"/>
    <p:sldId id="313" r:id="rId15"/>
    <p:sldId id="312" r:id="rId16"/>
    <p:sldId id="297" r:id="rId17"/>
    <p:sldId id="298" r:id="rId18"/>
    <p:sldId id="307" r:id="rId19"/>
    <p:sldId id="314" r:id="rId20"/>
    <p:sldId id="301" r:id="rId21"/>
    <p:sldId id="302" r:id="rId22"/>
    <p:sldId id="303" r:id="rId23"/>
    <p:sldId id="308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31495" autoAdjust="0"/>
  </p:normalViewPr>
  <p:slideViewPr>
    <p:cSldViewPr>
      <p:cViewPr varScale="1">
        <p:scale>
          <a:sx n="27" d="100"/>
          <a:sy n="27" d="100"/>
        </p:scale>
        <p:origin x="2477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/>
                <a:ea typeface="+mn-ea"/>
                <a:cs typeface="+mn-cs"/>
              </a:defRPr>
            </a:pPr>
            <a:r>
              <a:rPr lang="pl-PL" b="1" dirty="0"/>
              <a:t>Liczba beneficjentów </a:t>
            </a:r>
            <a:r>
              <a:rPr lang="pl-PL" dirty="0"/>
              <a:t>wspierana w poszczególnych latach w podziale na grupy upraw</a:t>
            </a:r>
          </a:p>
        </c:rich>
      </c:tx>
      <c:layout>
        <c:manualLayout>
          <c:xMode val="edge"/>
          <c:yMode val="edge"/>
          <c:x val="0.1207715762506837"/>
          <c:y val="3.194545937879296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Arkusz1!$C$27</c:f>
              <c:strCache>
                <c:ptCount val="1"/>
                <c:pt idx="0">
                  <c:v>Działanie Rolnictwo ekologiczne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Arkusz1!$D$25:$I$26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Arkusz1!$D$27:$I$27</c:f>
              <c:numCache>
                <c:formatCode>#,##0\ _z_ł</c:formatCode>
                <c:ptCount val="6"/>
                <c:pt idx="0">
                  <c:v>21324</c:v>
                </c:pt>
                <c:pt idx="1">
                  <c:v>19679</c:v>
                </c:pt>
                <c:pt idx="2">
                  <c:v>17746</c:v>
                </c:pt>
                <c:pt idx="3">
                  <c:v>16557</c:v>
                </c:pt>
                <c:pt idx="4">
                  <c:v>16056</c:v>
                </c:pt>
                <c:pt idx="5">
                  <c:v>16658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38-49C4-A05A-C7873C1AE35D}"/>
            </c:ext>
          </c:extLst>
        </c:ser>
        <c:ser>
          <c:idx val="1"/>
          <c:order val="1"/>
          <c:tx>
            <c:strRef>
              <c:f>Arkusz1!$C$28</c:f>
              <c:strCache>
                <c:ptCount val="1"/>
                <c:pt idx="0">
                  <c:v>Uprawy rolnicze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Arkusz1!$D$25:$I$26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Arkusz1!$D$28:$I$28</c:f>
              <c:numCache>
                <c:formatCode>#,##0\ _z_ł</c:formatCode>
                <c:ptCount val="6"/>
                <c:pt idx="0">
                  <c:v>18320</c:v>
                </c:pt>
                <c:pt idx="1">
                  <c:v>16035</c:v>
                </c:pt>
                <c:pt idx="2">
                  <c:v>13618</c:v>
                </c:pt>
                <c:pt idx="3">
                  <c:v>11494</c:v>
                </c:pt>
                <c:pt idx="4">
                  <c:v>10997</c:v>
                </c:pt>
                <c:pt idx="5">
                  <c:v>11783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38-49C4-A05A-C7873C1AE35D}"/>
            </c:ext>
          </c:extLst>
        </c:ser>
        <c:ser>
          <c:idx val="2"/>
          <c:order val="2"/>
          <c:tx>
            <c:strRef>
              <c:f>Arkusz1!$C$29</c:f>
              <c:strCache>
                <c:ptCount val="1"/>
                <c:pt idx="0">
                  <c:v>Trwałe użytki zielone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Arkusz1!$D$25:$I$26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Arkusz1!$D$29:$I$29</c:f>
              <c:numCache>
                <c:formatCode>#,##0\ _z_ł</c:formatCode>
                <c:ptCount val="6"/>
                <c:pt idx="0">
                  <c:v>8307</c:v>
                </c:pt>
                <c:pt idx="1">
                  <c:v>6590</c:v>
                </c:pt>
                <c:pt idx="2">
                  <c:v>4812</c:v>
                </c:pt>
                <c:pt idx="3">
                  <c:v>4583</c:v>
                </c:pt>
                <c:pt idx="4">
                  <c:v>4716</c:v>
                </c:pt>
                <c:pt idx="5">
                  <c:v>5061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38-49C4-A05A-C7873C1AE35D}"/>
            </c:ext>
          </c:extLst>
        </c:ser>
        <c:ser>
          <c:idx val="3"/>
          <c:order val="3"/>
          <c:tx>
            <c:strRef>
              <c:f>Arkusz1!$C$30</c:f>
              <c:strCache>
                <c:ptCount val="1"/>
                <c:pt idx="0">
                  <c:v>Uprawy warzywne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Arkusz1!$D$25:$I$26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Arkusz1!$D$30:$I$30</c:f>
              <c:numCache>
                <c:formatCode>#,##0\ _z_ł</c:formatCode>
                <c:ptCount val="6"/>
                <c:pt idx="0">
                  <c:v>5806</c:v>
                </c:pt>
                <c:pt idx="1">
                  <c:v>5713</c:v>
                </c:pt>
                <c:pt idx="2">
                  <c:v>4809</c:v>
                </c:pt>
                <c:pt idx="3">
                  <c:v>4134</c:v>
                </c:pt>
                <c:pt idx="4">
                  <c:v>3759</c:v>
                </c:pt>
                <c:pt idx="5">
                  <c:v>4152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638-49C4-A05A-C7873C1AE35D}"/>
            </c:ext>
          </c:extLst>
        </c:ser>
        <c:ser>
          <c:idx val="4"/>
          <c:order val="4"/>
          <c:tx>
            <c:strRef>
              <c:f>Arkusz1!$C$31</c:f>
              <c:strCache>
                <c:ptCount val="1"/>
                <c:pt idx="0">
                  <c:v>Uprawy zielarskie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Arkusz1!$D$25:$I$26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Arkusz1!$D$31:$I$31</c:f>
              <c:numCache>
                <c:formatCode>#,##0\ _z_ł</c:formatCode>
                <c:ptCount val="6"/>
                <c:pt idx="0">
                  <c:v>183</c:v>
                </c:pt>
                <c:pt idx="1">
                  <c:v>387</c:v>
                </c:pt>
                <c:pt idx="2">
                  <c:v>979</c:v>
                </c:pt>
                <c:pt idx="3">
                  <c:v>1257</c:v>
                </c:pt>
                <c:pt idx="4">
                  <c:v>689</c:v>
                </c:pt>
                <c:pt idx="5">
                  <c:v>895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638-49C4-A05A-C7873C1AE35D}"/>
            </c:ext>
          </c:extLst>
        </c:ser>
        <c:ser>
          <c:idx val="5"/>
          <c:order val="5"/>
          <c:tx>
            <c:strRef>
              <c:f>Arkusz1!$C$32</c:f>
              <c:strCache>
                <c:ptCount val="1"/>
                <c:pt idx="0">
                  <c:v>Uprawy sadownicze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Arkusz1!$D$25:$I$26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Arkusz1!$D$32:$I$32</c:f>
              <c:numCache>
                <c:formatCode>#,##0\ _z_ł</c:formatCode>
                <c:ptCount val="6"/>
                <c:pt idx="0">
                  <c:v>5031</c:v>
                </c:pt>
                <c:pt idx="1">
                  <c:v>4248</c:v>
                </c:pt>
                <c:pt idx="2">
                  <c:v>3355</c:v>
                </c:pt>
                <c:pt idx="3">
                  <c:v>3640</c:v>
                </c:pt>
                <c:pt idx="4">
                  <c:v>3669</c:v>
                </c:pt>
                <c:pt idx="5">
                  <c:v>3646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638-49C4-A05A-C7873C1AE35D}"/>
            </c:ext>
          </c:extLst>
        </c:ser>
        <c:ser>
          <c:idx val="6"/>
          <c:order val="6"/>
          <c:tx>
            <c:strRef>
              <c:f>Arkusz1!$C$33</c:f>
              <c:strCache>
                <c:ptCount val="1"/>
                <c:pt idx="0">
                  <c:v>Uprawy paszowe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Arkusz1!$D$25:$I$26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Arkusz1!$D$33:$I$33</c:f>
              <c:numCache>
                <c:formatCode>#,##0\ _z_ł</c:formatCode>
                <c:ptCount val="6"/>
                <c:pt idx="0">
                  <c:v>1962</c:v>
                </c:pt>
                <c:pt idx="1">
                  <c:v>2976</c:v>
                </c:pt>
                <c:pt idx="2">
                  <c:v>4216</c:v>
                </c:pt>
                <c:pt idx="3">
                  <c:v>6298</c:v>
                </c:pt>
                <c:pt idx="4">
                  <c:v>7025</c:v>
                </c:pt>
                <c:pt idx="5">
                  <c:v>7288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638-49C4-A05A-C7873C1AE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42592"/>
        <c:axId val="58944128"/>
      </c:barChart>
      <c:catAx>
        <c:axId val="5894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/>
                <a:ea typeface="+mn-ea"/>
                <a:cs typeface="+mn-cs"/>
              </a:defRPr>
            </a:pPr>
            <a:endParaRPr lang="pl-PL"/>
          </a:p>
        </c:txPr>
        <c:crossAx val="58944128"/>
        <c:crosses val="autoZero"/>
        <c:auto val="1"/>
        <c:lblAlgn val="ctr"/>
        <c:lblOffset val="100"/>
        <c:noMultiLvlLbl val="0"/>
      </c:catAx>
      <c:valAx>
        <c:axId val="58944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\ _z_ł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/>
                <a:ea typeface="+mn-ea"/>
                <a:cs typeface="+mn-cs"/>
              </a:defRPr>
            </a:pPr>
            <a:endParaRPr lang="pl-PL"/>
          </a:p>
        </c:txPr>
        <c:crossAx val="58942592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>
          <a:latin typeface="Lato" panose="020F0502020204030203"/>
        </a:defRPr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/>
                <a:ea typeface="+mn-ea"/>
                <a:cs typeface="+mn-cs"/>
              </a:defRPr>
            </a:pPr>
            <a:r>
              <a:rPr lang="en-US" dirty="0"/>
              <a:t>P</a:t>
            </a:r>
            <a:r>
              <a:rPr lang="pl-PL" b="1" dirty="0" err="1"/>
              <a:t>owierzchnia</a:t>
            </a:r>
            <a:r>
              <a:rPr lang="pl-PL" b="1" dirty="0"/>
              <a:t> [ha] </a:t>
            </a:r>
            <a:r>
              <a:rPr lang="pl-PL" dirty="0"/>
              <a:t>wspierana w poszczególnych latach w podziale na grupy upraw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Arkusz1!$C$42</c:f>
              <c:strCache>
                <c:ptCount val="1"/>
                <c:pt idx="0">
                  <c:v>Działanie Rolnictwo ekologiczne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olid"/>
              </a:ln>
              <a:effectLst/>
            </c:spPr>
            <c:trendlineType val="poly"/>
            <c:order val="2"/>
            <c:dispRSqr val="0"/>
            <c:dispEq val="0"/>
          </c:trendline>
          <c:cat>
            <c:strRef>
              <c:f>Arkusz1!$D$40:$I$41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Arkusz1!$D$42:$I$42</c:f>
              <c:numCache>
                <c:formatCode>#,##0\ _z_ł</c:formatCode>
                <c:ptCount val="6"/>
                <c:pt idx="0">
                  <c:v>431343.39</c:v>
                </c:pt>
                <c:pt idx="1">
                  <c:v>387657.23000000004</c:v>
                </c:pt>
                <c:pt idx="2">
                  <c:v>357078.39</c:v>
                </c:pt>
                <c:pt idx="3">
                  <c:v>357968.39</c:v>
                </c:pt>
                <c:pt idx="4">
                  <c:v>364720.55000000005</c:v>
                </c:pt>
                <c:pt idx="5">
                  <c:v>404441.42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89-400E-A5F8-E2EEB1005713}"/>
            </c:ext>
          </c:extLst>
        </c:ser>
        <c:ser>
          <c:idx val="1"/>
          <c:order val="1"/>
          <c:tx>
            <c:strRef>
              <c:f>Arkusz1!$C$43</c:f>
              <c:strCache>
                <c:ptCount val="1"/>
                <c:pt idx="0">
                  <c:v>Uprawy rolnicze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Arkusz1!$D$40:$I$41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Arkusz1!$D$43:$I$43</c:f>
              <c:numCache>
                <c:formatCode>#,##0\ _z_ł</c:formatCode>
                <c:ptCount val="6"/>
                <c:pt idx="0">
                  <c:v>293755.18</c:v>
                </c:pt>
                <c:pt idx="1">
                  <c:v>240795.41</c:v>
                </c:pt>
                <c:pt idx="2">
                  <c:v>206850.31</c:v>
                </c:pt>
                <c:pt idx="3">
                  <c:v>180246.24</c:v>
                </c:pt>
                <c:pt idx="4">
                  <c:v>197156.84</c:v>
                </c:pt>
                <c:pt idx="5">
                  <c:v>226147.95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89-400E-A5F8-E2EEB1005713}"/>
            </c:ext>
          </c:extLst>
        </c:ser>
        <c:ser>
          <c:idx val="2"/>
          <c:order val="2"/>
          <c:tx>
            <c:strRef>
              <c:f>Arkusz1!$C$44</c:f>
              <c:strCache>
                <c:ptCount val="1"/>
                <c:pt idx="0">
                  <c:v>Trwałe użytki zielone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Arkusz1!$D$40:$I$41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Arkusz1!$D$44:$I$44</c:f>
              <c:numCache>
                <c:formatCode>#,##0\ _z_ł</c:formatCode>
                <c:ptCount val="6"/>
                <c:pt idx="0">
                  <c:v>48206.7</c:v>
                </c:pt>
                <c:pt idx="1">
                  <c:v>40097.209999999992</c:v>
                </c:pt>
                <c:pt idx="2">
                  <c:v>32296.319999999992</c:v>
                </c:pt>
                <c:pt idx="3">
                  <c:v>30599.88</c:v>
                </c:pt>
                <c:pt idx="4">
                  <c:v>31848.440000000002</c:v>
                </c:pt>
                <c:pt idx="5">
                  <c:v>33356.449999999997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89-400E-A5F8-E2EEB1005713}"/>
            </c:ext>
          </c:extLst>
        </c:ser>
        <c:ser>
          <c:idx val="3"/>
          <c:order val="3"/>
          <c:tx>
            <c:strRef>
              <c:f>Arkusz1!$C$45</c:f>
              <c:strCache>
                <c:ptCount val="1"/>
                <c:pt idx="0">
                  <c:v>Uprawy warzywne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Arkusz1!$D$40:$I$41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Arkusz1!$D$45:$I$45</c:f>
              <c:numCache>
                <c:formatCode>#,##0\ _z_ł</c:formatCode>
                <c:ptCount val="6"/>
                <c:pt idx="0">
                  <c:v>31144.129999999997</c:v>
                </c:pt>
                <c:pt idx="1">
                  <c:v>41384.260000000009</c:v>
                </c:pt>
                <c:pt idx="2">
                  <c:v>26869.16</c:v>
                </c:pt>
                <c:pt idx="3">
                  <c:v>20689.11</c:v>
                </c:pt>
                <c:pt idx="4">
                  <c:v>17394.169999999998</c:v>
                </c:pt>
                <c:pt idx="5">
                  <c:v>21578.489999999998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89-400E-A5F8-E2EEB1005713}"/>
            </c:ext>
          </c:extLst>
        </c:ser>
        <c:ser>
          <c:idx val="4"/>
          <c:order val="4"/>
          <c:tx>
            <c:strRef>
              <c:f>Arkusz1!$C$46</c:f>
              <c:strCache>
                <c:ptCount val="1"/>
                <c:pt idx="0">
                  <c:v>Uprawy zielarskie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Arkusz1!$D$40:$I$41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Arkusz1!$D$46:$I$46</c:f>
              <c:numCache>
                <c:formatCode>#,##0\ _z_ł</c:formatCode>
                <c:ptCount val="6"/>
                <c:pt idx="0">
                  <c:v>1261.8400000000001</c:v>
                </c:pt>
                <c:pt idx="1">
                  <c:v>5706</c:v>
                </c:pt>
                <c:pt idx="2">
                  <c:v>20722.050000000003</c:v>
                </c:pt>
                <c:pt idx="3">
                  <c:v>28757.86</c:v>
                </c:pt>
                <c:pt idx="4">
                  <c:v>13768.5</c:v>
                </c:pt>
                <c:pt idx="5">
                  <c:v>15298.49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A89-400E-A5F8-E2EEB1005713}"/>
            </c:ext>
          </c:extLst>
        </c:ser>
        <c:ser>
          <c:idx val="5"/>
          <c:order val="5"/>
          <c:tx>
            <c:strRef>
              <c:f>Arkusz1!$C$47</c:f>
              <c:strCache>
                <c:ptCount val="1"/>
                <c:pt idx="0">
                  <c:v>Uprawy sadownicze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Arkusz1!$D$40:$I$41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Arkusz1!$D$47:$I$47</c:f>
              <c:numCache>
                <c:formatCode>#,##0\ _z_ł</c:formatCode>
                <c:ptCount val="6"/>
                <c:pt idx="0">
                  <c:v>30980.42</c:v>
                </c:pt>
                <c:pt idx="1">
                  <c:v>21154.959999999999</c:v>
                </c:pt>
                <c:pt idx="2">
                  <c:v>14468.580000000004</c:v>
                </c:pt>
                <c:pt idx="3">
                  <c:v>16417.810000000005</c:v>
                </c:pt>
                <c:pt idx="4">
                  <c:v>18190.18</c:v>
                </c:pt>
                <c:pt idx="5">
                  <c:v>18635.829999999998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89-400E-A5F8-E2EEB1005713}"/>
            </c:ext>
          </c:extLst>
        </c:ser>
        <c:ser>
          <c:idx val="6"/>
          <c:order val="6"/>
          <c:tx>
            <c:strRef>
              <c:f>Arkusz1!$C$48</c:f>
              <c:strCache>
                <c:ptCount val="1"/>
                <c:pt idx="0">
                  <c:v>Uprawy paszowe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Arkusz1!$D$40:$I$41</c:f>
              <c:strCache>
                <c:ptCount val="6"/>
                <c:pt idx="0">
                  <c:v>k. 2015</c:v>
                </c:pt>
                <c:pt idx="1">
                  <c:v>k. 2016</c:v>
                </c:pt>
                <c:pt idx="2">
                  <c:v>k. 2017</c:v>
                </c:pt>
                <c:pt idx="3">
                  <c:v>k. 2018</c:v>
                </c:pt>
                <c:pt idx="4">
                  <c:v>k. 2019</c:v>
                </c:pt>
                <c:pt idx="5">
                  <c:v>k. 2020</c:v>
                </c:pt>
              </c:strCache>
            </c:strRef>
          </c:cat>
          <c:val>
            <c:numRef>
              <c:f>Arkusz1!$D$48:$I$48</c:f>
              <c:numCache>
                <c:formatCode>#,##0\ _z_ł</c:formatCode>
                <c:ptCount val="6"/>
                <c:pt idx="0">
                  <c:v>25995.17</c:v>
                </c:pt>
                <c:pt idx="1">
                  <c:v>38519.39</c:v>
                </c:pt>
                <c:pt idx="2">
                  <c:v>55871.950000000004</c:v>
                </c:pt>
                <c:pt idx="3">
                  <c:v>81257.48000000001</c:v>
                </c:pt>
                <c:pt idx="4">
                  <c:v>86362.42</c:v>
                </c:pt>
                <c:pt idx="5">
                  <c:v>89424.209999999992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89-400E-A5F8-E2EEB1005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4625664"/>
        <c:axId val="65565440"/>
      </c:barChart>
      <c:catAx>
        <c:axId val="6462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/>
                <a:ea typeface="+mn-ea"/>
                <a:cs typeface="+mn-cs"/>
              </a:defRPr>
            </a:pPr>
            <a:endParaRPr lang="pl-PL"/>
          </a:p>
        </c:txPr>
        <c:crossAx val="65565440"/>
        <c:crosses val="autoZero"/>
        <c:auto val="1"/>
        <c:lblAlgn val="ctr"/>
        <c:lblOffset val="100"/>
        <c:noMultiLvlLbl val="0"/>
      </c:catAx>
      <c:valAx>
        <c:axId val="65565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#,##0\ _z_ł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/>
                <a:ea typeface="+mn-ea"/>
                <a:cs typeface="+mn-cs"/>
              </a:defRPr>
            </a:pPr>
            <a:endParaRPr lang="pl-PL"/>
          </a:p>
        </c:txPr>
        <c:crossAx val="64625664"/>
        <c:crosses val="autoZero"/>
        <c:crossBetween val="between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Lato" panose="020F0502020204030203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Lato" panose="020F0502020204030203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300">
          <a:latin typeface="Lato" panose="020F0502020204030203"/>
        </a:defRPr>
      </a:pPr>
      <a:endParaRPr lang="pl-PL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EF180-D8F1-468F-942A-BA8ACB059EDE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FA22A-9F32-46C9-8B40-D1E6036A6D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3017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9394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400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253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4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532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878222"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878222">
              <a:defRPr/>
            </a:pPr>
            <a:fld id="{02C5BD9E-F88B-423D-8731-4D69F70ED7DB}" type="slidenum">
              <a:rPr lang="pl-PL">
                <a:solidFill>
                  <a:srgbClr val="000000"/>
                </a:solidFill>
              </a:rPr>
              <a:pPr defTabSz="878222">
                <a:defRPr/>
              </a:pPr>
              <a:t>14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644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44781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47118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4974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74974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pl-PL" sz="1100" spc="-1" dirty="0">
              <a:latin typeface="Calibri" panose="020F0502020204030204" pitchFamily="34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08224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60228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4529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91371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56816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5681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5002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5002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50022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9309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5074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5836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FA22A-9F32-46C9-8B40-D1E6036A6D7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7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16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542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60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833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06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817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222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73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8809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0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59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1ACFB-C5DA-4F45-88A6-7F76F246BF37}" type="datetimeFigureOut">
              <a:rPr lang="pl-PL" smtClean="0"/>
              <a:t>22.09.2020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E5335-93B8-4255-B321-EBD46DC3D5A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4425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stomShape 1"/>
          <p:cNvSpPr/>
          <p:nvPr/>
        </p:nvSpPr>
        <p:spPr>
          <a:xfrm>
            <a:off x="0" y="2421000"/>
            <a:ext cx="9126360" cy="187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pl-PL" sz="36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Rolnictwo ekologiczne, stan aktualny</a:t>
            </a: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r>
              <a:rPr lang="pl-PL" sz="36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36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 perspektywy w ramach WPR po 2020 r.</a:t>
            </a:r>
          </a:p>
          <a:p>
            <a:pPr algn="ctr">
              <a:lnSpc>
                <a:spcPct val="100000"/>
              </a:lnSpc>
              <a:spcBef>
                <a:spcPts val="720"/>
              </a:spcBef>
            </a:pPr>
            <a:endParaRPr lang="pl-PL" sz="20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pl-PL" sz="20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pl-PL" sz="20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pl-PL" sz="1500" b="1" strike="noStrike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Joanna Czapla </a:t>
            </a: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pl-PL" sz="1500" b="1" strike="noStrike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Departament Płatności Obszarowych</a:t>
            </a:r>
            <a:endParaRPr lang="pl-PL" sz="1500" b="0" strike="noStrike" spc="-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lang="pl-PL" sz="1500" b="1" strike="noStrike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20 września 2020 r.</a:t>
            </a:r>
            <a:endParaRPr lang="pl-PL" sz="1500" b="0" strike="noStrike" spc="-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360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799"/>
              </a:spcBef>
            </a:pPr>
            <a:endParaRPr lang="pl-PL" sz="1500" b="0" strike="noStrike" spc="-1" dirty="0">
              <a:solidFill>
                <a:srgbClr val="3366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3952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11560" y="6237312"/>
            <a:ext cx="8208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sz="1200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Źródło danych: </a:t>
            </a:r>
            <a:r>
              <a:rPr lang="pl-PL" sz="1200" i="1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opracowanie własne </a:t>
            </a:r>
            <a:r>
              <a:rPr lang="pl-PL" sz="1200" i="1" spc="-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DPO</a:t>
            </a:r>
            <a:r>
              <a:rPr lang="pl-PL" sz="1200" i="1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na podstawie danych ARiMR</a:t>
            </a: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511049"/>
              </p:ext>
            </p:extLst>
          </p:nvPr>
        </p:nvGraphicFramePr>
        <p:xfrm>
          <a:off x="395538" y="1764481"/>
          <a:ext cx="8136902" cy="4472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0519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875168"/>
            <a:ext cx="820891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buClr>
                <a:srgbClr val="FFC000"/>
              </a:buClr>
            </a:pP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Ze względu na przeciągające się na forum unijnym prace dotyczące przepisów w zakresie wsparcia dla rolnictwa w nowej perspektywie finansowej (tj. m.in. przepisów dotyczących tworzenia Planu Strategicznego WPR) KE zaproponowała zastosowanie okresu przejściowego, który będzie obejmował lata 2021-2022.</a:t>
            </a:r>
          </a:p>
          <a:p>
            <a:pPr algn="just">
              <a:lnSpc>
                <a:spcPct val="100000"/>
              </a:lnSpc>
              <a:buClr>
                <a:srgbClr val="FFC000"/>
              </a:buClr>
            </a:pPr>
            <a:endParaRPr lang="pl-PL" sz="1700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  <a:buClr>
                <a:srgbClr val="FFC000"/>
              </a:buClr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Zmiany dotyczące działania Rolnictwo ekologiczne PROW 2014-2020 w okresie przejściowym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0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Zobowiązania ekologiczne podejmowane w latach 2021-2022 będą </a:t>
            </a:r>
            <a:r>
              <a:rPr lang="pl-PL" sz="2000" b="1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trwały 3-lata</a:t>
            </a:r>
            <a:r>
              <a:rPr lang="pl-PL" sz="20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a nie jak dotychczas 5-lat.</a:t>
            </a:r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000" b="1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Podwyższenie stawek</a:t>
            </a:r>
            <a:r>
              <a:rPr lang="pl-PL" sz="20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płatności dla wszystkich pakietów i wariantów działania</a:t>
            </a:r>
            <a:r>
              <a:rPr lang="pl-PL" sz="17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9253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stomShape 2"/>
          <p:cNvSpPr/>
          <p:nvPr/>
        </p:nvSpPr>
        <p:spPr>
          <a:xfrm>
            <a:off x="539552" y="116632"/>
            <a:ext cx="8600848" cy="6480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414181"/>
              </p:ext>
            </p:extLst>
          </p:nvPr>
        </p:nvGraphicFramePr>
        <p:xfrm>
          <a:off x="203190" y="764703"/>
          <a:ext cx="8833306" cy="5750051"/>
        </p:xfrm>
        <a:graphic>
          <a:graphicData uri="http://schemas.openxmlformats.org/drawingml/2006/table">
            <a:tbl>
              <a:tblPr firstRow="1" firstCol="1" bandRow="1"/>
              <a:tblGrid>
                <a:gridCol w="23525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40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Pakiety rolnictwa ekologicznego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Warianty rolnictwa ekologicznego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Aktualne stawki płatności (zł/ha)</a:t>
                      </a:r>
                      <a:endParaRPr lang="pl-PL" sz="900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Stawki płatności  od 2021 r. (zł/ha)</a:t>
                      </a:r>
                      <a:endParaRPr lang="pl-PL" sz="900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Zmiana stawek płatności</a:t>
                      </a:r>
                      <a:endParaRPr lang="pl-PL" sz="90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75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Kwotowo (zł/ha)</a:t>
                      </a:r>
                      <a:endParaRPr lang="pl-PL" sz="900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Procentowo</a:t>
                      </a:r>
                      <a:endParaRPr lang="pl-PL" sz="900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1. 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Uprawy rolnicze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1 137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1 475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338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29,7%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2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. Uprawy warzywne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1 557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2 249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692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44,4%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3. 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Uprawy zielarskie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1 325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1 673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348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26,3%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80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4. 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Uprawy sadownicze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4.1.1. Podstawowe uprawy sadownicze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1 882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2 591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709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37,7%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0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4.1.2. Uprawy jagodowe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1 882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2 239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357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19,0%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8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4.2. Ekstensywne uprawy sadownicze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790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1 025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235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29,7%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5. 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Uprawy paszowe na gruntach ornych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926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1 100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174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18,8%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6. 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Trwałe użytki zielone w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535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631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96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17,9%</a:t>
                      </a:r>
                      <a:endParaRPr lang="pl-PL" sz="1200" b="1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7. 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Uprawy rolnicze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932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1 190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258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27,7%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8. 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Uprawy warzywne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1 310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1 446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136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10,4%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9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. Uprawy zielarskie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1 325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1 673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348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26,3%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1801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10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. Uprawy sadownicze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10.1.1. Podstawowe uprawy sadownicze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1 501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1 756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255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17,0%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0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10.1.2. Uprawy jagodowe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1 501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1 960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459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30,6%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180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10.2. Ekstensywne uprawy sadownicze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660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1 025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365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55,3%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11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. Uprawy paszowe na gruntach ornych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658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764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106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16,1%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Pakiet 12</a:t>
                      </a:r>
                      <a:r>
                        <a:rPr lang="pl-PL" sz="10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. Trwałe użytki zielone po okresie konwersji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535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FF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631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96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17,9%</a:t>
                      </a:r>
                      <a:endParaRPr lang="pl-PL" sz="12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740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 </a:t>
                      </a:r>
                      <a:endParaRPr lang="pl-PL" sz="900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 </a:t>
                      </a:r>
                    </a:p>
                  </a:txBody>
                  <a:tcPr marL="57438" marR="57438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ŚREDNIO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3366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311</a:t>
                      </a: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26,6%</a:t>
                      </a:r>
                      <a:endParaRPr lang="pl-PL" sz="1100" b="1" dirty="0">
                        <a:effectLst/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marL="57438" marR="574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7290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- Rolnictwo </a:t>
            </a: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ekologiczne 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875168"/>
            <a:ext cx="8208912" cy="420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sz="2400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Rolnictwo ekologiczne w polityce UE</a:t>
            </a:r>
            <a:endParaRPr lang="pl-PL" sz="2400" spc="-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pl-PL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Zielony Ład (Green Deal)</a:t>
            </a:r>
          </a:p>
          <a:p>
            <a:pPr marL="285750" lvl="1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Strategia na rzecz Bioróżnorodności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Strategia Od Pola do Stołu (</a:t>
            </a:r>
            <a:r>
              <a:rPr lang="pl-PL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Farm to </a:t>
            </a:r>
            <a:r>
              <a:rPr lang="pl-PL" b="1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Fork</a:t>
            </a:r>
            <a:r>
              <a:rPr lang="pl-PL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</a:t>
            </a:r>
          </a:p>
          <a:p>
            <a:pPr marL="271463" algn="just">
              <a:lnSpc>
                <a:spcPct val="114000"/>
              </a:lnSpc>
              <a:buClr>
                <a:srgbClr val="FFC000"/>
              </a:buClr>
            </a:pP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Cele to m. in.</a:t>
            </a:r>
          </a:p>
          <a:p>
            <a:pPr marL="1014413" lvl="1" indent="-285750">
              <a:lnSpc>
                <a:spcPct val="114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ograniczenie stosowania pestycydów o 50% i ryzyka związanego z ich  </a:t>
            </a:r>
            <a:b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stosowaniem,</a:t>
            </a:r>
          </a:p>
          <a:p>
            <a:pPr marL="1014413" lvl="1" indent="-285750">
              <a:lnSpc>
                <a:spcPct val="114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ograniczenie stosowania nawozów o co najmniej 20%,</a:t>
            </a:r>
          </a:p>
          <a:p>
            <a:pPr marL="1014413" lvl="1" indent="-285750">
              <a:lnSpc>
                <a:spcPct val="114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ograniczenie sprzedaży środków przeciwdrobnoustrojowych stosowanych   </a:t>
            </a:r>
            <a:b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w  hodowli zwierząt gospodarskich i akwakulturze o 50% oraz</a:t>
            </a:r>
          </a:p>
          <a:p>
            <a:pPr marL="1014413" lvl="1" indent="-285750">
              <a:lnSpc>
                <a:spcPct val="114000"/>
              </a:lnSpc>
              <a:buClr>
                <a:srgbClr val="FFC000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prowadzenie produkcji ekologicznej </a:t>
            </a:r>
            <a:r>
              <a:rPr lang="pl-PL" sz="17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 co najmniej 25% powierzchni</a:t>
            </a: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wszystkich użytków rolnych UE i znaczny wzrost akwakultury.</a:t>
            </a:r>
          </a:p>
        </p:txBody>
      </p:sp>
    </p:spTree>
    <p:extLst>
      <p:ext uri="{BB962C8B-B14F-4D97-AF65-F5344CB8AC3E}">
        <p14:creationId xmlns:p14="http://schemas.microsoft.com/office/powerpoint/2010/main" val="546662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0E5B9C-2F75-4D59-929A-9BDF98AA16BB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CE" charset="-18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CE" charset="-18"/>
              <a:ea typeface="+mn-ea"/>
              <a:cs typeface="+mn-cs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971600" y="5523425"/>
            <a:ext cx="2880320" cy="7138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Zasada wzajemnej zgodności</a:t>
            </a:r>
          </a:p>
        </p:txBody>
      </p:sp>
      <p:sp>
        <p:nvSpPr>
          <p:cNvPr id="5" name="Prostokąt 4"/>
          <p:cNvSpPr/>
          <p:nvPr/>
        </p:nvSpPr>
        <p:spPr>
          <a:xfrm>
            <a:off x="1680188" y="4509120"/>
            <a:ext cx="2160240" cy="72008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>
                <a:solidFill>
                  <a:prstClr val="white"/>
                </a:solidFill>
              </a:rPr>
              <a:t>Zazielenienie</a:t>
            </a:r>
          </a:p>
        </p:txBody>
      </p:sp>
      <p:sp>
        <p:nvSpPr>
          <p:cNvPr id="7" name="Prostokąt 6"/>
          <p:cNvSpPr/>
          <p:nvPr/>
        </p:nvSpPr>
        <p:spPr>
          <a:xfrm>
            <a:off x="2267744" y="3140968"/>
            <a:ext cx="1584176" cy="115212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Działania </a:t>
            </a:r>
            <a:r>
              <a:rPr kumimoji="0" lang="pl-PL" sz="1300" b="0" i="0" u="none" strike="noStrike" kern="1200" cap="none" spc="0" normalizeH="0" baseline="0" noProof="0" dirty="0"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klimatyczno-środowiskowe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 Filarze II</a:t>
            </a:r>
          </a:p>
        </p:txBody>
      </p:sp>
      <p:cxnSp>
        <p:nvCxnSpPr>
          <p:cNvPr id="9" name="Łącznik prosty ze strzałką 8"/>
          <p:cNvCxnSpPr/>
          <p:nvPr/>
        </p:nvCxnSpPr>
        <p:spPr>
          <a:xfrm flipV="1">
            <a:off x="4489977" y="1586905"/>
            <a:ext cx="10015" cy="4578399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Prostokąt 9"/>
          <p:cNvSpPr/>
          <p:nvPr/>
        </p:nvSpPr>
        <p:spPr>
          <a:xfrm>
            <a:off x="5220072" y="4358041"/>
            <a:ext cx="2736304" cy="17352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Nowa,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wzmocniona </a:t>
            </a:r>
            <a:r>
              <a:rPr kumimoji="0" lang="pl-PL" sz="1700" b="1" i="0" u="none" strike="noStrike" kern="1200" cap="none" spc="0" normalizeH="0" baseline="0" noProof="0" dirty="0"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warunkowość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4" name="Łącznik prostoliniowy 13"/>
          <p:cNvCxnSpPr/>
          <p:nvPr/>
        </p:nvCxnSpPr>
        <p:spPr>
          <a:xfrm flipH="1">
            <a:off x="4067944" y="5517232"/>
            <a:ext cx="43204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Łącznik prostoliniowy 15"/>
          <p:cNvCxnSpPr/>
          <p:nvPr/>
        </p:nvCxnSpPr>
        <p:spPr>
          <a:xfrm flipH="1">
            <a:off x="4067944" y="4509120"/>
            <a:ext cx="43204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Łącznik prostoliniowy 17"/>
          <p:cNvCxnSpPr/>
          <p:nvPr/>
        </p:nvCxnSpPr>
        <p:spPr>
          <a:xfrm>
            <a:off x="4499992" y="4365104"/>
            <a:ext cx="42898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Prostokąt 18"/>
          <p:cNvSpPr/>
          <p:nvPr/>
        </p:nvSpPr>
        <p:spPr>
          <a:xfrm>
            <a:off x="5649410" y="2858268"/>
            <a:ext cx="1165326" cy="12188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Ekoprogram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  Filarze I </a:t>
            </a:r>
          </a:p>
        </p:txBody>
      </p:sp>
      <p:cxnSp>
        <p:nvCxnSpPr>
          <p:cNvPr id="22" name="Łącznik prostoliniowy 21"/>
          <p:cNvCxnSpPr/>
          <p:nvPr/>
        </p:nvCxnSpPr>
        <p:spPr>
          <a:xfrm flipV="1">
            <a:off x="4499992" y="2852935"/>
            <a:ext cx="428988" cy="1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Prostokąt 22"/>
          <p:cNvSpPr/>
          <p:nvPr/>
        </p:nvSpPr>
        <p:spPr>
          <a:xfrm>
            <a:off x="6814737" y="2858268"/>
            <a:ext cx="1170679" cy="12188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Działania klimatyczno-środowiskowe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 Filarze II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256701" y="4203526"/>
            <a:ext cx="400110" cy="22498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CE" pitchFamily="34" charset="0"/>
                <a:ea typeface="+mn-ea"/>
                <a:cs typeface="+mn-cs"/>
              </a:rPr>
              <a:t>Obowiązkowe dla rolników</a:t>
            </a:r>
          </a:p>
        </p:txBody>
      </p:sp>
      <p:sp>
        <p:nvSpPr>
          <p:cNvPr id="26" name="Nawias klamrowy otwierający 25"/>
          <p:cNvSpPr/>
          <p:nvPr/>
        </p:nvSpPr>
        <p:spPr>
          <a:xfrm>
            <a:off x="713849" y="4601769"/>
            <a:ext cx="155089" cy="1563535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Nawias klamrowy otwierający 27"/>
          <p:cNvSpPr/>
          <p:nvPr/>
        </p:nvSpPr>
        <p:spPr>
          <a:xfrm>
            <a:off x="1900763" y="3140968"/>
            <a:ext cx="144016" cy="1152128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pole tekstowe 28"/>
          <p:cNvSpPr txBox="1"/>
          <p:nvPr/>
        </p:nvSpPr>
        <p:spPr>
          <a:xfrm>
            <a:off x="1326900" y="3078040"/>
            <a:ext cx="615553" cy="13590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CE" pitchFamily="34" charset="0"/>
                <a:ea typeface="+mn-ea"/>
                <a:cs typeface="+mn-cs"/>
              </a:rPr>
              <a:t>Dobrowolne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CE" pitchFamily="34" charset="0"/>
                <a:ea typeface="+mn-ea"/>
                <a:cs typeface="+mn-cs"/>
              </a:rPr>
              <a:t> dla rolników</a:t>
            </a:r>
          </a:p>
        </p:txBody>
      </p:sp>
      <p:sp>
        <p:nvSpPr>
          <p:cNvPr id="31" name="Nawias klamrowy zamykający 30"/>
          <p:cNvSpPr/>
          <p:nvPr/>
        </p:nvSpPr>
        <p:spPr>
          <a:xfrm>
            <a:off x="8172400" y="4351732"/>
            <a:ext cx="144016" cy="174156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pole tekstowe 32"/>
          <p:cNvSpPr txBox="1"/>
          <p:nvPr/>
        </p:nvSpPr>
        <p:spPr>
          <a:xfrm>
            <a:off x="8388843" y="4509119"/>
            <a:ext cx="615553" cy="144016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CE" pitchFamily="34" charset="0"/>
                <a:ea typeface="+mn-ea"/>
                <a:cs typeface="+mn-cs"/>
              </a:rPr>
              <a:t>Obowiązkowa dla rolników</a:t>
            </a:r>
          </a:p>
        </p:txBody>
      </p:sp>
      <p:sp>
        <p:nvSpPr>
          <p:cNvPr id="34" name="Nawias klamrowy zamykający 33"/>
          <p:cNvSpPr/>
          <p:nvPr/>
        </p:nvSpPr>
        <p:spPr>
          <a:xfrm>
            <a:off x="8172400" y="2863601"/>
            <a:ext cx="144016" cy="1213471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pole tekstowe 34"/>
          <p:cNvSpPr txBox="1"/>
          <p:nvPr/>
        </p:nvSpPr>
        <p:spPr>
          <a:xfrm>
            <a:off x="8348935" y="2805386"/>
            <a:ext cx="615553" cy="1343694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CE" pitchFamily="34" charset="0"/>
                <a:ea typeface="+mn-ea"/>
                <a:cs typeface="+mn-cs"/>
              </a:rPr>
              <a:t>Dobrowolne</a:t>
            </a:r>
            <a:b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CE" pitchFamily="34" charset="0"/>
                <a:ea typeface="+mn-ea"/>
                <a:cs typeface="+mn-cs"/>
              </a:rPr>
            </a:b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CE" pitchFamily="34" charset="0"/>
                <a:ea typeface="+mn-ea"/>
                <a:cs typeface="+mn-cs"/>
              </a:rPr>
              <a:t>dla rolników</a:t>
            </a:r>
          </a:p>
        </p:txBody>
      </p:sp>
      <p:cxnSp>
        <p:nvCxnSpPr>
          <p:cNvPr id="39" name="Łącznik prostoliniowy 38"/>
          <p:cNvCxnSpPr/>
          <p:nvPr/>
        </p:nvCxnSpPr>
        <p:spPr>
          <a:xfrm flipH="1">
            <a:off x="4067944" y="3140968"/>
            <a:ext cx="432048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Prostokąt 39"/>
          <p:cNvSpPr/>
          <p:nvPr/>
        </p:nvSpPr>
        <p:spPr>
          <a:xfrm>
            <a:off x="6726470" y="2938761"/>
            <a:ext cx="144016" cy="1516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+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456016" y="1844824"/>
            <a:ext cx="138730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ea typeface="+mn-ea"/>
                <a:cs typeface="+mn-cs"/>
              </a:rPr>
              <a:t>Obecna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ea typeface="+mn-ea"/>
                <a:cs typeface="+mn-cs"/>
              </a:rPr>
              <a:t>architektura</a:t>
            </a:r>
            <a:endParaRPr kumimoji="0" lang="pl-PL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ea typeface="+mn-ea"/>
              <a:cs typeface="+mn-cs"/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5636894" y="1815788"/>
            <a:ext cx="318357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ea typeface="+mn-ea"/>
                <a:cs typeface="+mn-cs"/>
              </a:rPr>
              <a:t>Nowa</a:t>
            </a:r>
            <a:r>
              <a:rPr lang="pl-PL" sz="1900" dirty="0">
                <a:solidFill>
                  <a:prstClr val="black"/>
                </a:solidFill>
                <a:latin typeface="Calibri"/>
              </a:rPr>
              <a:t> </a:t>
            </a:r>
            <a:r>
              <a:rPr kumimoji="0" lang="pl-PL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ea typeface="+mn-ea"/>
                <a:cs typeface="+mn-cs"/>
              </a:rPr>
              <a:t>architektura</a:t>
            </a:r>
            <a:r>
              <a:rPr kumimoji="0" lang="pl-PL" sz="19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/>
                <a:ea typeface="+mn-ea"/>
                <a:cs typeface="+mn-cs"/>
              </a:rPr>
              <a:t> - </a:t>
            </a:r>
            <a:r>
              <a:rPr lang="pl-PL" sz="1400" noProof="0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</a:t>
            </a:r>
            <a:r>
              <a:rPr lang="pl-PL" sz="1400" dirty="0" err="1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iększy</a:t>
            </a:r>
            <a:r>
              <a:rPr lang="pl-PL" sz="1400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nacisk na kwestie </a:t>
            </a:r>
            <a:r>
              <a:rPr lang="pl-PL" sz="1400" b="1" dirty="0" err="1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środ</a:t>
            </a:r>
            <a:r>
              <a:rPr lang="pl-PL" sz="1400" b="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-klimatyczne</a:t>
            </a: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Calibri"/>
            </a:endParaRPr>
          </a:p>
        </p:txBody>
      </p:sp>
      <p:sp>
        <p:nvSpPr>
          <p:cNvPr id="11" name="pole tekstowe 10"/>
          <p:cNvSpPr txBox="1"/>
          <p:nvPr/>
        </p:nvSpPr>
        <p:spPr>
          <a:xfrm rot="16200000">
            <a:off x="3512769" y="2209492"/>
            <a:ext cx="16684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Poziom wymagań</a:t>
            </a:r>
          </a:p>
        </p:txBody>
      </p:sp>
      <p:sp>
        <p:nvSpPr>
          <p:cNvPr id="32" name="Tytuł 1"/>
          <p:cNvSpPr txBox="1">
            <a:spLocks/>
          </p:cNvSpPr>
          <p:nvPr/>
        </p:nvSpPr>
        <p:spPr>
          <a:xfrm>
            <a:off x="971600" y="260648"/>
            <a:ext cx="7920880" cy="7920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Schemat zielonej  architektury przyszłej WPR </a:t>
            </a:r>
          </a:p>
        </p:txBody>
      </p:sp>
      <p:pic>
        <p:nvPicPr>
          <p:cNvPr id="30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Prostokąt 5"/>
          <p:cNvSpPr/>
          <p:nvPr/>
        </p:nvSpPr>
        <p:spPr>
          <a:xfrm>
            <a:off x="256701" y="1197913"/>
            <a:ext cx="863577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schemat zielonej architektury przyszłej </a:t>
            </a:r>
            <a:r>
              <a:rPr lang="pl-PL" sz="2200" b="1" spc="-1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WPR</a:t>
            </a:r>
            <a:endParaRPr lang="pl-PL" sz="2200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36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75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375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75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375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75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75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75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375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75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375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26" presetClass="emph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7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37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75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375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75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375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75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375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3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7" grpId="0" animBg="1"/>
      <p:bldP spid="10" grpId="0" animBg="1"/>
      <p:bldP spid="19" grpId="0" animBg="1"/>
      <p:bldP spid="23" grpId="0" animBg="1"/>
      <p:bldP spid="25" grpId="0"/>
      <p:bldP spid="29" grpId="0"/>
      <p:bldP spid="33" grpId="0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124744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system warunkowości (1)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700808"/>
            <a:ext cx="8208912" cy="4481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Normy </a:t>
            </a:r>
            <a:r>
              <a:rPr lang="pl-PL" b="1" spc="-1" dirty="0" err="1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kontynuowane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dk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en-US" sz="1600" b="1" dirty="0">
                <a:solidFill>
                  <a:schemeClr val="dk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1</a:t>
            </a:r>
            <a:r>
              <a:rPr lang="en-US" sz="1600" dirty="0">
                <a:solidFill>
                  <a:schemeClr val="dk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>
                <a:solidFill>
                  <a:schemeClr val="dk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Utrzymywanie TUZ w oparciu o stosunek powierzchni TUZ/UR na poziomie krajowym, regionalnym, </a:t>
            </a:r>
            <a:r>
              <a:rPr lang="pl-PL" sz="1600" dirty="0" err="1">
                <a:solidFill>
                  <a:schemeClr val="dk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subregionalnym</a:t>
            </a:r>
            <a:r>
              <a:rPr lang="pl-PL" sz="1600" dirty="0">
                <a:solidFill>
                  <a:schemeClr val="dk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grupy gospodarstw lub na poziomie gospodarstwa. Wskaźnik ten nie zmniejsza się o więcej niż 5% w porównaniu z rokiem referencyjnym 2015 </a:t>
            </a:r>
            <a:r>
              <a:rPr lang="pl-PL" sz="1600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Mechanizm analogiczny jak obecnie w ramach zazielenienia].</a:t>
            </a:r>
            <a:endParaRPr lang="pl-PL" sz="1600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lvl="1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b="1" dirty="0" err="1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sz="1600" b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3 </a:t>
            </a:r>
            <a:r>
              <a:rPr lang="pl-PL" sz="1600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Zakaz wypalania rżysk.</a:t>
            </a: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b="1" dirty="0" err="1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sz="1600" b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4</a:t>
            </a:r>
            <a:r>
              <a:rPr lang="pl-PL" sz="1600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Ustanowienie stref buforowych wzdłuż cieków wodnych. </a:t>
            </a:r>
          </a:p>
          <a:p>
            <a:pPr marL="269875" lvl="1" algn="just">
              <a:spcBef>
                <a:spcPts val="600"/>
              </a:spcBef>
            </a:pP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Zakaz stosowania nawozów azotowych na gruntach rolnych w pobliżu wód powierzchniowych w odległościach wynoszących co do zasady 5, 10 lub 20 m.</a:t>
            </a:r>
            <a:r>
              <a:rPr lang="pl-PL" sz="1600" i="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pl-PL" sz="1600" i="1" dirty="0">
              <a:solidFill>
                <a:prstClr val="black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lvl="1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b="1" dirty="0" err="1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sz="1600" b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6 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Zarządzanie orką</a:t>
            </a:r>
            <a:r>
              <a:rPr lang="pl-PL" sz="16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lub inne odpowiednie techniki uprawy przyczyniające się do ograniczenia ryzyka degradacji gleby, biorąc pod uwagę stopień nachylenia terenu.</a:t>
            </a:r>
            <a:endParaRPr lang="pl-PL" sz="1600" dirty="0">
              <a:solidFill>
                <a:prstClr val="black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69875" lvl="1" algn="just"/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 gruntach położonych na stokach o nachyleniu powyżej ≥ 20%:</a:t>
            </a:r>
          </a:p>
          <a:p>
            <a:pPr marL="449263" lvl="1" indent="-90488" algn="just"/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na </a:t>
            </a:r>
            <a:r>
              <a:rPr lang="pl-PL" sz="1600" i="1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G.O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nie prowadzi się upraw wymagających utrzymywania redlin wzdłuż stoku</a:t>
            </a:r>
          </a:p>
          <a:p>
            <a:pPr marL="449263" lvl="1" indent="-90488" algn="just"/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nie utrzymuje się ugorów czarnych od jesieni do wiosny (1 listopada – koniec lutego)</a:t>
            </a:r>
          </a:p>
          <a:p>
            <a:pPr marL="449263" lvl="1" indent="-90488" algn="just"/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w przypadku uprawy roślin wieloletnich utrzymuje się okrywę roślinną lub ściółkę </a:t>
            </a:r>
            <a:b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 międzyrzędziach. </a:t>
            </a:r>
          </a:p>
        </p:txBody>
      </p:sp>
    </p:spTree>
    <p:extLst>
      <p:ext uri="{BB962C8B-B14F-4D97-AF65-F5344CB8AC3E}">
        <p14:creationId xmlns:p14="http://schemas.microsoft.com/office/powerpoint/2010/main" val="3795341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124744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system warunkowości (2)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700808"/>
            <a:ext cx="8208912" cy="4194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sz="1700" b="1" u="sng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Nowe normy </a:t>
            </a:r>
            <a:r>
              <a:rPr lang="pl-PL" sz="1700" b="1" u="sng" dirty="0" err="1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sz="1700" b="1" u="sng" dirty="0">
                <a:solidFill>
                  <a:srgbClr val="C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285750" lvl="1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700" b="1" dirty="0" err="1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sz="1700" b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2 </a:t>
            </a: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Minimalna ochrona terenów podmokłych  i torfowisk najpóźniej do 2024</a:t>
            </a:r>
          </a:p>
          <a:p>
            <a:pPr marL="271463" lvl="1" algn="just">
              <a:lnSpc>
                <a:spcPct val="114000"/>
              </a:lnSpc>
              <a:spcAft>
                <a:spcPts val="600"/>
              </a:spcAft>
            </a:pPr>
            <a:r>
              <a:rPr lang="pl-PL" sz="17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Zakaz przekształcania i zaorywania wyznaczonych obszarów podmokłych i torfowisk</a:t>
            </a:r>
            <a:endParaRPr lang="pl-PL" sz="17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lvl="1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700" b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sz="17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5 </a:t>
            </a: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wykorzystanie narzędzia w zakresie zrównoważonego gospodarowania składnikami odżywczymi, tzw. narzędzie </a:t>
            </a:r>
            <a:r>
              <a:rPr lang="pl-PL" sz="1700" b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FaST</a:t>
            </a: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(ang. </a:t>
            </a:r>
            <a:r>
              <a:rPr lang="pl-PL" sz="17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Farm </a:t>
            </a:r>
            <a:r>
              <a:rPr lang="pl-PL" sz="1700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Sustainability</a:t>
            </a:r>
            <a:r>
              <a:rPr lang="pl-PL" sz="17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700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Tool</a:t>
            </a:r>
            <a:r>
              <a:rPr lang="pl-PL" sz="17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for </a:t>
            </a:r>
            <a:r>
              <a:rPr lang="pl-PL" sz="1700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Nutrients</a:t>
            </a: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).</a:t>
            </a:r>
          </a:p>
          <a:p>
            <a:pPr marL="271463" lvl="1" algn="just">
              <a:lnSpc>
                <a:spcPct val="114000"/>
              </a:lnSpc>
              <a:spcAft>
                <a:spcPts val="600"/>
              </a:spcAft>
              <a:buClr>
                <a:srgbClr val="FFC000"/>
              </a:buClr>
            </a:pPr>
            <a:r>
              <a:rPr lang="pl-PL" sz="1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Narzędzie </a:t>
            </a:r>
            <a:r>
              <a:rPr lang="pl-PL" sz="1400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FaST</a:t>
            </a:r>
            <a:r>
              <a:rPr lang="pl-PL" sz="1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- zaprojektowane jako aplikacja</a:t>
            </a:r>
            <a:r>
              <a:rPr lang="pl-PL" sz="1400" b="1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pl-PL" sz="1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na urządzenia mobilne, której efektem ma być </a:t>
            </a:r>
            <a:r>
              <a:rPr lang="pl-PL" sz="1400" i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wytworzenie planu zarządzania składnikami odżywczymi (planu nawożenia) w postaci kolorowych map działek, tabel wartości</a:t>
            </a:r>
            <a:r>
              <a:rPr lang="pl-PL" sz="1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Zgodnie z projektem KE narzędzie </a:t>
            </a:r>
            <a:r>
              <a:rPr lang="pl-PL" sz="1400" i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FaST</a:t>
            </a:r>
            <a:r>
              <a:rPr lang="pl-PL" sz="1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ma m.in.: </a:t>
            </a:r>
            <a:r>
              <a:rPr lang="pl-PL" sz="1400" i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integrować dane z różnych źródeł (</a:t>
            </a:r>
            <a:r>
              <a:rPr lang="pl-PL" sz="1400" i="1" dirty="0" err="1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LPIS</a:t>
            </a:r>
            <a:r>
              <a:rPr lang="pl-PL" sz="1400" i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 </a:t>
            </a:r>
            <a:r>
              <a:rPr lang="pl-PL" sz="1400" i="1" dirty="0" err="1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IACS</a:t>
            </a:r>
            <a:r>
              <a:rPr lang="pl-PL" sz="1400" i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cyfrowe mapy glebowe; dane generowane przez rolnika, np. analizy gleb, itp.)</a:t>
            </a:r>
            <a:r>
              <a:rPr lang="pl-PL" sz="14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zawierać historię upraw, dane nt. plonów, wyniki analiz próbek gleby, kompletny bilans składników odżywczych (N, P, K), itd.</a:t>
            </a:r>
          </a:p>
          <a:p>
            <a:pPr marL="271463" lvl="1" algn="just">
              <a:lnSpc>
                <a:spcPct val="114000"/>
              </a:lnSpc>
              <a:spcAft>
                <a:spcPts val="600"/>
              </a:spcAft>
              <a:buClr>
                <a:srgbClr val="FFC000"/>
              </a:buClr>
            </a:pPr>
            <a:r>
              <a:rPr lang="pl-PL" sz="1400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[Na forum UE trwa dyskusja, czy </a:t>
            </a:r>
            <a:r>
              <a:rPr lang="pl-PL" sz="1400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FaST</a:t>
            </a:r>
            <a:r>
              <a:rPr lang="pl-PL" sz="1400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powinien być obowiązkowo stosowany w ramach warunkowości (propozycja KE) czy w ramach systemu doradztwa rolniczego (propozycja </a:t>
            </a:r>
            <a:r>
              <a:rPr lang="pl-PL" sz="1400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PREZ</a:t>
            </a:r>
            <a:r>
              <a:rPr lang="pl-PL" sz="1400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)]</a:t>
            </a:r>
          </a:p>
        </p:txBody>
      </p:sp>
    </p:spTree>
    <p:extLst>
      <p:ext uri="{BB962C8B-B14F-4D97-AF65-F5344CB8AC3E}">
        <p14:creationId xmlns:p14="http://schemas.microsoft.com/office/powerpoint/2010/main" val="3877761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124744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system warunkowości (3)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628800"/>
            <a:ext cx="8208912" cy="27712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12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Normy </a:t>
            </a:r>
            <a:r>
              <a:rPr lang="pl-PL" b="1" spc="-1" dirty="0" err="1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wzmocnione</a:t>
            </a:r>
          </a:p>
          <a:p>
            <a:pPr marL="285750" lvl="1" indent="-285750"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b="1" dirty="0" err="1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b="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7</a:t>
            </a:r>
            <a:r>
              <a:rPr lang="pl-PL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Minimalna pokrywa glebowa w najbardziej newralgicznych okresach i obszarach </a:t>
            </a:r>
            <a:r>
              <a:rPr lang="pl-PL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[KE proponuje, aby normą objęte były wszystkie GO, obecny tekst </a:t>
            </a:r>
            <a:r>
              <a:rPr lang="pl-PL" i="1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PREZ</a:t>
            </a:r>
            <a:r>
              <a:rPr lang="pl-PL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proponuje zawężenie jej do wyznaczonych obszarów]</a:t>
            </a:r>
            <a:endParaRPr lang="pl-PL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lvl="1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b="1" dirty="0" err="1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b="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8</a:t>
            </a:r>
            <a:r>
              <a:rPr lang="pl-PL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Zmianowanie lub inne praktyki mające na celu zachowanie potencjału gleby, takie jak dywersyfikacja upraw </a:t>
            </a:r>
            <a:r>
              <a:rPr lang="pl-PL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[W poprzednim okresie programowania norma dotyczyła 4 podstawowych gatunków zbóż - usunięta po wprowadzeniu </a:t>
            </a:r>
            <a:r>
              <a:rPr lang="pl-PL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dywersyfikacji upraw w ramach zazielenienia</a:t>
            </a:r>
            <a:r>
              <a:rPr lang="pl-PL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]</a:t>
            </a:r>
            <a:endParaRPr lang="pl-PL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278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124744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system warunkowości (4)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628800"/>
            <a:ext cx="8208912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Normy </a:t>
            </a:r>
            <a:r>
              <a:rPr lang="pl-PL" b="1" spc="-1" dirty="0" err="1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</a:t>
            </a: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wzmocnione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GAEC 9:GO</a:t>
            </a:r>
            <a:r>
              <a:rPr lang="pl-PL" sz="1600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gruntów ornych wykorzystanych na obiekty lub obszary nieprodukcyjne lub międzyplony lub uprawy wiążące azot uprawiane bez środków ochrony roślin</a:t>
            </a:r>
          </a:p>
          <a:p>
            <a:pPr marL="355600" lvl="1" algn="just"/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[Modyfikacja obecnej praktyki </a:t>
            </a:r>
            <a:r>
              <a:rPr lang="pl-PL" sz="1600" i="1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EFA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– dotychczas dot. gospodarstw pow. 15 ha </a:t>
            </a:r>
            <a:r>
              <a:rPr lang="pl-PL" sz="1600" i="1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G.O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obecna propozycja zakłada realizację praktyki we wszystkich gospodarstwach; </a:t>
            </a:r>
            <a:r>
              <a:rPr lang="pl-PL" sz="1600" i="1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PREZ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dodatkowo proponuje zróżnicowanie minimalnego odsetka tych obszarów w zależności od tego, czy praktyka będzie realizowana tylko obszarami nieprodukcyjnymi (poziom 3%) czy również produkcyjnymi (poziom wyższy niż 5%)]</a:t>
            </a:r>
          </a:p>
          <a:p>
            <a:pPr marL="355600" lvl="1" indent="-177800" algn="just">
              <a:spcBef>
                <a:spcPts val="600"/>
              </a:spcBef>
              <a:spcAft>
                <a:spcPts val="600"/>
              </a:spcAft>
            </a:pPr>
            <a:r>
              <a:rPr lang="pl-PL" sz="1600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Zachowanie charakterystycznych elementów krajobrazu 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[Kontynuacja: Obowiązek zachowania drzew - pomników przyrody, oczek wodnych o pow. do 100 </a:t>
            </a:r>
            <a:r>
              <a:rPr lang="pl-PL" sz="1600" i="1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</a:t>
            </a:r>
            <a:r>
              <a:rPr lang="pl-PL" sz="1600" i="1" baseline="30000" dirty="0" err="1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rowów do 2 m szer.]</a:t>
            </a:r>
          </a:p>
          <a:p>
            <a:pPr marL="355600" lvl="1" indent="-177800" algn="just"/>
            <a:r>
              <a:rPr lang="pl-PL" sz="1600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Zakaz ścinania żywopłotów i drzew podczas okresu lęgowego ptaków oraz okresu wychowu młodych </a:t>
            </a:r>
            <a:r>
              <a:rPr lang="pl-PL" sz="1600" i="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[Kontynuacja: Zakaz przycinania żywopłotów i drzew w okresie 15 IV – 31 VII (nie dotyczy drzew owocowych, wierzb i zagajników o krótkiej rotacji)]</a:t>
            </a:r>
          </a:p>
        </p:txBody>
      </p:sp>
    </p:spTree>
    <p:extLst>
      <p:ext uri="{BB962C8B-B14F-4D97-AF65-F5344CB8AC3E}">
        <p14:creationId xmlns:p14="http://schemas.microsoft.com/office/powerpoint/2010/main" val="1239935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wsparcie dla rolnictwa ekologicznego – DYLEMATY i postulaty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2165867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Zmniejszenie liczby </a:t>
            </a:r>
            <a:r>
              <a:rPr lang="pl-PL" b="1" spc="-1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pakietów </a:t>
            </a:r>
          </a:p>
          <a:p>
            <a:pPr marL="342900" indent="-3429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pl-PL" b="1" spc="-1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Takie </a:t>
            </a: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same stawki dla upraw w okresie konwersji i po zakończeniu okresu konwersji.</a:t>
            </a:r>
          </a:p>
          <a:p>
            <a:pPr marL="342900" indent="-3429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Obniżenie dla pakietu „Trwałe Użytki Zielone i uprawy paszowe” minimalnej obsady zwierząt do poziomu 0,3 DJP/ha.</a:t>
            </a:r>
          </a:p>
          <a:p>
            <a:pPr marL="342900" indent="-3429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Dodatkowa płatność (100% premia) za zrównoważenie działu uprawy roślin i chowu zwierząt - naliczana do całej powierzchni UR (nie tylko roślin paszowych), zakładając minimalną obsadę zwierząt.</a:t>
            </a:r>
          </a:p>
          <a:p>
            <a:pPr marL="342900" indent="-342900" algn="just">
              <a:lnSpc>
                <a:spcPct val="100000"/>
              </a:lnSpc>
              <a:spcAft>
                <a:spcPts val="600"/>
              </a:spcAft>
              <a:buAutoNum type="arabicPeriod"/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Możliwość uproszczonego systemu rozliczania płatności dla gospodarstw </a:t>
            </a:r>
            <a:b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 powierzchni poniżej 10 ha UR - średnia stawka płatności.</a:t>
            </a:r>
          </a:p>
        </p:txBody>
      </p:sp>
    </p:spTree>
    <p:extLst>
      <p:ext uri="{BB962C8B-B14F-4D97-AF65-F5344CB8AC3E}">
        <p14:creationId xmlns:p14="http://schemas.microsoft.com/office/powerpoint/2010/main" val="1732426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2478949"/>
            <a:ext cx="8208912" cy="178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1199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Cel działania</a:t>
            </a:r>
            <a:endParaRPr lang="pl-PL" spc="-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b="0" i="0" u="none" strike="noStrike" baseline="0" dirty="0">
                <a:latin typeface="TimesNewRomanPSMT"/>
              </a:rPr>
              <a:t>Wspieranie dobrowolnych zobowiązań rolników, którzy podejmują się utrzymać lub przejść na praktyki i metody rolnictwa ekologicznego określone w rozporządzeniu Rady (WE) nr 834/2007 z dnia 28 czerwca 2007 r. </a:t>
            </a:r>
            <a:r>
              <a:rPr lang="pl-PL" b="0" i="1" u="none" strike="noStrike" baseline="0" dirty="0">
                <a:latin typeface="TimesNewRomanPS-ItalicMT"/>
              </a:rPr>
              <a:t>w sprawie produkcji ekologicznej i znakowania produktów ekologicznych</a:t>
            </a:r>
            <a:endParaRPr lang="pl-PL" b="0" i="0" u="none" strike="noStrike" baseline="0" dirty="0">
              <a:latin typeface="TimesNewRomanPSMT"/>
            </a:endParaRPr>
          </a:p>
        </p:txBody>
      </p:sp>
    </p:spTree>
    <p:extLst>
      <p:ext uri="{BB962C8B-B14F-4D97-AF65-F5344CB8AC3E}">
        <p14:creationId xmlns:p14="http://schemas.microsoft.com/office/powerpoint/2010/main" val="39131980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/>
          <p:nvPr/>
        </p:nvSpPr>
        <p:spPr>
          <a:xfrm>
            <a:off x="539552" y="2308855"/>
            <a:ext cx="8208912" cy="2887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1. Pakiet „</a:t>
            </a:r>
            <a:r>
              <a:rPr lang="pl-PL" b="1" spc="-1" dirty="0" err="1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tuzowo</a:t>
            </a: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- paszowy”</a:t>
            </a:r>
          </a:p>
          <a:p>
            <a:pPr marL="285750" lvl="1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Połączenie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dotychczasowych Pakietów 5./11. (uprawy paszowe na gruntach ornych) z Pakietami 6./12. (TUZ).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Utrzymanie warunku minimalnej obsady zwierząt - obecnie:  </a:t>
            </a:r>
            <a:r>
              <a:rPr lang="pl-PL" b="1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0,5 DJP/ha.</a:t>
            </a:r>
            <a:endPara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Płatność w ramach pakietu byłaby wypłacana do takiej powierzchni do jakiej „wystarczy” rolnikowi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DJP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Uwzględnienie w kalkulacji stawek płatności dla tego pakietu kosztów prowadzenia produkcji zwierzęcej.</a:t>
            </a:r>
            <a:endParaRPr lang="pl-PL" sz="17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ustomShape 2"/>
          <p:cNvSpPr/>
          <p:nvPr/>
        </p:nvSpPr>
        <p:spPr>
          <a:xfrm>
            <a:off x="539552" y="1268760"/>
            <a:ext cx="8600848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wsparcie dla rolnictwa ekologicznego – PROPONOWANE ZMIANY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488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/>
          <p:nvPr/>
        </p:nvSpPr>
        <p:spPr>
          <a:xfrm>
            <a:off x="539552" y="2308855"/>
            <a:ext cx="8208912" cy="344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2. Premia za prowadzenie gospodarstwa w sposób zrównoważony</a:t>
            </a:r>
          </a:p>
          <a:p>
            <a:pPr marL="0" lvl="1" algn="just">
              <a:lnSpc>
                <a:spcPct val="114000"/>
              </a:lnSpc>
              <a:spcAft>
                <a:spcPts val="600"/>
              </a:spcAft>
              <a:buClr>
                <a:srgbClr val="FFC000"/>
              </a:buClr>
            </a:pP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Rozważa się również wprowadzenie </a:t>
            </a:r>
            <a:r>
              <a:rPr lang="pl-PL" b="1" spc="-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premii</a:t>
            </a: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dla gospodarstwa „ze zrównoważoną produkcję roślinną i zwierzęcą” jako zwiększenie stawki płatności </a:t>
            </a:r>
            <a:r>
              <a:rPr lang="pl-PL" b="1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 określony % </a:t>
            </a: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(stawka płatności + % zwiększenie)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0" lvl="1" algn="just">
              <a:lnSpc>
                <a:spcPct val="114000"/>
              </a:lnSpc>
              <a:spcAft>
                <a:spcPts val="600"/>
              </a:spcAft>
              <a:buClr>
                <a:srgbClr val="FFC000"/>
              </a:buClr>
            </a:pP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Premia byłaby wypłacana </a:t>
            </a:r>
            <a:r>
              <a:rPr lang="pl-PL" b="1" u="sng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 każdego ha użytków rolnych</a:t>
            </a: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na którym jest prowadzona produkcja ekologiczna, również w ramach innych pakietów niż „</a:t>
            </a:r>
            <a:r>
              <a:rPr lang="pl-PL" spc="-1" dirty="0" err="1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tuzowo</a:t>
            </a: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- paszowy”.</a:t>
            </a:r>
          </a:p>
          <a:p>
            <a:pPr marL="0" lvl="1" algn="just">
              <a:lnSpc>
                <a:spcPct val="114000"/>
              </a:lnSpc>
              <a:spcAft>
                <a:spcPts val="600"/>
              </a:spcAft>
              <a:buClr>
                <a:srgbClr val="FFC000"/>
              </a:buClr>
            </a:pPr>
            <a:r>
              <a:rPr lang="pl-PL" b="1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Warunek</a:t>
            </a: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– zapewnienie obsady zwierząt do wszystkich ha UR (również do powierzchni, do której rolnik nie będzie ubiegał się o płatności) </a:t>
            </a:r>
            <a:r>
              <a:rPr lang="pl-PL" b="1" spc="-1" dirty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od ….. DJP/ha  do …. DJP/ha      </a:t>
            </a:r>
            <a:r>
              <a:rPr lang="pl-PL" b="1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 np. od 0,5 </a:t>
            </a:r>
            <a:r>
              <a:rPr lang="pl-PL" b="1" spc="-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DJP</a:t>
            </a:r>
            <a:r>
              <a:rPr lang="pl-PL" b="1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/ha do 2 </a:t>
            </a:r>
            <a:r>
              <a:rPr lang="pl-PL" b="1" spc="-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DJP</a:t>
            </a:r>
            <a:r>
              <a:rPr lang="pl-PL" b="1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/ha).</a:t>
            </a:r>
            <a:endParaRPr lang="pl-PL" spc="-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ustomShape 2"/>
          <p:cNvSpPr/>
          <p:nvPr/>
        </p:nvSpPr>
        <p:spPr>
          <a:xfrm>
            <a:off x="539552" y="1268760"/>
            <a:ext cx="8600848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wsparcie dla rolnictwa ekologicznego – PROPONOWANE ZMIANY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82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rostokąt 6"/>
          <p:cNvSpPr/>
          <p:nvPr/>
        </p:nvSpPr>
        <p:spPr>
          <a:xfrm>
            <a:off x="539552" y="2308855"/>
            <a:ext cx="8208912" cy="3780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3. Płatność ryczałtowa dla małych gospodarstw (np. do 10 ha) np. X zł/ha</a:t>
            </a:r>
          </a:p>
          <a:p>
            <a:pPr marL="285750" lvl="1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Dobrowolny.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Bez deklarowania upraw / wariantów / pakietów, z wyj. </a:t>
            </a:r>
            <a:r>
              <a:rPr lang="pl-PL" spc="-1" dirty="0" err="1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TUZ’ow</a:t>
            </a: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 traw na GO.</a:t>
            </a:r>
            <a:endPara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Pod kontrolą Jednostek Certyfikujących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Konieczność zachowania warunku wytworzenia produktu – konieczność sporządzania Wykazu.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Bez podziału na grunty w okresie/po okresie konwersji.</a:t>
            </a:r>
          </a:p>
          <a:p>
            <a:pPr algn="just"/>
            <a:endParaRPr lang="pl-PL" sz="1600" b="1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r>
              <a:rPr lang="pl-PL" sz="1600" b="1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Przy płatności ryczałtowej może wystąpić bardzo duże uśrednienie stawki płatności</a:t>
            </a:r>
            <a:r>
              <a:rPr lang="pl-PL" sz="16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  <a:endParaRPr lang="pl-PL" sz="1600" spc="-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pl-PL" sz="1600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CustomShape 2"/>
          <p:cNvSpPr/>
          <p:nvPr/>
        </p:nvSpPr>
        <p:spPr>
          <a:xfrm>
            <a:off x="539552" y="1268760"/>
            <a:ext cx="8600848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Nowa perspektywa – wsparcie dla rolnictwa ekologicznego – PROPONOWANE ZMIANY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6941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ustomShape 2"/>
          <p:cNvSpPr/>
          <p:nvPr/>
        </p:nvSpPr>
        <p:spPr>
          <a:xfrm>
            <a:off x="395536" y="3140968"/>
            <a:ext cx="8600848" cy="79208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4800" b="1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DZIĘKUJĘ ZA UWAGĘ</a:t>
            </a:r>
            <a:endParaRPr lang="pl-PL" sz="4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39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916832"/>
            <a:ext cx="8208912" cy="4697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Pakiety i warianty działania</a:t>
            </a:r>
            <a:endParaRPr lang="pl-PL" spc="-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Uprawy rolnicze: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 1. (w konwersji) Pakiet 7. (po konwersji)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Uprawy warzywne: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 2. (w konwersji) Pakiet 8. (po konwersji)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Uprawy zielarskie: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 3. (w konwersji) Pakiet 9. (po konwersji)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Uprawy sadownicze (podstawowe):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Wariant 4.1.1. (w konwersji) Wariant 10.1.1. (po konwersji) </a:t>
            </a: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Uprawy sadownicze (jagodowe):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Wariant 4.1.2. (w konwersji) Wariant 10.1.2. (po konwersji)</a:t>
            </a:r>
            <a:endParaRPr lang="pl-PL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14000"/>
              </a:lnSpc>
              <a:spcBef>
                <a:spcPts val="600"/>
              </a:spcBef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Uprawy sadownicze (ekstensywne):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Wariant 4.2. (w konwersji) Wariant 10.2. (po konwersji)</a:t>
            </a:r>
          </a:p>
        </p:txBody>
      </p:sp>
    </p:spTree>
    <p:extLst>
      <p:ext uri="{BB962C8B-B14F-4D97-AF65-F5344CB8AC3E}">
        <p14:creationId xmlns:p14="http://schemas.microsoft.com/office/powerpoint/2010/main" val="216427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916832"/>
            <a:ext cx="8208912" cy="178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1199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Pakiety i warianty działania</a:t>
            </a:r>
            <a:endParaRPr lang="pl-PL" spc="-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14000"/>
              </a:lnSpc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Uprawy paszowe na gruntach ornych: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 5. (w konwersji) Pakiet 11. (po konwersji)</a:t>
            </a:r>
          </a:p>
          <a:p>
            <a:pPr algn="just">
              <a:lnSpc>
                <a:spcPct val="114000"/>
              </a:lnSpc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Trwałe użytki zielone: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Pakiet 6. (w konwersji) Pakiet 12. (po konwersji)</a:t>
            </a:r>
          </a:p>
        </p:txBody>
      </p:sp>
    </p:spTree>
    <p:extLst>
      <p:ext uri="{BB962C8B-B14F-4D97-AF65-F5344CB8AC3E}">
        <p14:creationId xmlns:p14="http://schemas.microsoft.com/office/powerpoint/2010/main" val="394702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916832"/>
            <a:ext cx="8208912" cy="4720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1199"/>
              </a:spcAft>
            </a:pPr>
            <a:r>
              <a:rPr lang="pl-PL" sz="2400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Główne wymogi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Wytworzenie produktu rolnictwa ekologicznego z każdej działki rolnej 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lub z każdej uprawy, jeżeli na działce rolnej jest uprawiana uprawa wielogatunkowa.</a:t>
            </a:r>
          </a:p>
          <a:p>
            <a:pPr algn="just">
              <a:lnSpc>
                <a:spcPct val="114000"/>
              </a:lnSpc>
            </a:pPr>
            <a:endParaRPr lang="pl-PL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b="1" i="0" u="none" strike="noStrike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Odpowiednie przeznaczenie</a:t>
            </a:r>
            <a:r>
              <a:rPr lang="pl-PL" b="0" i="0" u="none" strike="noStrike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 marL="449263" indent="-177800" algn="just">
              <a:lnSpc>
                <a:spcPct val="114000"/>
              </a:lnSpc>
            </a:pPr>
            <a:r>
              <a:rPr lang="pl-PL" b="0" i="0" u="none" strike="noStrike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co najmniej 30% zbioru z każdej z upraw – do przetwórstwa, do sprzedaży lub do przekazania do innych gospodarstw (dotyczy upraw rolniczych, upraw warzywnych, upraw zielarskich i upraw sadowniczych)</a:t>
            </a:r>
          </a:p>
          <a:p>
            <a:pPr marL="449263" indent="-177800" algn="just">
              <a:lnSpc>
                <a:spcPct val="114000"/>
              </a:lnSpc>
            </a:pPr>
            <a:r>
              <a:rPr lang="pl-PL" b="0" i="0" u="none" strike="noStrike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- zbioru (100%) – do skarmiania zwierząt, do sprzedaży lub do przekazania do innych gospodarstw (dotyczy upraw paszowych i TUZ).</a:t>
            </a:r>
          </a:p>
          <a:p>
            <a:pPr marL="449263" indent="-177800" algn="just">
              <a:lnSpc>
                <a:spcPct val="114000"/>
              </a:lnSpc>
            </a:pPr>
            <a:endParaRPr lang="pl-PL" b="0" i="0" u="none" strike="noStrike" baseline="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Posiadanie zwierząt w minimalnej obsadzie 0,5 </a:t>
            </a:r>
            <a:r>
              <a:rPr lang="pl-PL" b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DJP</a:t>
            </a: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/ha 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(dotyczy upraw paszowych i TUZ).</a:t>
            </a:r>
          </a:p>
        </p:txBody>
      </p:sp>
    </p:spTree>
    <p:extLst>
      <p:ext uri="{BB962C8B-B14F-4D97-AF65-F5344CB8AC3E}">
        <p14:creationId xmlns:p14="http://schemas.microsoft.com/office/powerpoint/2010/main" val="553584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916832"/>
            <a:ext cx="8208912" cy="282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1199"/>
              </a:spcAft>
            </a:pPr>
            <a:r>
              <a:rPr lang="pl-PL" sz="2400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Główne wymogi</a:t>
            </a:r>
            <a:endParaRPr lang="pl-PL" sz="2400" spc="-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Posiadanie minimalnej obsady drzew i krzewów 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(dotyczy upraw sadowniczych podstawowych, jagodowych i ekstensywnych).</a:t>
            </a:r>
          </a:p>
          <a:p>
            <a:pPr algn="just">
              <a:lnSpc>
                <a:spcPct val="114000"/>
              </a:lnSpc>
            </a:pPr>
            <a:endParaRPr lang="pl-PL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b="1" i="0" u="none" strike="noStrike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Wykorzystanie materiału nasadzeniowego odpowiedniej jakości</a:t>
            </a:r>
            <a:r>
              <a:rPr lang="pl-PL" b="0" i="0" u="none" strike="noStrike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tj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materiału szkółkarskiego kategorii elitarny lub kategorii kwalifikowany lub materiału szkółkarskiego </a:t>
            </a:r>
            <a:r>
              <a:rPr lang="pl-PL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CAC</a:t>
            </a:r>
            <a:r>
              <a:rPr lang="pl-PL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</a:t>
            </a:r>
            <a:r>
              <a:rPr lang="pl-PL" b="0" i="0" u="none" strike="noStrike" baseline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dotyczy nowonasadzonych (nieowocujących) upraw sadowniczych podstawowych, jagodowych i ekstensywnych).</a:t>
            </a:r>
          </a:p>
        </p:txBody>
      </p:sp>
    </p:spTree>
    <p:extLst>
      <p:ext uri="{BB962C8B-B14F-4D97-AF65-F5344CB8AC3E}">
        <p14:creationId xmlns:p14="http://schemas.microsoft.com/office/powerpoint/2010/main" val="856045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916832"/>
            <a:ext cx="8208912" cy="4655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Wprowadzone uproszczenia</a:t>
            </a:r>
            <a:endParaRPr lang="pl-PL" spc="-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Kampania naboru wniosków 2016 r.</a:t>
            </a:r>
            <a:endParaRPr lang="pl-PL" b="1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Możliwość prowadzenia uprawy roślin na nawóz zielony w ramach P. 5. i 11. (uprawy paszowe na gruntach ornych) bez konieczności spełniania warunku posiadania zwierząt.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7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Deklarowanie we wniosku pakietu/wariantu realizowanego na danej działce rolnej (bez konieczności podawania uprawianych roślin – z pewnymi wyjątkami).</a:t>
            </a:r>
          </a:p>
          <a:p>
            <a:pPr algn="just">
              <a:lnSpc>
                <a:spcPct val="100000"/>
              </a:lnSpc>
            </a:pPr>
            <a:r>
              <a:rPr lang="pl-PL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Kampania naboru wniosków 2017 r.</a:t>
            </a:r>
            <a:endParaRPr lang="pl-PL" b="1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Objęcie wsparciem również nowonasadzonych ekologiczne upraw sadowniczych.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7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Przeniesienie niektórych gatunków roślin (tj. agrest (porzeczka agrest), borówka wysoka i średnia, jeżyna i porzeczka) z podstawowych upraw sadowniczych do upraw jagodowych - wybrane rośliny, co umożliwia zarówno zmianę miejsca ich uprawy, jak i zmianę uprawianej rośliny.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7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Możliwość podjęcia zobowiązania ekologicznego innego rodzaju w okresie trwania już realizowanego zobowiązania.</a:t>
            </a:r>
          </a:p>
        </p:txBody>
      </p:sp>
    </p:spTree>
    <p:extLst>
      <p:ext uri="{BB962C8B-B14F-4D97-AF65-F5344CB8AC3E}">
        <p14:creationId xmlns:p14="http://schemas.microsoft.com/office/powerpoint/2010/main" val="1595415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39552" y="1875168"/>
            <a:ext cx="8208912" cy="4796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b="1" spc="-1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Wprowadzone uproszczenia</a:t>
            </a:r>
            <a:endParaRPr lang="pl-PL" spc="-1" dirty="0">
              <a:solidFill>
                <a:srgbClr val="0070C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Kampania naboru wniosków 2018 r.</a:t>
            </a:r>
            <a:endParaRPr lang="pl-PL" b="1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Możliwość podjęcia zobowiązania ekologicznego tego samego rodzaju w okresie trwania już realizowanego zobowiązania</a:t>
            </a: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6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Przyznawanie płatności ekologicznej w ramach P. 5. i 11. (uprawy paszowe na gruntach ornych) do takiej powierzchni do jakiej „starcza” rolnikowi posiadanych zwierząt</a:t>
            </a:r>
            <a:r>
              <a:rPr lang="pl-PL" sz="17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 algn="just">
              <a:lnSpc>
                <a:spcPct val="114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6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Złagodzenie podejścia (w wyniku zmiany interpretacji Komisji Europejskiej) w odniesieniu do tzw. „sankcji wstecznych”. Sankcje te są uzależnione od wpływu danego uchybienia na dotychczas osiągnięty lub zamierzony w perspektywie zobowiązania wieloletniego – efekt środowiskowy.</a:t>
            </a:r>
            <a:endParaRPr lang="pl-PL" sz="1700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pl-PL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Kampania naboru wniosków 2019 r.</a:t>
            </a:r>
            <a:endParaRPr lang="pl-PL" b="1" spc="-1" dirty="0">
              <a:solidFill>
                <a:srgbClr val="00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Możliwość deklarowania we wniosku uprawy wielogatunkowej w ramach pakietów/wariantów (dotychczas było to możliwe tylko dla upraw sadowniczych)</a:t>
            </a:r>
            <a:r>
              <a:rPr lang="pl-PL" sz="17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16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Zwiększenie stawek (do pełnej wysokości) w ramach: P. 1. i 7. (uprawy rolnicze), P. 5. i 11. (uprawy paszowe) oraz P. 6. i 12. (TUZ)</a:t>
            </a:r>
            <a:r>
              <a:rPr lang="pl-PL" sz="1700" spc="-1" dirty="0">
                <a:solidFill>
                  <a:srgbClr val="00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979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1" descr="cid:image002.png@01D67AEF.0624DD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8" y="548682"/>
            <a:ext cx="200977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539552" y="1268760"/>
            <a:ext cx="8600848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>
                <a:solidFill>
                  <a:srgbClr val="3366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Działanie Rolnictwo ekologiczne PROW 2014-2020</a:t>
            </a:r>
            <a:endParaRPr lang="pl-PL" sz="2800" b="0" strike="noStrike" spc="-1" dirty="0">
              <a:solidFill>
                <a:srgbClr val="3366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611560" y="6237312"/>
            <a:ext cx="820891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pl-PL" sz="1200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Źródło danych: </a:t>
            </a:r>
            <a:r>
              <a:rPr lang="pl-PL" sz="1200" i="1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opracowanie własne </a:t>
            </a:r>
            <a:r>
              <a:rPr lang="pl-PL" sz="1200" i="1" spc="-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DPO</a:t>
            </a:r>
            <a:r>
              <a:rPr lang="pl-PL" sz="1200" i="1" spc="-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na podstawie danych ARiMR</a:t>
            </a: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341748"/>
              </p:ext>
            </p:extLst>
          </p:nvPr>
        </p:nvGraphicFramePr>
        <p:xfrm>
          <a:off x="395538" y="1700808"/>
          <a:ext cx="820891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14173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2337</Words>
  <Application>Microsoft Office PowerPoint</Application>
  <PresentationFormat>Pokaz na ekranie (4:3)</PresentationFormat>
  <Paragraphs>284</Paragraphs>
  <Slides>23</Slides>
  <Notes>21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31" baseType="lpstr">
      <vt:lpstr>Arial</vt:lpstr>
      <vt:lpstr>Arial CE</vt:lpstr>
      <vt:lpstr>Calibri</vt:lpstr>
      <vt:lpstr>Lato</vt:lpstr>
      <vt:lpstr>TimesNewRomanPS-ItalicMT</vt:lpstr>
      <vt:lpstr>TimesNewRomanPSMT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MRiRW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Radomski Michał</dc:creator>
  <cp:lastModifiedBy>Ryszard Zarudzki</cp:lastModifiedBy>
  <cp:revision>39</cp:revision>
  <dcterms:created xsi:type="dcterms:W3CDTF">2020-09-18T08:16:55Z</dcterms:created>
  <dcterms:modified xsi:type="dcterms:W3CDTF">2020-09-22T03:22:27Z</dcterms:modified>
</cp:coreProperties>
</file>