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16" r:id="rId3"/>
  </p:sldMasterIdLst>
  <p:notesMasterIdLst>
    <p:notesMasterId r:id="rId31"/>
  </p:notesMasterIdLst>
  <p:handoutMasterIdLst>
    <p:handoutMasterId r:id="rId32"/>
  </p:handoutMasterIdLst>
  <p:sldIdLst>
    <p:sldId id="270" r:id="rId4"/>
    <p:sldId id="353" r:id="rId5"/>
    <p:sldId id="323" r:id="rId6"/>
    <p:sldId id="352" r:id="rId7"/>
    <p:sldId id="405" r:id="rId8"/>
    <p:sldId id="399" r:id="rId9"/>
    <p:sldId id="325" r:id="rId10"/>
    <p:sldId id="355" r:id="rId11"/>
    <p:sldId id="354" r:id="rId12"/>
    <p:sldId id="326" r:id="rId13"/>
    <p:sldId id="356" r:id="rId14"/>
    <p:sldId id="328" r:id="rId15"/>
    <p:sldId id="357" r:id="rId16"/>
    <p:sldId id="336" r:id="rId17"/>
    <p:sldId id="360" r:id="rId18"/>
    <p:sldId id="361" r:id="rId19"/>
    <p:sldId id="406" r:id="rId20"/>
    <p:sldId id="407" r:id="rId21"/>
    <p:sldId id="398" r:id="rId22"/>
    <p:sldId id="400" r:id="rId23"/>
    <p:sldId id="404" r:id="rId24"/>
    <p:sldId id="397" r:id="rId25"/>
    <p:sldId id="371" r:id="rId26"/>
    <p:sldId id="396" r:id="rId27"/>
    <p:sldId id="392" r:id="rId28"/>
    <p:sldId id="394" r:id="rId29"/>
    <p:sldId id="403" r:id="rId30"/>
  </p:sldIdLst>
  <p:sldSz cx="9144000" cy="6858000" type="screen4x3"/>
  <p:notesSz cx="6889750" cy="100218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a i mama" initials="Ti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339966"/>
    <a:srgbClr val="FF0000"/>
    <a:srgbClr val="FF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4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63379115885116E-2"/>
          <c:y val="0.12963686401993979"/>
          <c:w val="0.87512270341207365"/>
          <c:h val="0.71687882764654431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'gosp ekologiczne'!$U$54</c:f>
              <c:strCache>
                <c:ptCount val="1"/>
                <c:pt idx="0">
                  <c:v>z certyfikatem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'gosp ekologiczne'!$S$55:$S$60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'gosp ekologiczne'!$U$55:$U$60</c:f>
              <c:numCache>
                <c:formatCode>0.0</c:formatCode>
                <c:ptCount val="6"/>
                <c:pt idx="0">
                  <c:v>457.089</c:v>
                </c:pt>
                <c:pt idx="1">
                  <c:v>492.97199999999998</c:v>
                </c:pt>
                <c:pt idx="2">
                  <c:v>555.89836000000003</c:v>
                </c:pt>
                <c:pt idx="3">
                  <c:v>501.92500000000001</c:v>
                </c:pt>
                <c:pt idx="4">
                  <c:v>430.89604000000003</c:v>
                </c:pt>
                <c:pt idx="5">
                  <c:v>383.245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D0-47A0-956D-71D735686199}"/>
            </c:ext>
          </c:extLst>
        </c:ser>
        <c:ser>
          <c:idx val="2"/>
          <c:order val="1"/>
          <c:tx>
            <c:strRef>
              <c:f>'gosp ekologiczne'!$W$54</c:f>
              <c:strCache>
                <c:ptCount val="1"/>
                <c:pt idx="0">
                  <c:v>w okresie przestawiania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'gosp ekologiczne'!$S$55:$S$60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'gosp ekologiczne'!$W$55:$W$60</c:f>
              <c:numCache>
                <c:formatCode>0.0</c:formatCode>
                <c:ptCount val="6"/>
                <c:pt idx="0">
                  <c:v>204.59899999999999</c:v>
                </c:pt>
                <c:pt idx="1">
                  <c:v>176.99799999999999</c:v>
                </c:pt>
                <c:pt idx="2">
                  <c:v>102.00369999999999</c:v>
                </c:pt>
                <c:pt idx="3">
                  <c:v>78.805000000000007</c:v>
                </c:pt>
                <c:pt idx="4">
                  <c:v>105.68318000000002</c:v>
                </c:pt>
                <c:pt idx="5">
                  <c:v>111.733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D0-47A0-956D-71D735686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515072"/>
        <c:axId val="113408640"/>
        <c:axId val="0"/>
      </c:bar3DChart>
      <c:catAx>
        <c:axId val="10651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408640"/>
        <c:crossesAt val="0"/>
        <c:auto val="1"/>
        <c:lblAlgn val="ctr"/>
        <c:lblOffset val="100"/>
        <c:noMultiLvlLbl val="0"/>
      </c:catAx>
      <c:valAx>
        <c:axId val="11340864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pl-PL"/>
                  <a:t>tys. ha</a:t>
                </a:r>
              </a:p>
            </c:rich>
          </c:tx>
          <c:layout>
            <c:manualLayout>
              <c:xMode val="edge"/>
              <c:yMode val="edge"/>
              <c:x val="3.1534339457567805E-2"/>
              <c:y val="2.0834426946631686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06515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776907738658364"/>
          <c:y val="0.85146799358413527"/>
          <c:w val="0.76267718964560249"/>
          <c:h val="0.1485321075436062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81E0E-F569-401A-9EE5-429620087B2C}" type="doc">
      <dgm:prSet loTypeId="urn:microsoft.com/office/officeart/2005/8/layout/chevron2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3B2291D8-859D-4A80-9F33-495AB6C924AB}">
      <dgm:prSet/>
      <dgm:spPr/>
      <dgm:t>
        <a:bodyPr/>
        <a:lstStyle/>
        <a:p>
          <a:pPr rtl="0"/>
          <a:r>
            <a:rPr lang="pl-PL" b="1" dirty="0"/>
            <a:t>Europejski Zielony Ład </a:t>
          </a:r>
          <a:r>
            <a:rPr lang="pl-PL" dirty="0"/>
            <a:t>– Komunikat KE z dnia 11 grudnia 2019r.</a:t>
          </a:r>
        </a:p>
      </dgm:t>
    </dgm:pt>
    <dgm:pt modelId="{47F1DF66-4F14-4372-822D-8CD2B9737DE2}" type="parTrans" cxnId="{AD3E2521-7A2B-4B0F-907F-670770F54F01}">
      <dgm:prSet/>
      <dgm:spPr/>
      <dgm:t>
        <a:bodyPr/>
        <a:lstStyle/>
        <a:p>
          <a:endParaRPr lang="pl-PL"/>
        </a:p>
      </dgm:t>
    </dgm:pt>
    <dgm:pt modelId="{303D5D8D-C7A1-404F-8B86-2C0739934AFA}" type="sibTrans" cxnId="{AD3E2521-7A2B-4B0F-907F-670770F54F01}">
      <dgm:prSet/>
      <dgm:spPr/>
      <dgm:t>
        <a:bodyPr/>
        <a:lstStyle/>
        <a:p>
          <a:endParaRPr lang="pl-PL"/>
        </a:p>
      </dgm:t>
    </dgm:pt>
    <dgm:pt modelId="{CFA7D3FE-BA65-4839-AA29-91FE531996F2}">
      <dgm:prSet custT="1"/>
      <dgm:spPr/>
      <dgm:t>
        <a:bodyPr/>
        <a:lstStyle/>
        <a:p>
          <a:r>
            <a:rPr lang="pl-PL" sz="2400" b="1" dirty="0"/>
            <a:t>Kompleksowe</a:t>
          </a:r>
          <a:r>
            <a:rPr lang="pl-PL" sz="2400" dirty="0"/>
            <a:t> podejście do problemów związanych ze środowiskiem i klimatem</a:t>
          </a:r>
        </a:p>
      </dgm:t>
    </dgm:pt>
    <dgm:pt modelId="{59360915-A0DA-469A-A605-487B029671EB}" type="parTrans" cxnId="{3404F7A6-6802-4E7A-A48D-8E3973E31078}">
      <dgm:prSet/>
      <dgm:spPr/>
      <dgm:t>
        <a:bodyPr/>
        <a:lstStyle/>
        <a:p>
          <a:endParaRPr lang="pl-PL"/>
        </a:p>
      </dgm:t>
    </dgm:pt>
    <dgm:pt modelId="{0A90CE96-7989-4F58-9238-AE44E0EF527D}" type="sibTrans" cxnId="{3404F7A6-6802-4E7A-A48D-8E3973E31078}">
      <dgm:prSet/>
      <dgm:spPr/>
      <dgm:t>
        <a:bodyPr/>
        <a:lstStyle/>
        <a:p>
          <a:endParaRPr lang="pl-PL"/>
        </a:p>
      </dgm:t>
    </dgm:pt>
    <dgm:pt modelId="{736D151B-29F5-448C-A101-1F426112CF7D}" type="pres">
      <dgm:prSet presAssocID="{01981E0E-F569-401A-9EE5-429620087B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691AB25-89AA-4E6F-94EE-6F6EC31AD7E8}" type="pres">
      <dgm:prSet presAssocID="{3B2291D8-859D-4A80-9F33-495AB6C924AB}" presName="composite" presStyleCnt="0"/>
      <dgm:spPr/>
    </dgm:pt>
    <dgm:pt modelId="{F51A6629-DA26-48A9-89F4-CBE8AD77D291}" type="pres">
      <dgm:prSet presAssocID="{3B2291D8-859D-4A80-9F33-495AB6C924A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7F84E3-FEED-4953-82E1-9CE154659197}" type="pres">
      <dgm:prSet presAssocID="{3B2291D8-859D-4A80-9F33-495AB6C924A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887EDAD-92EC-43CA-8D16-D15F33966918}" type="presOf" srcId="{01981E0E-F569-401A-9EE5-429620087B2C}" destId="{736D151B-29F5-448C-A101-1F426112CF7D}" srcOrd="0" destOrd="0" presId="urn:microsoft.com/office/officeart/2005/8/layout/chevron2"/>
    <dgm:cxn modelId="{AD3E2521-7A2B-4B0F-907F-670770F54F01}" srcId="{01981E0E-F569-401A-9EE5-429620087B2C}" destId="{3B2291D8-859D-4A80-9F33-495AB6C924AB}" srcOrd="0" destOrd="0" parTransId="{47F1DF66-4F14-4372-822D-8CD2B9737DE2}" sibTransId="{303D5D8D-C7A1-404F-8B86-2C0739934AFA}"/>
    <dgm:cxn modelId="{78E846A0-AECA-418A-84F0-61B237A6E2F6}" type="presOf" srcId="{CFA7D3FE-BA65-4839-AA29-91FE531996F2}" destId="{B67F84E3-FEED-4953-82E1-9CE154659197}" srcOrd="0" destOrd="0" presId="urn:microsoft.com/office/officeart/2005/8/layout/chevron2"/>
    <dgm:cxn modelId="{3404F7A6-6802-4E7A-A48D-8E3973E31078}" srcId="{3B2291D8-859D-4A80-9F33-495AB6C924AB}" destId="{CFA7D3FE-BA65-4839-AA29-91FE531996F2}" srcOrd="0" destOrd="0" parTransId="{59360915-A0DA-469A-A605-487B029671EB}" sibTransId="{0A90CE96-7989-4F58-9238-AE44E0EF527D}"/>
    <dgm:cxn modelId="{40E0CD50-4716-4045-83F2-405C527473C4}" type="presOf" srcId="{3B2291D8-859D-4A80-9F33-495AB6C924AB}" destId="{F51A6629-DA26-48A9-89F4-CBE8AD77D291}" srcOrd="0" destOrd="0" presId="urn:microsoft.com/office/officeart/2005/8/layout/chevron2"/>
    <dgm:cxn modelId="{6B550046-F826-4CA9-8C46-732F7CA43991}" type="presParOf" srcId="{736D151B-29F5-448C-A101-1F426112CF7D}" destId="{9691AB25-89AA-4E6F-94EE-6F6EC31AD7E8}" srcOrd="0" destOrd="0" presId="urn:microsoft.com/office/officeart/2005/8/layout/chevron2"/>
    <dgm:cxn modelId="{3CEE71E7-2587-43F1-A6B1-E3417E1A1C60}" type="presParOf" srcId="{9691AB25-89AA-4E6F-94EE-6F6EC31AD7E8}" destId="{F51A6629-DA26-48A9-89F4-CBE8AD77D291}" srcOrd="0" destOrd="0" presId="urn:microsoft.com/office/officeart/2005/8/layout/chevron2"/>
    <dgm:cxn modelId="{BFB4B1CD-7AD7-43AD-B085-1ADD1A59DFC7}" type="presParOf" srcId="{9691AB25-89AA-4E6F-94EE-6F6EC31AD7E8}" destId="{B67F84E3-FEED-4953-82E1-9CE1546591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8A5642-4AD8-48C0-AD10-E9289BBA12B5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4E9E14-9E25-4C53-8FF2-410E3E16FC48}">
      <dgm:prSet phldrT="[Tekst]" custT="1"/>
      <dgm:spPr>
        <a:solidFill>
          <a:srgbClr val="92D050"/>
        </a:solidFill>
        <a:ln w="0">
          <a:solidFill>
            <a:schemeClr val="bg1"/>
          </a:solidFill>
          <a:miter lim="800000"/>
        </a:ln>
      </dgm:spPr>
      <dgm:t>
        <a:bodyPr lIns="360000" tIns="36000" rIns="72000" bIns="432000" anchor="t"/>
        <a:lstStyle/>
        <a:p>
          <a:r>
            <a:rPr lang="pl-PL" sz="1600" b="1" dirty="0">
              <a:solidFill>
                <a:schemeClr val="tx1"/>
              </a:solidFill>
            </a:rPr>
            <a:t>zrównoważona produkcja żywności</a:t>
          </a:r>
          <a:endParaRPr lang="en-US" sz="1600" b="1" dirty="0">
            <a:solidFill>
              <a:schemeClr val="tx1"/>
            </a:solidFill>
          </a:endParaRPr>
        </a:p>
      </dgm:t>
    </dgm:pt>
    <dgm:pt modelId="{CD96207F-1535-4EB2-9E8D-545CA25AF3D8}" type="parTrans" cxnId="{31BDAE50-5C53-4C66-84C3-D813FFBA3ADF}">
      <dgm:prSet/>
      <dgm:spPr/>
      <dgm:t>
        <a:bodyPr/>
        <a:lstStyle/>
        <a:p>
          <a:endParaRPr lang="en-US"/>
        </a:p>
      </dgm:t>
    </dgm:pt>
    <dgm:pt modelId="{4AF1B388-EADF-4807-8582-C049A034D53B}" type="sibTrans" cxnId="{31BDAE50-5C53-4C66-84C3-D813FFBA3ADF}">
      <dgm:prSet/>
      <dgm:spPr/>
      <dgm:t>
        <a:bodyPr/>
        <a:lstStyle/>
        <a:p>
          <a:endParaRPr lang="en-US"/>
        </a:p>
      </dgm:t>
    </dgm:pt>
    <dgm:pt modelId="{C5B5E62A-6440-4A97-9E18-4BB040D3C90B}">
      <dgm:prSet phldrT="[Tekst]" custT="1"/>
      <dgm:spPr>
        <a:solidFill>
          <a:srgbClr val="FFC000"/>
        </a:solidFill>
      </dgm:spPr>
      <dgm:t>
        <a:bodyPr lIns="432000" tIns="540000" rIns="0" anchor="t"/>
        <a:lstStyle/>
        <a:p>
          <a:r>
            <a:rPr lang="pl-PL" sz="1600" b="1" dirty="0">
              <a:solidFill>
                <a:schemeClr val="tx1"/>
              </a:solidFill>
            </a:rPr>
            <a:t>zrównoważone przetwarzanie i dystrybucja żywności</a:t>
          </a:r>
          <a:endParaRPr lang="en-US" sz="1600" b="1" dirty="0">
            <a:solidFill>
              <a:schemeClr val="tx1"/>
            </a:solidFill>
          </a:endParaRPr>
        </a:p>
      </dgm:t>
    </dgm:pt>
    <dgm:pt modelId="{59C06AC0-A589-4D7C-8FDF-51937C24F62A}" type="parTrans" cxnId="{8C5EADB5-E059-4CBF-B770-522E727E72FC}">
      <dgm:prSet/>
      <dgm:spPr/>
      <dgm:t>
        <a:bodyPr/>
        <a:lstStyle/>
        <a:p>
          <a:endParaRPr lang="en-US"/>
        </a:p>
      </dgm:t>
    </dgm:pt>
    <dgm:pt modelId="{FA75B58E-A974-4E53-910E-A0FDED7440C8}" type="sibTrans" cxnId="{8C5EADB5-E059-4CBF-B770-522E727E72FC}">
      <dgm:prSet/>
      <dgm:spPr/>
      <dgm:t>
        <a:bodyPr/>
        <a:lstStyle/>
        <a:p>
          <a:endParaRPr lang="en-US"/>
        </a:p>
      </dgm:t>
    </dgm:pt>
    <dgm:pt modelId="{4C2410AC-35DA-462A-A0A3-B2F3E02CB716}">
      <dgm:prSet phldrT="[Tekst]" custT="1"/>
      <dgm:spPr>
        <a:solidFill>
          <a:schemeClr val="accent5">
            <a:hueOff val="0"/>
            <a:satOff val="0"/>
            <a:lumOff val="0"/>
          </a:schemeClr>
        </a:solidFill>
      </dgm:spPr>
      <dgm:t>
        <a:bodyPr lIns="0" tIns="432000" rIns="432000" bIns="108000" anchor="ctr" anchorCtr="0"/>
        <a:lstStyle/>
        <a:p>
          <a:r>
            <a:rPr lang="pl-PL" sz="1600" b="1" dirty="0">
              <a:solidFill>
                <a:schemeClr val="tx1"/>
              </a:solidFill>
            </a:rPr>
            <a:t>zrównoważona konsumpcja żywności</a:t>
          </a:r>
          <a:endParaRPr lang="en-US" sz="1600" b="1" dirty="0">
            <a:solidFill>
              <a:schemeClr val="tx1"/>
            </a:solidFill>
          </a:endParaRPr>
        </a:p>
      </dgm:t>
    </dgm:pt>
    <dgm:pt modelId="{FD1CC306-6D24-482E-B127-E410AA4AFB78}" type="parTrans" cxnId="{C8BDF072-34D5-4314-A990-2A28DE23C2EB}">
      <dgm:prSet/>
      <dgm:spPr/>
      <dgm:t>
        <a:bodyPr/>
        <a:lstStyle/>
        <a:p>
          <a:endParaRPr lang="en-US"/>
        </a:p>
      </dgm:t>
    </dgm:pt>
    <dgm:pt modelId="{9D1C6439-C118-438C-9D18-74AF1C09B130}" type="sibTrans" cxnId="{C8BDF072-34D5-4314-A990-2A28DE23C2EB}">
      <dgm:prSet/>
      <dgm:spPr/>
      <dgm:t>
        <a:bodyPr/>
        <a:lstStyle/>
        <a:p>
          <a:endParaRPr lang="en-US"/>
        </a:p>
      </dgm:t>
    </dgm:pt>
    <dgm:pt modelId="{D968F8DE-901E-4545-BE26-6FF79C9E05B5}">
      <dgm:prSet phldrT="[Tekst]" custT="1"/>
      <dgm:spPr>
        <a:solidFill>
          <a:schemeClr val="accent2">
            <a:lumMod val="60000"/>
            <a:lumOff val="40000"/>
          </a:schemeClr>
        </a:solidFill>
      </dgm:spPr>
      <dgm:t>
        <a:bodyPr lIns="108000" tIns="0" bIns="432000" anchor="t"/>
        <a:lstStyle/>
        <a:p>
          <a:r>
            <a:rPr lang="pl-PL" sz="1600" b="1" dirty="0">
              <a:solidFill>
                <a:schemeClr val="tx1"/>
              </a:solidFill>
            </a:rPr>
            <a:t>Zapobieganie marnotrawieniu</a:t>
          </a:r>
          <a:endParaRPr lang="en-US" sz="1600" b="1" dirty="0">
            <a:solidFill>
              <a:schemeClr val="tx1"/>
            </a:solidFill>
          </a:endParaRPr>
        </a:p>
      </dgm:t>
    </dgm:pt>
    <dgm:pt modelId="{1D9F67B2-E704-4214-BB27-2CAC087F6E6F}" type="sibTrans" cxnId="{976335A8-96F6-46DF-916C-FAA9B738A8D8}">
      <dgm:prSet/>
      <dgm:spPr/>
      <dgm:t>
        <a:bodyPr/>
        <a:lstStyle/>
        <a:p>
          <a:endParaRPr lang="en-US"/>
        </a:p>
      </dgm:t>
    </dgm:pt>
    <dgm:pt modelId="{E094EE42-8B99-4125-9187-F78FDF608821}" type="parTrans" cxnId="{976335A8-96F6-46DF-916C-FAA9B738A8D8}">
      <dgm:prSet/>
      <dgm:spPr/>
      <dgm:t>
        <a:bodyPr/>
        <a:lstStyle/>
        <a:p>
          <a:endParaRPr lang="en-US"/>
        </a:p>
      </dgm:t>
    </dgm:pt>
    <dgm:pt modelId="{05574FB1-AC77-45A8-8A0A-189E7BAB0E34}" type="pres">
      <dgm:prSet presAssocID="{CC8A5642-4AD8-48C0-AD10-E9289BBA12B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DE7DF94-F272-41B4-8EB8-9229F0841947}" type="pres">
      <dgm:prSet presAssocID="{CC8A5642-4AD8-48C0-AD10-E9289BBA12B5}" presName="children" presStyleCnt="0"/>
      <dgm:spPr/>
    </dgm:pt>
    <dgm:pt modelId="{0D89A850-5723-41A7-B3C0-749889D00C21}" type="pres">
      <dgm:prSet presAssocID="{CC8A5642-4AD8-48C0-AD10-E9289BBA12B5}" presName="childPlaceholder" presStyleCnt="0"/>
      <dgm:spPr/>
    </dgm:pt>
    <dgm:pt modelId="{528841BB-424F-4CC7-8745-2F40F8530039}" type="pres">
      <dgm:prSet presAssocID="{CC8A5642-4AD8-48C0-AD10-E9289BBA12B5}" presName="circle" presStyleCnt="0"/>
      <dgm:spPr/>
    </dgm:pt>
    <dgm:pt modelId="{144B9501-45DA-47CA-9E65-D35E4EAC796E}" type="pres">
      <dgm:prSet presAssocID="{CC8A5642-4AD8-48C0-AD10-E9289BBA12B5}" presName="quadrant1" presStyleLbl="node1" presStyleIdx="0" presStyleCnt="4" custScaleY="93558" custLinFactNeighborX="4941" custLinFactNeighborY="138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B2532A-D9A0-40DD-A98E-4FE686ADF11F}" type="pres">
      <dgm:prSet presAssocID="{CC8A5642-4AD8-48C0-AD10-E9289BBA12B5}" presName="quadrant2" presStyleLbl="node1" presStyleIdx="1" presStyleCnt="4" custAng="0" custScaleY="97157" custLinFactNeighborX="2344" custLinFactNeighborY="297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3CCE56-A3A0-4C06-9FFE-828FBEB1FBDF}" type="pres">
      <dgm:prSet presAssocID="{CC8A5642-4AD8-48C0-AD10-E9289BBA12B5}" presName="quadrant3" presStyleLbl="node1" presStyleIdx="2" presStyleCnt="4" custScaleY="100819" custLinFactNeighborX="2482" custLinFactNeighborY="106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C0C0DD-5C5F-45BE-9B70-9CEDFB0C3D14}" type="pres">
      <dgm:prSet presAssocID="{CC8A5642-4AD8-48C0-AD10-E9289BBA12B5}" presName="quadrant4" presStyleLbl="node1" presStyleIdx="3" presStyleCnt="4" custLinFactNeighborX="4426" custLinFactNeighborY="16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F2155B-699F-4F2A-A9AD-3BB56CE693AE}" type="pres">
      <dgm:prSet presAssocID="{CC8A5642-4AD8-48C0-AD10-E9289BBA12B5}" presName="quadrantPlaceholder" presStyleCnt="0"/>
      <dgm:spPr/>
    </dgm:pt>
    <dgm:pt modelId="{C99FF31E-ECF7-4D52-80C5-113041B33514}" type="pres">
      <dgm:prSet presAssocID="{CC8A5642-4AD8-48C0-AD10-E9289BBA12B5}" presName="center1" presStyleLbl="fgShp" presStyleIdx="0" presStyleCnt="2" custScaleY="24069" custLinFactX="200000" custLinFactY="100000" custLinFactNeighborX="273740" custLinFactNeighborY="138366"/>
      <dgm:spPr/>
    </dgm:pt>
    <dgm:pt modelId="{9138C27A-0E2F-4251-A701-6C6DEDB56E74}" type="pres">
      <dgm:prSet presAssocID="{CC8A5642-4AD8-48C0-AD10-E9289BBA12B5}" presName="center2" presStyleLbl="fgShp" presStyleIdx="1" presStyleCnt="2" custScaleX="100443" custScaleY="96277" custLinFactX="294769" custLinFactY="100000" custLinFactNeighborX="300000" custLinFactNeighborY="197522"/>
      <dgm:spPr>
        <a:solidFill>
          <a:schemeClr val="bg1"/>
        </a:solidFill>
      </dgm:spPr>
      <dgm:t>
        <a:bodyPr/>
        <a:lstStyle/>
        <a:p>
          <a:endParaRPr lang="pl-PL"/>
        </a:p>
      </dgm:t>
    </dgm:pt>
  </dgm:ptLst>
  <dgm:cxnLst>
    <dgm:cxn modelId="{048D3CC7-1C82-463A-8765-CFAC7370192A}" type="presOf" srcId="{4C2410AC-35DA-462A-A0A3-B2F3E02CB716}" destId="{BEC0C0DD-5C5F-45BE-9B70-9CEDFB0C3D14}" srcOrd="0" destOrd="0" presId="urn:microsoft.com/office/officeart/2005/8/layout/cycle4"/>
    <dgm:cxn modelId="{31BDAE50-5C53-4C66-84C3-D813FFBA3ADF}" srcId="{CC8A5642-4AD8-48C0-AD10-E9289BBA12B5}" destId="{DE4E9E14-9E25-4C53-8FF2-410E3E16FC48}" srcOrd="1" destOrd="0" parTransId="{CD96207F-1535-4EB2-9E8D-545CA25AF3D8}" sibTransId="{4AF1B388-EADF-4807-8582-C049A034D53B}"/>
    <dgm:cxn modelId="{9B79368F-01DB-4E0C-8D48-A5A52E492931}" type="presOf" srcId="{CC8A5642-4AD8-48C0-AD10-E9289BBA12B5}" destId="{05574FB1-AC77-45A8-8A0A-189E7BAB0E34}" srcOrd="0" destOrd="0" presId="urn:microsoft.com/office/officeart/2005/8/layout/cycle4"/>
    <dgm:cxn modelId="{E64A1156-F049-41E3-BF3F-CE373C91C89F}" type="presOf" srcId="{D968F8DE-901E-4545-BE26-6FF79C9E05B5}" destId="{144B9501-45DA-47CA-9E65-D35E4EAC796E}" srcOrd="0" destOrd="0" presId="urn:microsoft.com/office/officeart/2005/8/layout/cycle4"/>
    <dgm:cxn modelId="{CFF3C81A-2DBC-4B7B-BCA1-E594DCA99C8C}" type="presOf" srcId="{DE4E9E14-9E25-4C53-8FF2-410E3E16FC48}" destId="{0CB2532A-D9A0-40DD-A98E-4FE686ADF11F}" srcOrd="0" destOrd="0" presId="urn:microsoft.com/office/officeart/2005/8/layout/cycle4"/>
    <dgm:cxn modelId="{976335A8-96F6-46DF-916C-FAA9B738A8D8}" srcId="{CC8A5642-4AD8-48C0-AD10-E9289BBA12B5}" destId="{D968F8DE-901E-4545-BE26-6FF79C9E05B5}" srcOrd="0" destOrd="0" parTransId="{E094EE42-8B99-4125-9187-F78FDF608821}" sibTransId="{1D9F67B2-E704-4214-BB27-2CAC087F6E6F}"/>
    <dgm:cxn modelId="{8C5EADB5-E059-4CBF-B770-522E727E72FC}" srcId="{CC8A5642-4AD8-48C0-AD10-E9289BBA12B5}" destId="{C5B5E62A-6440-4A97-9E18-4BB040D3C90B}" srcOrd="2" destOrd="0" parTransId="{59C06AC0-A589-4D7C-8FDF-51937C24F62A}" sibTransId="{FA75B58E-A974-4E53-910E-A0FDED7440C8}"/>
    <dgm:cxn modelId="{C8BDF072-34D5-4314-A990-2A28DE23C2EB}" srcId="{CC8A5642-4AD8-48C0-AD10-E9289BBA12B5}" destId="{4C2410AC-35DA-462A-A0A3-B2F3E02CB716}" srcOrd="3" destOrd="0" parTransId="{FD1CC306-6D24-482E-B127-E410AA4AFB78}" sibTransId="{9D1C6439-C118-438C-9D18-74AF1C09B130}"/>
    <dgm:cxn modelId="{E451EDFD-A9AF-48A5-8D5D-08AF47EBA8A0}" type="presOf" srcId="{C5B5E62A-6440-4A97-9E18-4BB040D3C90B}" destId="{7D3CCE56-A3A0-4C06-9FFE-828FBEB1FBDF}" srcOrd="0" destOrd="0" presId="urn:microsoft.com/office/officeart/2005/8/layout/cycle4"/>
    <dgm:cxn modelId="{12B48051-6AD0-4ED2-9F92-E9FA13FD5041}" type="presParOf" srcId="{05574FB1-AC77-45A8-8A0A-189E7BAB0E34}" destId="{7DE7DF94-F272-41B4-8EB8-9229F0841947}" srcOrd="0" destOrd="0" presId="urn:microsoft.com/office/officeart/2005/8/layout/cycle4"/>
    <dgm:cxn modelId="{B9FBFD04-FE12-4441-9C4F-152DBA1168D3}" type="presParOf" srcId="{7DE7DF94-F272-41B4-8EB8-9229F0841947}" destId="{0D89A850-5723-41A7-B3C0-749889D00C21}" srcOrd="0" destOrd="0" presId="urn:microsoft.com/office/officeart/2005/8/layout/cycle4"/>
    <dgm:cxn modelId="{B6CCFEF8-228E-49C4-A7A4-B5F29AF2583C}" type="presParOf" srcId="{05574FB1-AC77-45A8-8A0A-189E7BAB0E34}" destId="{528841BB-424F-4CC7-8745-2F40F8530039}" srcOrd="1" destOrd="0" presId="urn:microsoft.com/office/officeart/2005/8/layout/cycle4"/>
    <dgm:cxn modelId="{094B9109-D0CD-40BC-AE79-E737DC90A220}" type="presParOf" srcId="{528841BB-424F-4CC7-8745-2F40F8530039}" destId="{144B9501-45DA-47CA-9E65-D35E4EAC796E}" srcOrd="0" destOrd="0" presId="urn:microsoft.com/office/officeart/2005/8/layout/cycle4"/>
    <dgm:cxn modelId="{5212420F-D6B8-42A8-879B-EE42A7626860}" type="presParOf" srcId="{528841BB-424F-4CC7-8745-2F40F8530039}" destId="{0CB2532A-D9A0-40DD-A98E-4FE686ADF11F}" srcOrd="1" destOrd="0" presId="urn:microsoft.com/office/officeart/2005/8/layout/cycle4"/>
    <dgm:cxn modelId="{D142D532-7EF9-45C9-9549-B4E03FC82214}" type="presParOf" srcId="{528841BB-424F-4CC7-8745-2F40F8530039}" destId="{7D3CCE56-A3A0-4C06-9FFE-828FBEB1FBDF}" srcOrd="2" destOrd="0" presId="urn:microsoft.com/office/officeart/2005/8/layout/cycle4"/>
    <dgm:cxn modelId="{8443170D-416A-4054-8173-5BBF429C45DB}" type="presParOf" srcId="{528841BB-424F-4CC7-8745-2F40F8530039}" destId="{BEC0C0DD-5C5F-45BE-9B70-9CEDFB0C3D14}" srcOrd="3" destOrd="0" presId="urn:microsoft.com/office/officeart/2005/8/layout/cycle4"/>
    <dgm:cxn modelId="{31F2A8B8-1935-41C1-B4BF-E4C86C9AB415}" type="presParOf" srcId="{528841BB-424F-4CC7-8745-2F40F8530039}" destId="{5BF2155B-699F-4F2A-A9AD-3BB56CE693AE}" srcOrd="4" destOrd="0" presId="urn:microsoft.com/office/officeart/2005/8/layout/cycle4"/>
    <dgm:cxn modelId="{631BAC2B-1C9F-43B3-AC8C-C10DDDE888AF}" type="presParOf" srcId="{05574FB1-AC77-45A8-8A0A-189E7BAB0E34}" destId="{C99FF31E-ECF7-4D52-80C5-113041B33514}" srcOrd="2" destOrd="0" presId="urn:microsoft.com/office/officeart/2005/8/layout/cycle4"/>
    <dgm:cxn modelId="{E027EA1A-7751-495C-BD34-A8BB9E0BF8EC}" type="presParOf" srcId="{05574FB1-AC77-45A8-8A0A-189E7BAB0E34}" destId="{9138C27A-0E2F-4251-A701-6C6DEDB56E74}" srcOrd="3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A6629-DA26-48A9-89F4-CBE8AD77D291}">
      <dsp:nvSpPr>
        <dsp:cNvPr id="0" name=""/>
        <dsp:cNvSpPr/>
      </dsp:nvSpPr>
      <dsp:spPr>
        <a:xfrm rot="5400000">
          <a:off x="-367240" y="367240"/>
          <a:ext cx="2448269" cy="171378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/>
            <a:t>Europejski Zielony Ład </a:t>
          </a:r>
          <a:r>
            <a:rPr lang="pl-PL" sz="1400" kern="1200" dirty="0"/>
            <a:t>– Komunikat KE z dnia 11 grudnia 2019r.</a:t>
          </a:r>
        </a:p>
      </dsp:txBody>
      <dsp:txXfrm rot="-5400000">
        <a:off x="1" y="856893"/>
        <a:ext cx="1713788" cy="734481"/>
      </dsp:txXfrm>
    </dsp:sp>
    <dsp:sp modelId="{B67F84E3-FEED-4953-82E1-9CE154659197}">
      <dsp:nvSpPr>
        <dsp:cNvPr id="0" name=""/>
        <dsp:cNvSpPr/>
      </dsp:nvSpPr>
      <dsp:spPr>
        <a:xfrm rot="5400000">
          <a:off x="4417690" y="-2703902"/>
          <a:ext cx="1591374" cy="6999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b="1" kern="1200" dirty="0"/>
            <a:t>Kompleksowe</a:t>
          </a:r>
          <a:r>
            <a:rPr lang="pl-PL" sz="2400" kern="1200" dirty="0"/>
            <a:t> podejście do problemów związanych ze środowiskiem i klimatem</a:t>
          </a:r>
        </a:p>
      </dsp:txBody>
      <dsp:txXfrm rot="-5400000">
        <a:off x="1713788" y="77684"/>
        <a:ext cx="6921495" cy="1436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B9501-45DA-47CA-9E65-D35E4EAC796E}">
      <dsp:nvSpPr>
        <dsp:cNvPr id="0" name=""/>
        <dsp:cNvSpPr/>
      </dsp:nvSpPr>
      <dsp:spPr>
        <a:xfrm>
          <a:off x="1746800" y="432043"/>
          <a:ext cx="2431998" cy="2275328"/>
        </a:xfrm>
        <a:prstGeom prst="pieWedg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13792" bIns="4320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tx1"/>
              </a:solidFill>
            </a:rPr>
            <a:t>Zapobieganie marnotrawieniu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459116" y="1098471"/>
        <a:ext cx="1719682" cy="1608900"/>
      </dsp:txXfrm>
    </dsp:sp>
    <dsp:sp modelId="{0CB2532A-D9A0-40DD-A98E-4FE686ADF11F}">
      <dsp:nvSpPr>
        <dsp:cNvPr id="0" name=""/>
        <dsp:cNvSpPr/>
      </dsp:nvSpPr>
      <dsp:spPr>
        <a:xfrm rot="5400000">
          <a:off x="4262543" y="392475"/>
          <a:ext cx="2362856" cy="2431998"/>
        </a:xfrm>
        <a:prstGeom prst="pieWedge">
          <a:avLst/>
        </a:prstGeom>
        <a:solidFill>
          <a:srgbClr val="92D050"/>
        </a:solidFill>
        <a:ln w="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0" tIns="36000" rIns="72000" bIns="4320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tx1"/>
              </a:solidFill>
            </a:rPr>
            <a:t>zrównoważona produkcja żywności</a:t>
          </a:r>
          <a:endParaRPr lang="en-US" sz="1600" b="1" kern="1200" dirty="0">
            <a:solidFill>
              <a:schemeClr val="tx1"/>
            </a:solidFill>
          </a:endParaRPr>
        </a:p>
      </dsp:txBody>
      <dsp:txXfrm rot="-5400000">
        <a:off x="4227972" y="1119110"/>
        <a:ext cx="1719682" cy="1670792"/>
      </dsp:txXfrm>
    </dsp:sp>
    <dsp:sp modelId="{7D3CCE56-A3A0-4C06-9FFE-828FBEB1FBDF}">
      <dsp:nvSpPr>
        <dsp:cNvPr id="0" name=""/>
        <dsp:cNvSpPr/>
      </dsp:nvSpPr>
      <dsp:spPr>
        <a:xfrm rot="10800000">
          <a:off x="4231328" y="2880322"/>
          <a:ext cx="2431998" cy="2451916"/>
        </a:xfrm>
        <a:prstGeom prst="pieWedg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000" tIns="540000" rIns="0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tx1"/>
              </a:solidFill>
            </a:rPr>
            <a:t>zrównoważone przetwarzanie i dystrybucja żywności</a:t>
          </a:r>
          <a:endParaRPr lang="en-US" sz="1600" b="1" kern="1200" dirty="0">
            <a:solidFill>
              <a:schemeClr val="tx1"/>
            </a:solidFill>
          </a:endParaRPr>
        </a:p>
      </dsp:txBody>
      <dsp:txXfrm rot="10800000">
        <a:off x="4231328" y="2880322"/>
        <a:ext cx="1719682" cy="1733766"/>
      </dsp:txXfrm>
    </dsp:sp>
    <dsp:sp modelId="{BEC0C0DD-5C5F-45BE-9B70-9CEDFB0C3D14}">
      <dsp:nvSpPr>
        <dsp:cNvPr id="0" name=""/>
        <dsp:cNvSpPr/>
      </dsp:nvSpPr>
      <dsp:spPr>
        <a:xfrm rot="16200000">
          <a:off x="1734275" y="2868539"/>
          <a:ext cx="2431998" cy="2431998"/>
        </a:xfrm>
        <a:prstGeom prst="pieWedge">
          <a:avLst/>
        </a:prstGeom>
        <a:solidFill>
          <a:schemeClr val="accent5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32000" rIns="432000" bIns="108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tx1"/>
              </a:solidFill>
            </a:rPr>
            <a:t>zrównoważona konsumpcja żywności</a:t>
          </a:r>
          <a:endParaRPr lang="en-US" sz="1600" b="1" kern="1200" dirty="0">
            <a:solidFill>
              <a:schemeClr val="tx1"/>
            </a:solidFill>
          </a:endParaRPr>
        </a:p>
      </dsp:txBody>
      <dsp:txXfrm rot="5400000">
        <a:off x="2446591" y="2868539"/>
        <a:ext cx="1719682" cy="1719682"/>
      </dsp:txXfrm>
    </dsp:sp>
    <dsp:sp modelId="{C99FF31E-ECF7-4D52-80C5-113041B33514}">
      <dsp:nvSpPr>
        <dsp:cNvPr id="0" name=""/>
        <dsp:cNvSpPr/>
      </dsp:nvSpPr>
      <dsp:spPr>
        <a:xfrm>
          <a:off x="7672882" y="4320481"/>
          <a:ext cx="839685" cy="175742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8C27A-0E2F-4251-A701-6C6DEDB56E74}">
      <dsp:nvSpPr>
        <dsp:cNvPr id="0" name=""/>
        <dsp:cNvSpPr/>
      </dsp:nvSpPr>
      <dsp:spPr>
        <a:xfrm rot="10800000">
          <a:off x="7807897" y="4769628"/>
          <a:ext cx="843405" cy="702977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1094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02598" y="1"/>
            <a:ext cx="2985558" cy="501094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r">
              <a:defRPr sz="1200"/>
            </a:lvl1pPr>
          </a:lstStyle>
          <a:p>
            <a:fld id="{E73CF08A-D35E-46C5-97D5-F01A0254751B}" type="datetimeFigureOut">
              <a:rPr lang="pl-PL" smtClean="0"/>
              <a:t>21.09.2020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519055"/>
            <a:ext cx="2985558" cy="501094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02598" y="9519055"/>
            <a:ext cx="2985558" cy="501094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4FE6286A-0077-4CBC-8F89-96D220305E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9736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83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283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r">
              <a:defRPr sz="1200"/>
            </a:lvl1pPr>
          </a:lstStyle>
          <a:p>
            <a:fld id="{272F93B7-BE1D-4197-A7DC-6A4623B39B21}" type="datetimeFigureOut">
              <a:rPr lang="pl-PL" smtClean="0"/>
              <a:t>21.09.2020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4125"/>
            <a:ext cx="4505325" cy="3379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8" tIns="46374" rIns="92748" bIns="4637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2748" tIns="46374" rIns="92748" bIns="46374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519054"/>
            <a:ext cx="2985558" cy="502834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2598" y="9519054"/>
            <a:ext cx="2985558" cy="502834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36887967-1760-406A-896C-BA6F66523E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58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87967-1760-406A-896C-BA6F66523E5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789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54125"/>
            <a:ext cx="4505325" cy="33797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71"/>
            <a:endParaRPr lang="pl-PL" sz="1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C5BD9E-F88B-423D-8731-4D69F70ED7DB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0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54125"/>
            <a:ext cx="4505325" cy="33797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71"/>
            <a:endParaRPr lang="pl-PL" sz="1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C5BD9E-F88B-423D-8731-4D69F70ED7DB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0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71"/>
            <a:endParaRPr lang="pl-PL" sz="1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C5BD9E-F88B-423D-8731-4D69F70ED7DB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12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54125"/>
            <a:ext cx="4505325" cy="33797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71"/>
            <a:endParaRPr lang="pl-PL" sz="1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C5BD9E-F88B-423D-8731-4D69F70ED7DB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5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l-PL" smtClean="0">
              <a:latin typeface="Arial" panose="020B0604020202020204" pitchFamily="34" charset="0"/>
            </a:endParaRPr>
          </a:p>
        </p:txBody>
      </p:sp>
      <p:sp>
        <p:nvSpPr>
          <p:cNvPr id="481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3483" indent="-28980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9206" indent="-23184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2887" indent="-23184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6568" indent="-23184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0251" indent="-231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3933" indent="-231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7616" indent="-231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1297" indent="-231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A4CCC5-84A9-4E58-A5F9-6045346ED95E}" type="slidenum">
              <a:rPr lang="pl-PL" altLang="pl-PL"/>
              <a:pPr>
                <a:spcBef>
                  <a:spcPct val="0"/>
                </a:spcBef>
              </a:pPr>
              <a:t>26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44799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87967-1760-406A-896C-BA6F66523E5D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358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54125"/>
            <a:ext cx="4505325" cy="33797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71"/>
            <a:endParaRPr lang="pl-PL" sz="1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C5BD9E-F88B-423D-8731-4D69F70ED7DB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54125"/>
            <a:ext cx="4505325" cy="33797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71"/>
            <a:endParaRPr lang="pl-PL" sz="1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C5BD9E-F88B-423D-8731-4D69F70ED7DB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54125"/>
            <a:ext cx="4505325" cy="33797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71"/>
            <a:endParaRPr lang="pl-PL" sz="1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C5BD9E-F88B-423D-8731-4D69F70ED7DB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54125"/>
            <a:ext cx="4505325" cy="33797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71"/>
            <a:endParaRPr lang="pl-PL" sz="1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C5BD9E-F88B-423D-8731-4D69F70ED7DB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0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54125"/>
            <a:ext cx="4505325" cy="33797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71"/>
            <a:endParaRPr lang="pl-PL" sz="1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C5BD9E-F88B-423D-8731-4D69F70ED7DB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0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54125"/>
            <a:ext cx="4505325" cy="33797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71"/>
            <a:endParaRPr lang="pl-PL" sz="1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C5BD9E-F88B-423D-8731-4D69F70ED7DB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0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54125"/>
            <a:ext cx="4505325" cy="33797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71"/>
            <a:endParaRPr lang="pl-PL" sz="1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C5BD9E-F88B-423D-8731-4D69F70ED7DB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0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54125"/>
            <a:ext cx="4505325" cy="33797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71"/>
            <a:endParaRPr lang="pl-PL" sz="1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C5BD9E-F88B-423D-8731-4D69F70ED7DB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asek ze strony internetowe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"/>
            <a:ext cx="90011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5" y="333375"/>
            <a:ext cx="58753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>
            <a:lvl1pPr algn="ctr">
              <a:defRPr sz="350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smtClean="0">
                <a:solidFill>
                  <a:srgbClr val="345528"/>
                </a:solidFill>
                <a:latin typeface="Tahoma" pitchFamily="34" charset="0"/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17F3-2989-4A62-9553-28A4865BBE8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541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2" y="332656"/>
            <a:ext cx="7653536" cy="499496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7"/>
            <a:ext cx="8229600" cy="5001419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E5B9C-2F75-4D59-929A-9BDF98AA16B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3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 userDrawn="1"/>
        </p:nvSpPr>
        <p:spPr bwMode="auto">
          <a:xfrm>
            <a:off x="971551" y="333393"/>
            <a:ext cx="76533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dirty="0">
                <a:solidFill>
                  <a:prstClr val="white"/>
                </a:solidFill>
              </a:rPr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124747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124747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A1E8C-8A3C-4BF3-9E47-E7B64D36E8B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 userDrawn="1"/>
        </p:nvSpPr>
        <p:spPr bwMode="auto">
          <a:xfrm>
            <a:off x="971551" y="333393"/>
            <a:ext cx="76533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dirty="0">
                <a:solidFill>
                  <a:prstClr val="white"/>
                </a:solidFill>
              </a:rPr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24762"/>
            <a:ext cx="4040188" cy="10501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4" y="1052754"/>
            <a:ext cx="4041775" cy="1122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2F487-258C-4D86-AF50-8839F786E66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14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 userDrawn="1"/>
        </p:nvSpPr>
        <p:spPr bwMode="auto">
          <a:xfrm>
            <a:off x="971551" y="333393"/>
            <a:ext cx="76533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dirty="0">
                <a:solidFill>
                  <a:prstClr val="white"/>
                </a:solidFill>
              </a:rPr>
              <a:t>Kliknij, aby edytować styl</a:t>
            </a: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BBECF-8BF7-4F03-AF40-5AD5D172016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30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77DB-10A9-4B09-A38D-D8F63EB52F9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93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EC6-46A1-48AA-9A02-8853FD2F73B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CCAC-A743-417A-8E14-BE98327AC0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11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FCE1-F182-4AB2-A868-A1F53DB10B3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CCAC-A743-417A-8E14-BE98327AC0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83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710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147E-8C67-4AC8-8FE7-689A3EDC6E4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CCAC-A743-417A-8E14-BE98327AC0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43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600206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7C5F-3FFA-4772-8F53-13C6572D147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CCAC-A743-417A-8E14-BE98327AC0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38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39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397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75D1-5EAB-43EB-B1CC-78C995FEB8D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CCAC-A743-417A-8E14-BE98327AC0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4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asek ze strony internetowej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"/>
            <a:ext cx="90011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5" y="333375"/>
            <a:ext cx="58753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86741-2758-43A9-8469-F03528E7EAA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80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80F-A4DC-4B62-9D10-B4C579158CC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CCAC-A743-417A-8E14-BE98327AC0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35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6B2C-F4B7-4A76-8C75-6FD98BFEFD1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CCAC-A743-417A-8E14-BE98327AC0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6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452" y="273059"/>
            <a:ext cx="51113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7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1351-2C3D-4CF8-AC0F-78A4406BDD2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CCAC-A743-417A-8E14-BE98327AC0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2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6929-E06B-4445-A25E-90DED56105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CCAC-A743-417A-8E14-BE98327AC0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75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253E-E373-4893-8174-BABC2C2E63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CCAC-A743-417A-8E14-BE98327AC0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83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579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E454-8C01-4EB4-A55D-BBDBDEFD14E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CCAC-A743-417A-8E14-BE98327AC0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3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2" y="332656"/>
            <a:ext cx="7653536" cy="499496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7"/>
            <a:ext cx="8229600" cy="5001419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E5B9C-2F75-4D59-929A-9BDF98AA16B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1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 userDrawn="1"/>
        </p:nvSpPr>
        <p:spPr bwMode="auto">
          <a:xfrm>
            <a:off x="971551" y="333399"/>
            <a:ext cx="76533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dirty="0">
                <a:solidFill>
                  <a:prstClr val="white"/>
                </a:solidFill>
              </a:rPr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124747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124747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A1E8C-8A3C-4BF3-9E47-E7B64D36E8B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7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 userDrawn="1"/>
        </p:nvSpPr>
        <p:spPr bwMode="auto">
          <a:xfrm>
            <a:off x="971551" y="333399"/>
            <a:ext cx="76533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dirty="0">
                <a:solidFill>
                  <a:prstClr val="white"/>
                </a:solidFill>
              </a:rPr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24768"/>
            <a:ext cx="4040188" cy="10501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7" y="1052760"/>
            <a:ext cx="4041775" cy="1122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2F487-258C-4D86-AF50-8839F786E66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4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 userDrawn="1"/>
        </p:nvSpPr>
        <p:spPr bwMode="auto">
          <a:xfrm>
            <a:off x="971551" y="333399"/>
            <a:ext cx="76533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dirty="0">
                <a:solidFill>
                  <a:prstClr val="white"/>
                </a:solidFill>
              </a:rPr>
              <a:t>Kliknij, aby edytować styl</a:t>
            </a: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BBECF-8BF7-4F03-AF40-5AD5D172016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4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77DB-10A9-4B09-A38D-D8F63EB52F9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2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asek ze strony internetowe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"/>
            <a:ext cx="90011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2" y="333375"/>
            <a:ext cx="58753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>
            <a:lvl1pPr algn="ctr">
              <a:defRPr sz="350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smtClean="0">
                <a:solidFill>
                  <a:srgbClr val="345528"/>
                </a:solidFill>
                <a:latin typeface="Tahoma" pitchFamily="34" charset="0"/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17F3-2989-4A62-9553-28A4865BBE8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037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asek ze strony internetowej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"/>
            <a:ext cx="90011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2" y="333375"/>
            <a:ext cx="58753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86741-2758-43A9-8469-F03528E7EAA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8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1000125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 CE" charset="-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90000"/>
              </a:lnSpc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 CE" charset="-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 CE" charset="-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5CFCB37-9910-4C86-A638-433B100A4FF2}" type="slidenum">
              <a:rPr lang="pl-PL">
                <a:solidFill>
                  <a:prstClr val="black">
                    <a:tint val="75000"/>
                  </a:prstClr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11" descr="pasek ze strony internetowej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"/>
            <a:ext cx="9001125" cy="942975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5" y="333375"/>
            <a:ext cx="58753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75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1000125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 CE" charset="-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90000"/>
              </a:lnSpc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 CE" charset="-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 CE" charset="-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5CFCB37-9910-4C86-A638-433B100A4FF2}" type="slidenum">
              <a:rPr lang="pl-PL">
                <a:solidFill>
                  <a:prstClr val="black">
                    <a:tint val="75000"/>
                  </a:prstClr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11" descr="pasek ze strony internetowej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"/>
            <a:ext cx="9001125" cy="942975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2" y="333375"/>
            <a:ext cx="58753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13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3B64-534B-484A-A68F-DA985104504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CCAC-A743-417A-8E14-BE98327AC0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1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hdphoto" Target="../media/hdphoto2.wdp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/>
              <a:t>Ministerstwo Rolnictwa i Rozwoju Wsi </a:t>
            </a:r>
          </a:p>
        </p:txBody>
      </p:sp>
      <p:sp>
        <p:nvSpPr>
          <p:cNvPr id="3" name="Prostokąt 2"/>
          <p:cNvSpPr/>
          <p:nvPr/>
        </p:nvSpPr>
        <p:spPr>
          <a:xfrm>
            <a:off x="683567" y="1510849"/>
            <a:ext cx="784887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4000" b="1" kern="0" dirty="0">
                <a:solidFill>
                  <a:srgbClr val="00B050"/>
                </a:solidFill>
              </a:rPr>
              <a:t>Strategia „Od pola do stołu”</a:t>
            </a:r>
          </a:p>
          <a:p>
            <a:pPr marL="0" marR="0" lvl="0" indent="0" algn="ctr" defTabSz="914400" eaLnBrk="1" fontAlgn="auto" latinLnBrk="0" hangingPunct="1"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 smtClean="0">
                <a:solidFill>
                  <a:srgbClr val="00B050"/>
                </a:solidFill>
              </a:rPr>
              <a:t>- stworzenie </a:t>
            </a:r>
            <a:r>
              <a:rPr lang="pl-PL" sz="3600" b="1" dirty="0">
                <a:solidFill>
                  <a:srgbClr val="00B050"/>
                </a:solidFill>
              </a:rPr>
              <a:t>sprawiedliwego, zdrowego i przyjaznego środowisku systemu żywnościowego </a:t>
            </a:r>
          </a:p>
          <a:p>
            <a:pPr marL="0" marR="0" lvl="0" indent="0" algn="ctr" defTabSz="914400" eaLnBrk="1" fontAlgn="auto" latinLnBrk="0" hangingPunct="1"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 smtClean="0"/>
              <a:t>Waldemar Guba</a:t>
            </a:r>
          </a:p>
          <a:p>
            <a:pPr marL="0" marR="0" lvl="0" indent="0" algn="ctr" defTabSz="914400" eaLnBrk="1" fontAlgn="auto" latinLnBrk="0" hangingPunct="1"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 smtClean="0"/>
              <a:t>DPRR/</a:t>
            </a:r>
            <a:r>
              <a:rPr lang="pl-PL" sz="2000" b="1" dirty="0" err="1" smtClean="0"/>
              <a:t>MRiRW</a:t>
            </a:r>
            <a:endParaRPr lang="pl-PL" sz="2000" b="1" dirty="0"/>
          </a:p>
        </p:txBody>
      </p:sp>
      <p:sp>
        <p:nvSpPr>
          <p:cNvPr id="7" name="Prostokąt 6"/>
          <p:cNvSpPr/>
          <p:nvPr/>
        </p:nvSpPr>
        <p:spPr>
          <a:xfrm>
            <a:off x="2750231" y="5445224"/>
            <a:ext cx="4096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endParaRPr lang="pl-PL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l-PL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Minikowo, 20 września, 2020 </a:t>
            </a:r>
            <a:r>
              <a:rPr lang="pl-PL" b="1" dirty="0">
                <a:solidFill>
                  <a:prstClr val="black"/>
                </a:solidFill>
                <a:latin typeface="Arial Narrow" panose="020B0606020202030204" pitchFamily="34" charset="0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1851760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1" y="332656"/>
            <a:ext cx="7920880" cy="576064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prstClr val="white"/>
                </a:solidFill>
              </a:rPr>
              <a:t>Cele </a:t>
            </a:r>
            <a:r>
              <a:rPr lang="pl-PL" sz="2800" b="1" dirty="0" smtClean="0">
                <a:solidFill>
                  <a:prstClr val="white"/>
                </a:solidFill>
              </a:rPr>
              <a:t>Strategii</a:t>
            </a:r>
            <a:endParaRPr lang="pl-PL" sz="28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/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pl-PL" sz="2300" b="1" dirty="0">
                <a:solidFill>
                  <a:srgbClr val="0070C0"/>
                </a:solidFill>
                <a:ea typeface="Times New Roman"/>
              </a:rPr>
              <a:t>Stymulowanie zrównoważonych praktyk </a:t>
            </a:r>
            <a:r>
              <a:rPr lang="pl-PL" sz="2300" b="1" dirty="0" smtClean="0">
                <a:solidFill>
                  <a:srgbClr val="0070C0"/>
                </a:solidFill>
                <a:ea typeface="Times New Roman"/>
              </a:rPr>
              <a:t>w zakresie przetwórstwa żywności</a:t>
            </a:r>
            <a:r>
              <a:rPr lang="pl-PL" sz="2300" b="1" dirty="0">
                <a:solidFill>
                  <a:srgbClr val="0070C0"/>
                </a:solidFill>
                <a:ea typeface="Times New Roman"/>
              </a:rPr>
              <a:t>, sprzedaży hurtowej i detalicznej, hotelarstwa i usług gastronomicznych</a:t>
            </a:r>
          </a:p>
          <a:p>
            <a:pPr marL="541338" lvl="0" indent="-363538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KE opracuje </a:t>
            </a:r>
            <a:r>
              <a:rPr lang="pl-PL" sz="2000" b="1" dirty="0" smtClean="0">
                <a:solidFill>
                  <a:prstClr val="black"/>
                </a:solidFill>
                <a:ea typeface="Times New Roman"/>
              </a:rPr>
              <a:t>unijny </a:t>
            </a:r>
            <a:r>
              <a:rPr lang="pl-PL" sz="2000" b="1" dirty="0">
                <a:solidFill>
                  <a:prstClr val="black"/>
                </a:solidFill>
                <a:ea typeface="Times New Roman"/>
              </a:rPr>
              <a:t>kodeks postępowania dot. odpowiedzialnych praktyk w zakresie biznesu i marketingu</a:t>
            </a:r>
          </a:p>
          <a:p>
            <a:pPr marL="541338" lvl="0" indent="-363538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prstClr val="black"/>
                </a:solidFill>
                <a:ea typeface="Times New Roman"/>
              </a:rPr>
              <a:t>i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nicjatywa legislacyjna w celu poprawy </a:t>
            </a:r>
            <a:r>
              <a:rPr lang="pl-PL" sz="2000" b="1" dirty="0" smtClean="0">
                <a:solidFill>
                  <a:prstClr val="black"/>
                </a:solidFill>
                <a:ea typeface="Times New Roman"/>
              </a:rPr>
              <a:t>ram </a:t>
            </a:r>
            <a:r>
              <a:rPr lang="pl-PL" sz="2000" b="1" dirty="0">
                <a:solidFill>
                  <a:prstClr val="black"/>
                </a:solidFill>
                <a:ea typeface="Times New Roman"/>
              </a:rPr>
              <a:t>ładu korporacyjnego</a:t>
            </a:r>
          </a:p>
          <a:p>
            <a:pPr marL="541338" lvl="0" indent="-363538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prstClr val="black"/>
                </a:solidFill>
                <a:ea typeface="Times New Roman"/>
              </a:rPr>
              <a:t>tworzenie</a:t>
            </a:r>
            <a:r>
              <a:rPr lang="pl-PL" sz="2000" b="1" dirty="0">
                <a:solidFill>
                  <a:prstClr val="black"/>
                </a:solidFill>
                <a:ea typeface="Times New Roman"/>
              </a:rPr>
              <a:t> profili </a:t>
            </a:r>
            <a:r>
              <a:rPr lang="pl-PL" sz="2000" b="1" dirty="0" smtClean="0">
                <a:solidFill>
                  <a:prstClr val="black"/>
                </a:solidFill>
                <a:ea typeface="Times New Roman"/>
              </a:rPr>
              <a:t>żywieniowych 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– przechodzenie na zdrową dietę</a:t>
            </a:r>
            <a:endParaRPr lang="pl-PL" sz="2000" dirty="0">
              <a:solidFill>
                <a:prstClr val="black"/>
              </a:solidFill>
              <a:ea typeface="Times New Roman"/>
            </a:endParaRPr>
          </a:p>
          <a:p>
            <a:pPr marL="541338" lvl="0" indent="-363538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prstClr val="black"/>
                </a:solidFill>
                <a:ea typeface="Times New Roman"/>
              </a:rPr>
              <a:t>p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romowanie modeli biznesowych </a:t>
            </a:r>
            <a:r>
              <a:rPr lang="pl-PL" sz="2000" dirty="0">
                <a:solidFill>
                  <a:prstClr val="black"/>
                </a:solidFill>
                <a:ea typeface="Times New Roman"/>
              </a:rPr>
              <a:t>o </a:t>
            </a:r>
            <a:r>
              <a:rPr lang="pl-PL" sz="2000" b="1" dirty="0">
                <a:solidFill>
                  <a:prstClr val="black"/>
                </a:solidFill>
                <a:ea typeface="Times New Roman"/>
              </a:rPr>
              <a:t>obiegu zamkniętym </a:t>
            </a:r>
          </a:p>
          <a:p>
            <a:pPr marL="541338" lvl="0" indent="-363538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przegląd prawodawstwa dot. materiałów przeznaczonych do kontaktu z żywnością - </a:t>
            </a:r>
            <a:r>
              <a:rPr lang="pl-PL" sz="2000" b="1" dirty="0" smtClean="0">
                <a:solidFill>
                  <a:prstClr val="black"/>
                </a:solidFill>
                <a:ea typeface="Times New Roman"/>
              </a:rPr>
              <a:t>opakowania żywności</a:t>
            </a:r>
            <a:endParaRPr lang="pl-PL" sz="2000" dirty="0">
              <a:solidFill>
                <a:prstClr val="black"/>
              </a:solidFill>
              <a:ea typeface="Times New Roman"/>
            </a:endParaRPr>
          </a:p>
          <a:p>
            <a:pPr marL="541338" lvl="0" indent="-363538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prstClr val="black"/>
                </a:solidFill>
                <a:ea typeface="Times New Roman"/>
              </a:rPr>
              <a:t>przegląd </a:t>
            </a:r>
            <a:r>
              <a:rPr lang="pl-PL" sz="2000" b="1" dirty="0">
                <a:solidFill>
                  <a:prstClr val="black"/>
                </a:solidFill>
                <a:ea typeface="Times New Roman"/>
              </a:rPr>
              <a:t>norm handlowych</a:t>
            </a:r>
          </a:p>
          <a:p>
            <a:pPr marL="541338" lvl="0" indent="-36353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prstClr val="black"/>
                </a:solidFill>
                <a:ea typeface="Times New Roman"/>
              </a:rPr>
              <a:t>wzmocnienie prawodawstwa w zakresie 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/>
            </a:r>
            <a:br>
              <a:rPr lang="pl-PL" sz="2000" dirty="0" smtClean="0">
                <a:solidFill>
                  <a:prstClr val="black"/>
                </a:solidFill>
                <a:ea typeface="Times New Roman"/>
              </a:rPr>
            </a:br>
            <a:r>
              <a:rPr lang="pl-PL" sz="2000" b="1" dirty="0" smtClean="0">
                <a:solidFill>
                  <a:prstClr val="black"/>
                </a:solidFill>
                <a:ea typeface="Times New Roman"/>
              </a:rPr>
              <a:t>oznaczeń geograficznych</a:t>
            </a:r>
          </a:p>
          <a:p>
            <a:pPr marL="177800" lvl="0" indent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2300" b="1" dirty="0">
              <a:latin typeface="Times New Roman"/>
              <a:ea typeface="Times New Roman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E5B9C-2F75-4D59-929A-9BDF98AA16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07" y="4910695"/>
            <a:ext cx="2414398" cy="181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900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1" y="332656"/>
            <a:ext cx="7920880" cy="576064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prstClr val="white"/>
                </a:solidFill>
              </a:rPr>
              <a:t>Cele </a:t>
            </a:r>
            <a:r>
              <a:rPr lang="pl-PL" sz="2800" b="1" dirty="0" smtClean="0">
                <a:solidFill>
                  <a:prstClr val="white"/>
                </a:solidFill>
              </a:rPr>
              <a:t>Strategii</a:t>
            </a:r>
            <a:endParaRPr lang="pl-PL" sz="28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pl-PL" sz="2300" b="1" dirty="0" smtClean="0">
                <a:solidFill>
                  <a:srgbClr val="0070C0"/>
                </a:solidFill>
                <a:ea typeface="Times New Roman"/>
              </a:rPr>
              <a:t>Promowanie </a:t>
            </a:r>
            <a:r>
              <a:rPr lang="pl-PL" sz="2300" b="1" dirty="0">
                <a:solidFill>
                  <a:srgbClr val="0070C0"/>
                </a:solidFill>
                <a:ea typeface="Times New Roman"/>
              </a:rPr>
              <a:t>zrównoważonej konsumpcji żywności, ułatwianie przejścia na zdrowe, zrównoważone diety.</a:t>
            </a:r>
          </a:p>
          <a:p>
            <a:pPr marL="4635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b="1" dirty="0">
                <a:solidFill>
                  <a:prstClr val="black"/>
                </a:solidFill>
                <a:ea typeface="Times New Roman"/>
              </a:rPr>
              <a:t>lepsze informowanie konsumentów </a:t>
            </a:r>
            <a:r>
              <a:rPr lang="pl-PL" sz="2000" dirty="0">
                <a:solidFill>
                  <a:prstClr val="black"/>
                </a:solidFill>
                <a:ea typeface="Times New Roman"/>
              </a:rPr>
              <a:t>m.in. o metodach produkcji, pochodzeniu i jakości żywności, wartości odżywczej, promowanie składu produktów; wpływ na wybory konsumentów poprzez odpowiednie etykietowanie 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produktów</a:t>
            </a:r>
          </a:p>
          <a:p>
            <a:pPr marL="4635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prstClr val="black"/>
                </a:solidFill>
                <a:ea typeface="Times New Roman"/>
              </a:rPr>
              <a:t>w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zmocnienie pozycji konsumentów</a:t>
            </a:r>
          </a:p>
          <a:p>
            <a:pPr marL="4635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prstClr val="black"/>
                </a:solidFill>
                <a:ea typeface="Times New Roman"/>
              </a:rPr>
              <a:t>p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oprawa dostępności i ceny zrównoważonej żywności  </a:t>
            </a:r>
          </a:p>
          <a:p>
            <a:pPr marL="463550" indent="-28575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pl-PL" sz="17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E5B9C-2F75-4D59-929A-9BDF98AA16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2"/>
          <a:stretch/>
        </p:blipFill>
        <p:spPr bwMode="auto">
          <a:xfrm>
            <a:off x="899592" y="4293096"/>
            <a:ext cx="2952328" cy="196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03" y="4293096"/>
            <a:ext cx="4524375" cy="19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345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1" y="332656"/>
            <a:ext cx="7920880" cy="576064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prstClr val="white"/>
                </a:solidFill>
              </a:rPr>
              <a:t>Cele </a:t>
            </a:r>
            <a:r>
              <a:rPr lang="pl-PL" sz="2800" b="1" dirty="0" smtClean="0">
                <a:solidFill>
                  <a:prstClr val="white"/>
                </a:solidFill>
              </a:rPr>
              <a:t>Strategii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72608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pl-PL" sz="1000" b="1" dirty="0">
              <a:latin typeface="Times New Roman"/>
              <a:ea typeface="Times New Roman"/>
            </a:endParaRPr>
          </a:p>
          <a:p>
            <a:pPr marL="444500" indent="-4445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pl-PL" sz="2300" b="1" dirty="0">
                <a:solidFill>
                  <a:srgbClr val="0070C0"/>
                </a:solidFill>
                <a:ea typeface="Times New Roman"/>
              </a:rPr>
              <a:t>Ograniczanie strat i marnotrawstwa żywności.</a:t>
            </a:r>
          </a:p>
          <a:p>
            <a:pPr marL="374650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ea typeface="Times New Roman"/>
              </a:rPr>
              <a:t>zmniejszenie o połowę ilości </a:t>
            </a:r>
            <a:r>
              <a:rPr lang="pl-PL" sz="2000" b="1" dirty="0">
                <a:ea typeface="Times New Roman"/>
              </a:rPr>
              <a:t>odpadów żywnościowych </a:t>
            </a:r>
            <a:r>
              <a:rPr lang="pl-PL" sz="2000" dirty="0">
                <a:ea typeface="Times New Roman"/>
              </a:rPr>
              <a:t>na mieszkańca na poziomie detalicznym i konsumenckim do 2030 r. </a:t>
            </a:r>
          </a:p>
          <a:p>
            <a:pPr marL="374650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ea typeface="Times New Roman"/>
              </a:rPr>
              <a:t>oznaczenia dat </a:t>
            </a:r>
            <a:r>
              <a:rPr lang="pl-PL" sz="2000" b="1" dirty="0">
                <a:ea typeface="Times New Roman"/>
              </a:rPr>
              <a:t>(„należy spożyć do”, „najlepiej spożyć przed</a:t>
            </a:r>
            <a:r>
              <a:rPr lang="pl-PL" sz="2000" b="1" dirty="0" smtClean="0">
                <a:ea typeface="Times New Roman"/>
              </a:rPr>
              <a:t>”)</a:t>
            </a:r>
          </a:p>
          <a:p>
            <a:pPr marL="374650" indent="-28575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pl-PL" sz="1700" b="1" dirty="0">
              <a:latin typeface="Times New Roman"/>
              <a:ea typeface="Times New Roman"/>
            </a:endParaRPr>
          </a:p>
          <a:p>
            <a:pPr marL="374650" indent="-28575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pl-PL" sz="1700" b="1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pl-PL" sz="1700" dirty="0">
              <a:latin typeface="Times New Roman"/>
              <a:ea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6"/>
            </a:pPr>
            <a:endParaRPr lang="pl-PL" sz="23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6"/>
            </a:pPr>
            <a:endParaRPr lang="pl-PL" sz="2300" b="1" dirty="0">
              <a:latin typeface="Times New Roman"/>
              <a:ea typeface="Times New Roman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E5B9C-2F75-4D59-929A-9BDF98AA16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009043" cy="266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87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1" y="332656"/>
            <a:ext cx="7920880" cy="576064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prstClr val="white"/>
                </a:solidFill>
              </a:rPr>
              <a:t>Cele </a:t>
            </a:r>
            <a:r>
              <a:rPr lang="pl-PL" sz="2800" b="1" dirty="0" smtClean="0">
                <a:solidFill>
                  <a:prstClr val="white"/>
                </a:solidFill>
              </a:rPr>
              <a:t>Strategii</a:t>
            </a:r>
            <a:endParaRPr lang="pl-PL" sz="28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9024" y="908720"/>
            <a:ext cx="8784976" cy="5472608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pl-PL" sz="1700" dirty="0">
              <a:latin typeface="Times New Roman"/>
              <a:ea typeface="Times New Roman"/>
            </a:endParaRPr>
          </a:p>
          <a:p>
            <a:pPr marL="457200" lvl="0" indent="-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pl-PL" sz="2400" b="1" dirty="0">
                <a:solidFill>
                  <a:srgbClr val="0070C0"/>
                </a:solidFill>
                <a:ea typeface="Times New Roman"/>
              </a:rPr>
              <a:t>Zwalczanie fałszowania żywności w łańcuchu dostaw</a:t>
            </a:r>
          </a:p>
          <a:p>
            <a:pPr marL="541338" indent="-363538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prstClr val="black"/>
                </a:solidFill>
                <a:ea typeface="Times New Roman"/>
              </a:rPr>
              <a:t>dążenie do </a:t>
            </a:r>
            <a:r>
              <a:rPr lang="pl-PL" sz="2000" b="1" dirty="0">
                <a:solidFill>
                  <a:prstClr val="black"/>
                </a:solidFill>
                <a:ea typeface="Times New Roman"/>
              </a:rPr>
              <a:t>zerowej tolerancji </a:t>
            </a:r>
            <a:r>
              <a:rPr lang="pl-PL" sz="2000" dirty="0">
                <a:solidFill>
                  <a:prstClr val="black"/>
                </a:solidFill>
                <a:ea typeface="Times New Roman"/>
              </a:rPr>
              <a:t>i zwiększenie zapobiegania, kontroli, odstraszania 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i </a:t>
            </a:r>
            <a:r>
              <a:rPr lang="pl-PL" sz="2000" dirty="0">
                <a:solidFill>
                  <a:prstClr val="black"/>
                </a:solidFill>
                <a:ea typeface="Times New Roman"/>
              </a:rPr>
              <a:t>skutecznych sankcji,</a:t>
            </a:r>
          </a:p>
          <a:p>
            <a:pPr marL="541338" lvl="0" indent="-363538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zwiększenie </a:t>
            </a:r>
            <a:r>
              <a:rPr lang="pl-PL" sz="2000" dirty="0">
                <a:solidFill>
                  <a:prstClr val="black"/>
                </a:solidFill>
                <a:ea typeface="Times New Roman"/>
              </a:rPr>
              <a:t>administracyjnej </a:t>
            </a:r>
            <a:r>
              <a:rPr lang="pl-PL" sz="2000" b="1" dirty="0">
                <a:solidFill>
                  <a:prstClr val="black"/>
                </a:solidFill>
                <a:ea typeface="Times New Roman"/>
              </a:rPr>
              <a:t>współpracy transgranicznej</a:t>
            </a:r>
            <a:r>
              <a:rPr lang="pl-PL" sz="2000" dirty="0">
                <a:solidFill>
                  <a:prstClr val="black"/>
                </a:solidFill>
                <a:ea typeface="Times New Roman"/>
              </a:rPr>
              <a:t>,</a:t>
            </a:r>
          </a:p>
          <a:p>
            <a:pPr marL="541338" lvl="0" indent="-363538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zapewnienie równych </a:t>
            </a:r>
            <a:r>
              <a:rPr lang="pl-PL" sz="2000" dirty="0">
                <a:solidFill>
                  <a:prstClr val="black"/>
                </a:solidFill>
                <a:ea typeface="Times New Roman"/>
              </a:rPr>
              <a:t>warunków funkcjonowania podmiotom gospodarczym przy jednoczesnym zapobieganiu 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oszustwom </a:t>
            </a:r>
            <a:r>
              <a:rPr lang="pl-PL" sz="2000" dirty="0">
                <a:solidFill>
                  <a:prstClr val="black"/>
                </a:solidFill>
                <a:ea typeface="Times New Roman"/>
              </a:rPr>
              <a:t>wobec konsumentów w zakresie jakości i pochodzenia produktów żywnościowych.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6"/>
            </a:pPr>
            <a:endParaRPr lang="pl-PL" sz="2300" b="1" dirty="0">
              <a:latin typeface="Times New Roman"/>
              <a:ea typeface="Times New Roman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E5B9C-2F75-4D59-929A-9BDF98AA16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32" y="4721893"/>
            <a:ext cx="3417773" cy="185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79" y="4721893"/>
            <a:ext cx="3290662" cy="185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542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5920" y="213328"/>
            <a:ext cx="7920880" cy="576064"/>
          </a:xfrm>
        </p:spPr>
        <p:txBody>
          <a:bodyPr/>
          <a:lstStyle/>
          <a:p>
            <a:pPr algn="ctr"/>
            <a:r>
              <a:rPr lang="pl-PL" sz="2400" b="1" dirty="0" smtClean="0"/>
              <a:t>Plan działania KE 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E5B9C-2F75-4D59-929A-9BDF98AA16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9" b="27986"/>
          <a:stretch/>
        </p:blipFill>
        <p:spPr bwMode="auto">
          <a:xfrm>
            <a:off x="1259632" y="908720"/>
            <a:ext cx="6840760" cy="5949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916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1" y="332656"/>
            <a:ext cx="7920880" cy="576064"/>
          </a:xfrm>
        </p:spPr>
        <p:txBody>
          <a:bodyPr/>
          <a:lstStyle/>
          <a:p>
            <a:pPr algn="ctr"/>
            <a:r>
              <a:rPr lang="pl-PL" sz="2400" b="1" dirty="0" smtClean="0"/>
              <a:t>Plan działania KE 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E5B9C-2F75-4D59-929A-9BDF98AA16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 b="11446"/>
          <a:stretch/>
        </p:blipFill>
        <p:spPr bwMode="auto">
          <a:xfrm>
            <a:off x="1043608" y="1019923"/>
            <a:ext cx="7190843" cy="5164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92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1" y="332656"/>
            <a:ext cx="7920880" cy="576064"/>
          </a:xfrm>
        </p:spPr>
        <p:txBody>
          <a:bodyPr/>
          <a:lstStyle/>
          <a:p>
            <a:pPr algn="ctr"/>
            <a:r>
              <a:rPr lang="pl-PL" sz="2400" b="1" dirty="0" smtClean="0"/>
              <a:t>Plan działania KE 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E5B9C-2F75-4D59-929A-9BDF98AA16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4" b="5924"/>
          <a:stretch/>
        </p:blipFill>
        <p:spPr bwMode="auto">
          <a:xfrm>
            <a:off x="971601" y="821778"/>
            <a:ext cx="7416824" cy="5775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91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b="1" dirty="0">
                <a:solidFill>
                  <a:prstClr val="white"/>
                </a:solidFill>
              </a:rPr>
              <a:t>Strategia </a:t>
            </a:r>
            <a:r>
              <a:rPr lang="pl-PL" sz="2800" b="1" i="1" dirty="0">
                <a:solidFill>
                  <a:prstClr val="white"/>
                </a:solidFill>
              </a:rPr>
              <a:t>„Od pola do stołu” </a:t>
            </a:r>
            <a:r>
              <a:rPr lang="pl-PL" sz="2800" b="1" dirty="0">
                <a:solidFill>
                  <a:prstClr val="white"/>
                </a:solidFill>
              </a:rPr>
              <a:t>a WPR 2021-2027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1864" y="1210338"/>
            <a:ext cx="8424936" cy="5328592"/>
          </a:xfrm>
        </p:spPr>
        <p:txBody>
          <a:bodyPr/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pl-PL" sz="2300" dirty="0" smtClean="0">
                <a:cs typeface="Times New Roman" panose="02020603050405020304" pitchFamily="18" charset="0"/>
              </a:rPr>
              <a:t>Najważniejsze </a:t>
            </a:r>
            <a:r>
              <a:rPr lang="pl-PL" sz="2300" dirty="0">
                <a:cs typeface="Times New Roman" panose="02020603050405020304" pitchFamily="18" charset="0"/>
              </a:rPr>
              <a:t>założenia Strategii będą wdrażane przez państwa członkowskie w ramach realizacji </a:t>
            </a:r>
            <a:r>
              <a:rPr lang="pl-PL" sz="23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9 celów szczegółowych Wspólnej Polityki Rolnej</a:t>
            </a:r>
            <a:r>
              <a:rPr lang="pl-PL" sz="23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pl-PL" sz="2300" dirty="0">
                <a:cs typeface="Times New Roman" panose="02020603050405020304" pitchFamily="18" charset="0"/>
              </a:rPr>
              <a:t>w nowej perspektywie finansowej UE. 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pl-PL" sz="2300" dirty="0" smtClean="0">
                <a:cs typeface="Times New Roman" panose="02020603050405020304" pitchFamily="18" charset="0"/>
              </a:rPr>
              <a:t>W </a:t>
            </a:r>
            <a:r>
              <a:rPr lang="pl-PL" sz="2300" b="1" dirty="0" smtClean="0">
                <a:cs typeface="Times New Roman" panose="02020603050405020304" pitchFamily="18" charset="0"/>
              </a:rPr>
              <a:t>Krajowych Planach Strategicznych </a:t>
            </a:r>
            <a:r>
              <a:rPr lang="pl-PL" sz="2300" b="1" dirty="0">
                <a:cs typeface="Times New Roman" panose="02020603050405020304" pitchFamily="18" charset="0"/>
              </a:rPr>
              <a:t>WPR </a:t>
            </a:r>
            <a:r>
              <a:rPr lang="pl-PL" sz="2300" dirty="0">
                <a:cs typeface="Times New Roman" panose="02020603050405020304" pitchFamily="18" charset="0"/>
              </a:rPr>
              <a:t>państwa członkowskie określą w jaki sposób za pomocą </a:t>
            </a:r>
            <a:r>
              <a:rPr lang="pl-PL" sz="2300" dirty="0" smtClean="0">
                <a:cs typeface="Times New Roman" panose="02020603050405020304" pitchFamily="18" charset="0"/>
              </a:rPr>
              <a:t>planowanych interwencji/narzędzi </a:t>
            </a:r>
            <a:r>
              <a:rPr lang="pl-PL" sz="2300" dirty="0">
                <a:cs typeface="Times New Roman" panose="02020603050405020304" pitchFamily="18" charset="0"/>
              </a:rPr>
              <a:t>będą realizować cele Strategii</a:t>
            </a:r>
            <a:r>
              <a:rPr lang="pl-PL" sz="2300" dirty="0" smtClean="0"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pl-PL" sz="2300" dirty="0" smtClean="0">
                <a:cs typeface="Times New Roman" panose="02020603050405020304" pitchFamily="18" charset="0"/>
              </a:rPr>
              <a:t>KE przedstawi jeszcze w 2020 r. </a:t>
            </a:r>
            <a:r>
              <a:rPr lang="pl-PL" sz="2300" b="1" dirty="0" smtClean="0">
                <a:cs typeface="Times New Roman" panose="02020603050405020304" pitchFamily="18" charset="0"/>
              </a:rPr>
              <a:t>rekomendacje dla poszczególnych </a:t>
            </a:r>
            <a:r>
              <a:rPr lang="pl-PL" sz="2300" b="1" dirty="0">
                <a:cs typeface="Times New Roman" panose="02020603050405020304" pitchFamily="18" charset="0"/>
              </a:rPr>
              <a:t>państw </a:t>
            </a:r>
            <a:r>
              <a:rPr lang="pl-PL" sz="2300" dirty="0" smtClean="0">
                <a:cs typeface="Times New Roman" panose="02020603050405020304" pitchFamily="18" charset="0"/>
              </a:rPr>
              <a:t>członkowskich, które będą odnosiły </a:t>
            </a:r>
            <a:r>
              <a:rPr lang="pl-PL" sz="2300" dirty="0">
                <a:cs typeface="Times New Roman" panose="02020603050405020304" pitchFamily="18" charset="0"/>
              </a:rPr>
              <a:t>się do realizacji </a:t>
            </a:r>
            <a:r>
              <a:rPr lang="pl-PL" sz="2300" dirty="0" smtClean="0">
                <a:cs typeface="Times New Roman" panose="02020603050405020304" pitchFamily="18" charset="0"/>
              </a:rPr>
              <a:t>każdego </a:t>
            </a:r>
            <a:r>
              <a:rPr lang="pl-PL" sz="2300" dirty="0">
                <a:cs typeface="Times New Roman" panose="02020603050405020304" pitchFamily="18" charset="0"/>
              </a:rPr>
              <a:t>z dziewięciu szczegółowych celów nowej WPR, </a:t>
            </a:r>
            <a:r>
              <a:rPr lang="pl-PL" sz="2300" dirty="0" smtClean="0">
                <a:cs typeface="Times New Roman" panose="02020603050405020304" pitchFamily="18" charset="0"/>
              </a:rPr>
              <a:t>by </a:t>
            </a:r>
            <a:r>
              <a:rPr lang="pl-PL" sz="2300" dirty="0">
                <a:cs typeface="Times New Roman" panose="02020603050405020304" pitchFamily="18" charset="0"/>
              </a:rPr>
              <a:t>zapewnić zgodność Krajowych Planów z Europejskim Zielonym Ładem, a także Strategiami „Od pola do stołu</a:t>
            </a:r>
            <a:r>
              <a:rPr lang="pl-PL" sz="2300" dirty="0" smtClean="0">
                <a:cs typeface="Times New Roman" panose="02020603050405020304" pitchFamily="18" charset="0"/>
              </a:rPr>
              <a:t>” i Bioróżnorodności” </a:t>
            </a:r>
          </a:p>
          <a:p>
            <a:pPr algn="just"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pl-PL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400"/>
              </a:spcBef>
              <a:buNone/>
            </a:pPr>
            <a:r>
              <a:rPr lang="pl-PL" sz="23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E5B9C-2F75-4D59-929A-9BDF98AA16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06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920880" cy="499496"/>
          </a:xfrm>
        </p:spPr>
        <p:txBody>
          <a:bodyPr/>
          <a:lstStyle/>
          <a:p>
            <a:r>
              <a:rPr lang="pl-PL" sz="2800" b="1" dirty="0"/>
              <a:t>Cele szczegółowe zreformowanej WPR*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09285"/>
            <a:ext cx="8352928" cy="5520463"/>
          </a:xfrm>
        </p:spPr>
        <p:txBody>
          <a:bodyPr/>
          <a:lstStyle/>
          <a:p>
            <a:pPr>
              <a:buSzPct val="95000"/>
              <a:buFont typeface="+mj-lt"/>
              <a:buAutoNum type="arabicParenR"/>
              <a:defRPr/>
            </a:pPr>
            <a:r>
              <a:rPr lang="pl-PL" sz="1800" b="1" i="1" dirty="0"/>
              <a:t>wspieranie godziwych dochodów gospodarstw rolnych i ich odporności </a:t>
            </a:r>
            <a:r>
              <a:rPr lang="pl-PL" sz="1800" i="1" dirty="0"/>
              <a:t>w całej Unii </a:t>
            </a:r>
            <a:br>
              <a:rPr lang="pl-PL" sz="1800" i="1" dirty="0"/>
            </a:br>
            <a:r>
              <a:rPr lang="pl-PL" sz="1800" i="1" dirty="0"/>
              <a:t>w celu zwiększenia bezpieczeństwa żywnościowego;</a:t>
            </a:r>
          </a:p>
          <a:p>
            <a:pPr>
              <a:buSzPct val="95000"/>
              <a:buFont typeface="+mj-lt"/>
              <a:buAutoNum type="arabicParenR"/>
              <a:defRPr/>
            </a:pPr>
            <a:r>
              <a:rPr lang="pl-PL" sz="1800" b="1" i="1" dirty="0"/>
              <a:t>zwiększenie zorientowania na rynek i konkurencyjność</a:t>
            </a:r>
            <a:r>
              <a:rPr lang="pl-PL" sz="1800" i="1" dirty="0"/>
              <a:t>, w tym większe ukierunkowanie na </a:t>
            </a:r>
            <a:r>
              <a:rPr lang="pl-PL" sz="1800" b="1" i="1" dirty="0"/>
              <a:t>badania naukowe, technologię i cyfryzację </a:t>
            </a:r>
            <a:r>
              <a:rPr lang="pl-PL" sz="1800" i="1" dirty="0"/>
              <a:t>;</a:t>
            </a:r>
          </a:p>
          <a:p>
            <a:pPr>
              <a:buSzPct val="95000"/>
              <a:buFont typeface="+mj-lt"/>
              <a:buAutoNum type="arabicParenR"/>
              <a:defRPr/>
            </a:pPr>
            <a:r>
              <a:rPr lang="pl-PL" sz="1800" b="1" i="1" dirty="0"/>
              <a:t>poprawa pozycji rolników w łańcuchu żywnościowym</a:t>
            </a:r>
            <a:r>
              <a:rPr lang="pl-PL" sz="1800" i="1" dirty="0"/>
              <a:t>;</a:t>
            </a:r>
          </a:p>
          <a:p>
            <a:pPr>
              <a:buSzPct val="95000"/>
              <a:buFont typeface="+mj-lt"/>
              <a:buAutoNum type="arabicParenR"/>
              <a:defRPr/>
            </a:pPr>
            <a:r>
              <a:rPr lang="pl-PL" sz="1800" b="1" i="1" dirty="0">
                <a:solidFill>
                  <a:srgbClr val="00B050"/>
                </a:solidFill>
              </a:rPr>
              <a:t>przyczynianie się do łagodzenia zmiany klimatu i przystosowywania się </a:t>
            </a:r>
            <a:r>
              <a:rPr lang="pl-PL" sz="1800" i="1" dirty="0">
                <a:solidFill>
                  <a:srgbClr val="00B050"/>
                </a:solidFill>
              </a:rPr>
              <a:t>do niej, a także </a:t>
            </a:r>
            <a:r>
              <a:rPr lang="pl-PL" sz="1800" b="1" i="1" dirty="0">
                <a:solidFill>
                  <a:srgbClr val="00B050"/>
                </a:solidFill>
              </a:rPr>
              <a:t>wykorzystanie zrównoważonej energii</a:t>
            </a:r>
            <a:r>
              <a:rPr lang="pl-PL" sz="1800" i="1" dirty="0">
                <a:solidFill>
                  <a:srgbClr val="00B050"/>
                </a:solidFill>
              </a:rPr>
              <a:t>;</a:t>
            </a:r>
          </a:p>
          <a:p>
            <a:pPr>
              <a:buSzPct val="95000"/>
              <a:buFont typeface="+mj-lt"/>
              <a:buAutoNum type="arabicParenR"/>
              <a:defRPr/>
            </a:pPr>
            <a:r>
              <a:rPr lang="pl-PL" sz="1800" b="1" i="1" dirty="0">
                <a:solidFill>
                  <a:srgbClr val="00B050"/>
                </a:solidFill>
              </a:rPr>
              <a:t>wspieranie zrównoważonego rozwoju i wydajnego gospodarowania zasobami naturalnymi</a:t>
            </a:r>
            <a:r>
              <a:rPr lang="pl-PL" sz="1800" i="1" dirty="0">
                <a:solidFill>
                  <a:srgbClr val="00B050"/>
                </a:solidFill>
              </a:rPr>
              <a:t>, takimi jak woda, gleba i powietrze;</a:t>
            </a:r>
          </a:p>
          <a:p>
            <a:pPr>
              <a:buSzPct val="95000"/>
              <a:buFont typeface="+mj-lt"/>
              <a:buAutoNum type="arabicParenR"/>
              <a:defRPr/>
            </a:pPr>
            <a:r>
              <a:rPr lang="pl-PL" altLang="pl-PL" sz="1800" b="1" i="1" dirty="0">
                <a:solidFill>
                  <a:srgbClr val="00B050"/>
                </a:solidFill>
              </a:rPr>
              <a:t>przyczynianie się do ochrony różnorodności biologicznej, wzmacnianie usług ekosystemowych oraz ochrona siedlisk i krajobrazu</a:t>
            </a:r>
            <a:r>
              <a:rPr lang="pl-PL" altLang="pl-PL" sz="1800" i="1" dirty="0">
                <a:solidFill>
                  <a:srgbClr val="00B050"/>
                </a:solidFill>
              </a:rPr>
              <a:t>; </a:t>
            </a:r>
            <a:endParaRPr lang="pl-PL" sz="1800" b="1" i="1" u="sng" dirty="0">
              <a:solidFill>
                <a:srgbClr val="00B050"/>
              </a:solidFill>
            </a:endParaRPr>
          </a:p>
          <a:p>
            <a:pPr>
              <a:buSzPct val="95000"/>
              <a:buFont typeface="+mj-lt"/>
              <a:buAutoNum type="arabicParenR"/>
              <a:defRPr/>
            </a:pPr>
            <a:r>
              <a:rPr lang="pl-PL" altLang="pl-PL" sz="1800" b="1" i="1" dirty="0"/>
              <a:t>przyciąganie młodych rolników i ułatwianie rozwoju działalności gospodarczej</a:t>
            </a:r>
            <a:r>
              <a:rPr lang="pl-PL" altLang="pl-PL" sz="1800" i="1" dirty="0"/>
              <a:t> </a:t>
            </a:r>
            <a:br>
              <a:rPr lang="pl-PL" altLang="pl-PL" sz="1800" i="1" dirty="0"/>
            </a:br>
            <a:r>
              <a:rPr lang="pl-PL" altLang="pl-PL" sz="1800" i="1" dirty="0"/>
              <a:t>na obszarach wiejskich ;</a:t>
            </a:r>
            <a:endParaRPr lang="pl-PL" sz="1800" i="1" dirty="0"/>
          </a:p>
          <a:p>
            <a:pPr>
              <a:buSzPct val="95000"/>
              <a:buFont typeface="+mj-lt"/>
              <a:buAutoNum type="arabicParenR"/>
              <a:defRPr/>
            </a:pPr>
            <a:r>
              <a:rPr lang="pl-PL" altLang="pl-PL" sz="1800" b="1" i="1" dirty="0"/>
              <a:t>promowanie zatrudnienia, wzrostu, włączenia społecznego i rozwoju lokalnego </a:t>
            </a:r>
            <a:br>
              <a:rPr lang="pl-PL" altLang="pl-PL" sz="1800" b="1" i="1" dirty="0"/>
            </a:br>
            <a:r>
              <a:rPr lang="pl-PL" altLang="pl-PL" sz="1800" i="1" dirty="0"/>
              <a:t>na obszarach wiejskich, w tym </a:t>
            </a:r>
            <a:r>
              <a:rPr lang="pl-PL" altLang="pl-PL" sz="1800" i="1" dirty="0" err="1"/>
              <a:t>biogospodarki</a:t>
            </a:r>
            <a:r>
              <a:rPr lang="pl-PL" altLang="pl-PL" sz="1800" i="1" dirty="0"/>
              <a:t> i zrównoważonego leśnictwa ;</a:t>
            </a:r>
            <a:endParaRPr lang="pl-PL" sz="1800" i="1" u="sng" dirty="0"/>
          </a:p>
          <a:p>
            <a:pPr>
              <a:buSzPct val="95000"/>
              <a:buFont typeface="+mj-lt"/>
              <a:buAutoNum type="arabicParenR"/>
              <a:defRPr/>
            </a:pPr>
            <a:r>
              <a:rPr lang="pl-PL" altLang="pl-PL" sz="1800" b="1" i="1" dirty="0"/>
              <a:t>poprawa reakcji rolnictwa UE na potrzeby społeczne dotyczące żywności i zdrowia</a:t>
            </a:r>
            <a:r>
              <a:rPr lang="pl-PL" altLang="pl-PL" sz="1800" i="1" dirty="0"/>
              <a:t>, w tym bezpiecznej, bogatej w składniki odżywcze i zrównoważonej żywności, zapobiegania marnotrawieniu żywności, jak również dobrostanu zwierząt.</a:t>
            </a:r>
            <a:endParaRPr lang="pl-PL" sz="1800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E5B9C-2F75-4D59-929A-9BDF98AA16BB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251520" y="6569969"/>
            <a:ext cx="6984776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pl-PL" sz="1100" dirty="0"/>
              <a:t>*)  Art. 6 projektu rozporządzenia „w sprawie planów strategicznych WPR” (COM(2018)392)</a:t>
            </a:r>
          </a:p>
        </p:txBody>
      </p:sp>
    </p:spTree>
    <p:extLst>
      <p:ext uri="{BB962C8B-B14F-4D97-AF65-F5344CB8AC3E}">
        <p14:creationId xmlns:p14="http://schemas.microsoft.com/office/powerpoint/2010/main" val="1989176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9106" y="313826"/>
            <a:ext cx="8064894" cy="499496"/>
          </a:xfrm>
        </p:spPr>
        <p:txBody>
          <a:bodyPr/>
          <a:lstStyle/>
          <a:p>
            <a:r>
              <a:rPr lang="pl-PL" sz="2800" b="1" dirty="0" smtClean="0"/>
              <a:t>Jak mają być zapewnione korzyści dla rolników?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97911"/>
            <a:ext cx="9361040" cy="5001419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pl-PL" sz="2600" dirty="0" smtClean="0"/>
              <a:t>Wszyscy powinni skorzystać na </a:t>
            </a:r>
            <a:r>
              <a:rPr lang="pl-PL" sz="2600" b="1" dirty="0" smtClean="0"/>
              <a:t>sprawiedliwe</a:t>
            </a:r>
            <a:r>
              <a:rPr lang="pl-PL" sz="2600" dirty="0" smtClean="0"/>
              <a:t>j transformacji</a:t>
            </a:r>
          </a:p>
          <a:p>
            <a:pPr>
              <a:spcBef>
                <a:spcPts val="1000"/>
              </a:spcBef>
            </a:pPr>
            <a:r>
              <a:rPr lang="pl-PL" sz="2600" b="1" dirty="0" smtClean="0"/>
              <a:t>Wsparcie finansowe </a:t>
            </a:r>
            <a:r>
              <a:rPr lang="pl-PL" sz="2600" dirty="0"/>
              <a:t>WPR i PS</a:t>
            </a:r>
          </a:p>
          <a:p>
            <a:pPr>
              <a:spcBef>
                <a:spcPts val="1000"/>
              </a:spcBef>
            </a:pPr>
            <a:r>
              <a:rPr lang="pl-PL" sz="2600" dirty="0" err="1" smtClean="0"/>
              <a:t>Zrównoważoność</a:t>
            </a:r>
            <a:r>
              <a:rPr lang="pl-PL" sz="2600" dirty="0" smtClean="0"/>
              <a:t> jako </a:t>
            </a:r>
            <a:r>
              <a:rPr lang="pl-PL" sz="2600" b="1" dirty="0" smtClean="0"/>
              <a:t>znak towarowy </a:t>
            </a:r>
            <a:r>
              <a:rPr lang="pl-PL" sz="2600" dirty="0" smtClean="0"/>
              <a:t>(kontakt z konsumentem, </a:t>
            </a:r>
            <a:r>
              <a:rPr lang="pl-PL" sz="2600" i="1" dirty="0" smtClean="0"/>
              <a:t>np. </a:t>
            </a:r>
            <a:r>
              <a:rPr lang="pl-PL" sz="2600" dirty="0" smtClean="0"/>
              <a:t>etykiet. inf. </a:t>
            </a:r>
            <a:r>
              <a:rPr lang="pl-PL" sz="2600" dirty="0"/>
              <a:t>o dobrostanie </a:t>
            </a:r>
            <a:r>
              <a:rPr lang="pl-PL" sz="2600" dirty="0" smtClean="0"/>
              <a:t>zwierząt)</a:t>
            </a:r>
          </a:p>
          <a:p>
            <a:pPr>
              <a:spcBef>
                <a:spcPts val="1000"/>
              </a:spcBef>
            </a:pPr>
            <a:r>
              <a:rPr lang="pl-PL" sz="2600" dirty="0" smtClean="0"/>
              <a:t>Dochody z produkcji </a:t>
            </a:r>
            <a:r>
              <a:rPr lang="pl-PL" sz="2600" b="1" dirty="0" smtClean="0"/>
              <a:t>OZE</a:t>
            </a:r>
            <a:r>
              <a:rPr lang="pl-PL" sz="2600" dirty="0" smtClean="0"/>
              <a:t> i sekwestracji </a:t>
            </a:r>
            <a:r>
              <a:rPr lang="pl-PL" sz="2600" b="1" dirty="0" smtClean="0"/>
              <a:t>CO</a:t>
            </a:r>
            <a:r>
              <a:rPr lang="pl-PL" sz="2600" b="1" baseline="-25000" dirty="0" smtClean="0"/>
              <a:t>2 </a:t>
            </a:r>
          </a:p>
          <a:p>
            <a:pPr>
              <a:spcBef>
                <a:spcPts val="1000"/>
              </a:spcBef>
            </a:pPr>
            <a:r>
              <a:rPr lang="pl-PL" sz="2600" dirty="0" smtClean="0"/>
              <a:t>Wzmacnianie </a:t>
            </a:r>
            <a:r>
              <a:rPr lang="pl-PL" sz="2600" b="1" dirty="0" smtClean="0"/>
              <a:t>pozycji rolników </a:t>
            </a:r>
            <a:r>
              <a:rPr lang="pl-PL" sz="2600" dirty="0" smtClean="0"/>
              <a:t>w łańcuchu dostaw: (wspieranie współpracy rolników, monitorowanie wdrażania dyrektywy w sprawie nieuczciwych praktyk handlowych)</a:t>
            </a:r>
          </a:p>
          <a:p>
            <a:pPr>
              <a:spcBef>
                <a:spcPts val="1000"/>
              </a:spcBef>
            </a:pPr>
            <a:r>
              <a:rPr lang="pl-PL" sz="2600" dirty="0" smtClean="0"/>
              <a:t>Zakaz kampanii reklamujących tanie mięso</a:t>
            </a:r>
          </a:p>
          <a:p>
            <a:pPr>
              <a:spcBef>
                <a:spcPts val="1000"/>
              </a:spcBef>
            </a:pPr>
            <a:r>
              <a:rPr lang="pl-PL" sz="2600" dirty="0" smtClean="0"/>
              <a:t>Dostęp do nowych technologii</a:t>
            </a:r>
            <a:endParaRPr lang="pl-PL" sz="2600" dirty="0"/>
          </a:p>
          <a:p>
            <a:pPr>
              <a:spcBef>
                <a:spcPts val="1000"/>
              </a:spcBef>
            </a:pPr>
            <a:r>
              <a:rPr lang="pl-PL" sz="2600" dirty="0" smtClean="0"/>
              <a:t>Wsparcie poprzez </a:t>
            </a:r>
            <a:r>
              <a:rPr lang="pl-PL" sz="2600" b="1" dirty="0" smtClean="0"/>
              <a:t>AKIS</a:t>
            </a:r>
            <a:r>
              <a:rPr lang="pl-PL" sz="2600" dirty="0" smtClean="0"/>
              <a:t> (badania, doradztwo)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E5B9C-2F75-4D59-929A-9BDF98AA16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8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Cel nadrzędny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0602" y="1109673"/>
            <a:ext cx="8229600" cy="532859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BUDOWANIE ŁAŃCUCHA ŻYWNOŚCIOWEGO, KTÓRY DZIAŁA NA RZECZ </a:t>
            </a:r>
            <a:r>
              <a:rPr lang="pl-PL" sz="1800" b="1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KONSUMENTOW, PRODUCENTÓW, KLIMATU i ŚRODOWISKA</a:t>
            </a:r>
          </a:p>
          <a:p>
            <a:pPr marL="0" indent="0" algn="ctr">
              <a:buNone/>
            </a:pPr>
            <a:endParaRPr lang="pl-PL" sz="2800" b="1" dirty="0">
              <a:ln w="1905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E5B9C-2F75-4D59-929A-9BDF98AA16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762" r="2964" b="4140"/>
          <a:stretch/>
        </p:blipFill>
        <p:spPr bwMode="auto">
          <a:xfrm>
            <a:off x="683568" y="2263618"/>
            <a:ext cx="7488830" cy="274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683568" y="5445224"/>
            <a:ext cx="7488830" cy="104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3000"/>
              </a:spcBef>
              <a:buFont typeface="Arial" charset="0"/>
              <a:buNone/>
            </a:pPr>
            <a:r>
              <a:rPr lang="pl-PL" sz="2000" b="1" dirty="0" smtClean="0">
                <a:cs typeface="Times New Roman" panose="02020603050405020304" pitchFamily="18" charset="0"/>
              </a:rPr>
              <a:t>Dokument zawiera ogólny opis inicjatyw oraz planowanych w najbliższych latach kierunków działań UE</a:t>
            </a:r>
            <a:r>
              <a:rPr lang="pl-PL" sz="2000" dirty="0" smtClean="0">
                <a:cs typeface="Times New Roman" panose="02020603050405020304" pitchFamily="18" charset="0"/>
              </a:rPr>
              <a:t> w celu zmniejszenia </a:t>
            </a:r>
            <a:br>
              <a:rPr lang="pl-PL" sz="2000" dirty="0" smtClean="0">
                <a:cs typeface="Times New Roman" panose="02020603050405020304" pitchFamily="18" charset="0"/>
              </a:rPr>
            </a:br>
            <a:r>
              <a:rPr lang="pl-PL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śladu środowiskowego i klimatycznego</a:t>
            </a:r>
            <a:r>
              <a:rPr lang="pl-PL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cs typeface="Times New Roman" panose="02020603050405020304" pitchFamily="18" charset="0"/>
              </a:rPr>
              <a:t>unijnego systemu żywnościowego.</a:t>
            </a:r>
            <a:endParaRPr lang="pl-PL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24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6624" y="350001"/>
            <a:ext cx="7653536" cy="499496"/>
          </a:xfrm>
        </p:spPr>
        <p:txBody>
          <a:bodyPr/>
          <a:lstStyle/>
          <a:p>
            <a:r>
              <a:rPr lang="pl-PL" sz="2800" b="1" dirty="0" smtClean="0"/>
              <a:t>Niewiadome/ryzyka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754038" cy="508760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pl-PL" sz="2600" dirty="0" smtClean="0"/>
              <a:t>Gotowość </a:t>
            </a:r>
            <a:r>
              <a:rPr lang="pl-PL" sz="2600" b="1" dirty="0" smtClean="0"/>
              <a:t>konsumentó</a:t>
            </a:r>
            <a:r>
              <a:rPr lang="pl-PL" sz="2600" dirty="0" smtClean="0"/>
              <a:t>w do ponoszenia kosztów transformacji (ceny żywności)?</a:t>
            </a:r>
          </a:p>
          <a:p>
            <a:pPr>
              <a:spcBef>
                <a:spcPts val="1000"/>
              </a:spcBef>
            </a:pPr>
            <a:r>
              <a:rPr lang="pl-PL" sz="2600" dirty="0" smtClean="0"/>
              <a:t>Gotowość </a:t>
            </a:r>
            <a:r>
              <a:rPr lang="pl-PL" sz="2600" b="1" dirty="0" smtClean="0"/>
              <a:t>konkurentów</a:t>
            </a:r>
            <a:r>
              <a:rPr lang="pl-PL" sz="2600" dirty="0" smtClean="0"/>
              <a:t> UE do włączenia się w proces transformacji (umowy handlowe)?</a:t>
            </a:r>
          </a:p>
          <a:p>
            <a:pPr>
              <a:spcBef>
                <a:spcPts val="1000"/>
              </a:spcBef>
            </a:pPr>
            <a:r>
              <a:rPr lang="pl-PL" sz="2600" dirty="0" smtClean="0"/>
              <a:t>Możliwości technologiczne </a:t>
            </a:r>
            <a:r>
              <a:rPr lang="pl-PL" sz="2600" dirty="0" smtClean="0"/>
              <a:t>utrzymania/rozwoju produkcji rolnej (</a:t>
            </a:r>
            <a:r>
              <a:rPr lang="pl-PL" sz="2600" b="1" dirty="0" smtClean="0"/>
              <a:t>bezpieczeństw</a:t>
            </a:r>
            <a:r>
              <a:rPr lang="pl-PL" sz="2600" dirty="0" smtClean="0"/>
              <a:t>o żywnościowe UE/świata)?</a:t>
            </a:r>
          </a:p>
          <a:p>
            <a:pPr>
              <a:spcBef>
                <a:spcPts val="1000"/>
              </a:spcBef>
            </a:pPr>
            <a:r>
              <a:rPr lang="pl-PL" sz="2600" dirty="0" smtClean="0"/>
              <a:t>Możliwości faktycznego wzmocnienia </a:t>
            </a:r>
            <a:r>
              <a:rPr lang="pl-PL" sz="2600" b="1" dirty="0" smtClean="0"/>
              <a:t>pozycji rolników</a:t>
            </a:r>
            <a:r>
              <a:rPr lang="pl-PL" sz="2600" dirty="0" smtClean="0"/>
              <a:t> w łańcuchu </a:t>
            </a:r>
            <a:r>
              <a:rPr lang="pl-PL" sz="2600" dirty="0" smtClean="0"/>
              <a:t>rynkowym ?</a:t>
            </a:r>
            <a:endParaRPr lang="pl-PL" sz="2600" dirty="0" smtClean="0"/>
          </a:p>
          <a:p>
            <a:pPr>
              <a:spcBef>
                <a:spcPts val="1000"/>
              </a:spcBef>
            </a:pPr>
            <a:r>
              <a:rPr lang="pl-PL" sz="2600" b="1" dirty="0" smtClean="0"/>
              <a:t>Szybki wzrost złożoności</a:t>
            </a:r>
            <a:r>
              <a:rPr lang="pl-PL" sz="2600" dirty="0" smtClean="0"/>
              <a:t> nowych technologii, prawa, procedur, polityk, struktur rynkowych, etc.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E5B9C-2F75-4D59-929A-9BDF98AA16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52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b="1" dirty="0" smtClean="0">
                <a:solidFill>
                  <a:prstClr val="white"/>
                </a:solidFill>
              </a:rPr>
              <a:t>STANOWISKO RZĄDU RP (6 lipca br.)</a:t>
            </a:r>
            <a:endParaRPr lang="pl-PL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268760"/>
            <a:ext cx="9145016" cy="4824536"/>
          </a:xfrm>
        </p:spPr>
        <p:txBody>
          <a:bodyPr/>
          <a:lstStyle/>
          <a:p>
            <a:pPr lv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2000" b="1" dirty="0" smtClean="0">
                <a:ea typeface="Calibri"/>
                <a:cs typeface="Times New Roman"/>
              </a:rPr>
              <a:t>Polska </a:t>
            </a:r>
            <a:r>
              <a:rPr lang="pl-PL" sz="2000" b="1" dirty="0">
                <a:ea typeface="Calibri"/>
                <a:cs typeface="Times New Roman"/>
              </a:rPr>
              <a:t>wspiera </a:t>
            </a:r>
            <a:r>
              <a:rPr lang="pl-PL" sz="2000" b="1" dirty="0" smtClean="0">
                <a:ea typeface="Calibri"/>
                <a:cs typeface="Times New Roman"/>
              </a:rPr>
              <a:t>europejską </a:t>
            </a:r>
            <a:r>
              <a:rPr lang="pl-PL" sz="2000" b="1" dirty="0">
                <a:ea typeface="Calibri"/>
                <a:cs typeface="Times New Roman"/>
              </a:rPr>
              <a:t>inicjatywę </a:t>
            </a:r>
            <a:r>
              <a:rPr lang="pl-PL" sz="2000" dirty="0">
                <a:ea typeface="Calibri"/>
                <a:cs typeface="Times New Roman"/>
              </a:rPr>
              <a:t>w zakresie stworzenia solidnego i odpornego systemu </a:t>
            </a:r>
            <a:r>
              <a:rPr lang="pl-PL" sz="2000" dirty="0" smtClean="0">
                <a:ea typeface="Calibri"/>
                <a:cs typeface="Times New Roman"/>
              </a:rPr>
              <a:t>żywnościowego; Strategia F2F jest </a:t>
            </a:r>
            <a:r>
              <a:rPr lang="pl-PL" sz="2000" dirty="0">
                <a:ea typeface="Calibri"/>
                <a:cs typeface="Times New Roman"/>
              </a:rPr>
              <a:t>ważnym krokiem w tym kierunku. </a:t>
            </a:r>
            <a:endParaRPr lang="pl-PL" sz="2000" dirty="0" smtClean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2000" dirty="0" smtClean="0">
                <a:ea typeface="Calibri"/>
                <a:cs typeface="Times New Roman"/>
              </a:rPr>
              <a:t>Nadrzędnym </a:t>
            </a:r>
            <a:r>
              <a:rPr lang="pl-PL" sz="2000" dirty="0">
                <a:ea typeface="Calibri"/>
                <a:cs typeface="Times New Roman"/>
              </a:rPr>
              <a:t>celem rolnictwa jest zapewnienie </a:t>
            </a:r>
            <a:r>
              <a:rPr lang="pl-PL" sz="2000" b="1" dirty="0">
                <a:ea typeface="Calibri"/>
                <a:cs typeface="Times New Roman"/>
              </a:rPr>
              <a:t>bezpieczeństwa żywnościowego </a:t>
            </a:r>
            <a:r>
              <a:rPr lang="pl-PL" sz="2000" dirty="0">
                <a:ea typeface="Calibri"/>
                <a:cs typeface="Times New Roman"/>
              </a:rPr>
              <a:t>dla społeczeństwa UE. </a:t>
            </a:r>
            <a:r>
              <a:rPr lang="pl-PL" sz="2000" dirty="0" smtClean="0">
                <a:ea typeface="Calibri"/>
                <a:cs typeface="Times New Roman"/>
              </a:rPr>
              <a:t>Stawianie zbyt </a:t>
            </a:r>
            <a:r>
              <a:rPr lang="pl-PL" sz="2000" dirty="0">
                <a:ea typeface="Calibri"/>
                <a:cs typeface="Times New Roman"/>
              </a:rPr>
              <a:t>ambitnych celów może </a:t>
            </a:r>
            <a:r>
              <a:rPr lang="pl-PL" sz="2000" dirty="0" smtClean="0">
                <a:ea typeface="Calibri"/>
                <a:cs typeface="Times New Roman"/>
              </a:rPr>
              <a:t>ograniczyć produkcję rolną w UE i zmniejszyć wkład w globalne bezpieczeństwo </a:t>
            </a:r>
            <a:r>
              <a:rPr lang="pl-PL" sz="2000" dirty="0" smtClean="0">
                <a:ea typeface="Calibri"/>
                <a:cs typeface="Times New Roman"/>
              </a:rPr>
              <a:t>żywnościowe.</a:t>
            </a:r>
            <a:endParaRPr lang="pl-PL" sz="20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2000" dirty="0" smtClean="0">
                <a:ea typeface="Calibri"/>
                <a:cs typeface="Times New Roman"/>
              </a:rPr>
              <a:t>Nowe </a:t>
            </a:r>
            <a:r>
              <a:rPr lang="pl-PL" sz="2000" dirty="0">
                <a:ea typeface="Calibri"/>
                <a:cs typeface="Times New Roman"/>
              </a:rPr>
              <a:t>obciążenia nakładane na rolników muszą być </a:t>
            </a:r>
            <a:r>
              <a:rPr lang="pl-PL" sz="2000" b="1" dirty="0">
                <a:ea typeface="Calibri"/>
                <a:cs typeface="Times New Roman"/>
              </a:rPr>
              <a:t>odpowiednio </a:t>
            </a:r>
            <a:r>
              <a:rPr lang="pl-PL" sz="2000" b="1" dirty="0" smtClean="0">
                <a:ea typeface="Calibri"/>
                <a:cs typeface="Times New Roman"/>
              </a:rPr>
              <a:t>kompensowane </a:t>
            </a:r>
            <a:r>
              <a:rPr lang="pl-PL" sz="2000" dirty="0" smtClean="0">
                <a:ea typeface="Calibri"/>
                <a:cs typeface="Times New Roman"/>
              </a:rPr>
              <a:t>(wsparciem publicznym lub wyższymi cenami). </a:t>
            </a:r>
            <a:r>
              <a:rPr lang="pl-PL" sz="2000" dirty="0">
                <a:ea typeface="Calibri"/>
                <a:cs typeface="Times New Roman"/>
              </a:rPr>
              <a:t>O</a:t>
            </a:r>
            <a:r>
              <a:rPr lang="pl-PL" sz="2000" dirty="0" smtClean="0">
                <a:ea typeface="Calibri"/>
                <a:cs typeface="Times New Roman"/>
              </a:rPr>
              <a:t>płacalność produkcji rolnej jest warunkiem powodzenia Strategii. </a:t>
            </a:r>
          </a:p>
          <a:p>
            <a:pPr lv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2000" dirty="0" smtClean="0">
                <a:ea typeface="Calibri"/>
              </a:rPr>
              <a:t>Jedynie </a:t>
            </a:r>
            <a:r>
              <a:rPr lang="pl-PL" sz="2000" dirty="0">
                <a:ea typeface="Calibri"/>
              </a:rPr>
              <a:t>identyczne wymagania w zakresie produkcji produktów importowanych z </a:t>
            </a:r>
            <a:r>
              <a:rPr lang="pl-PL" sz="2000" b="1" dirty="0">
                <a:ea typeface="Calibri"/>
              </a:rPr>
              <a:t>krajów trzecich </a:t>
            </a:r>
            <a:r>
              <a:rPr lang="pl-PL" sz="2000" dirty="0">
                <a:ea typeface="Calibri"/>
              </a:rPr>
              <a:t>pozwolą na równą konkurencję </a:t>
            </a:r>
            <a:r>
              <a:rPr lang="pl-PL" sz="2000" dirty="0" smtClean="0">
                <a:ea typeface="Calibri"/>
              </a:rPr>
              <a:t>oraz </a:t>
            </a:r>
            <a:r>
              <a:rPr lang="pl-PL" sz="2000" dirty="0">
                <a:ea typeface="Calibri"/>
              </a:rPr>
              <a:t>rozpowszechnią właściwe praktyki w produkcji rolnej poza granice UE.</a:t>
            </a:r>
            <a:endParaRPr lang="pl-PL" sz="20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2000" dirty="0">
                <a:ea typeface="Calibri"/>
              </a:rPr>
              <a:t>Konieczne jest </a:t>
            </a:r>
            <a:r>
              <a:rPr lang="pl-PL" sz="2000" dirty="0" smtClean="0">
                <a:ea typeface="Calibri"/>
              </a:rPr>
              <a:t>pilne przekazanie </a:t>
            </a:r>
            <a:r>
              <a:rPr lang="pl-PL" sz="2000" dirty="0">
                <a:ea typeface="Calibri"/>
              </a:rPr>
              <a:t>przez Komisję Europejską </a:t>
            </a:r>
            <a:r>
              <a:rPr lang="pl-PL" sz="2000" b="1" dirty="0">
                <a:ea typeface="Calibri"/>
              </a:rPr>
              <a:t>oceny wpływu i konkretnych danych</a:t>
            </a:r>
            <a:r>
              <a:rPr lang="pl-PL" sz="2000" dirty="0">
                <a:ea typeface="Calibri"/>
              </a:rPr>
              <a:t> i w odniesieniu do wskazanych celów </a:t>
            </a:r>
          </a:p>
          <a:p>
            <a:pPr lv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pl-PL" sz="18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6516216" y="6309320"/>
            <a:ext cx="2170584" cy="412173"/>
          </a:xfrm>
        </p:spPr>
        <p:txBody>
          <a:bodyPr/>
          <a:lstStyle/>
          <a:p>
            <a:pPr>
              <a:defRPr/>
            </a:pPr>
            <a:fld id="{320E5B9C-2F75-4D59-929A-9BDF98AA16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02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67E88F2-E435-4C42-9C42-571A3DE2BB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A677DB-10A9-4B09-A38D-D8F63EB52F9E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DCD4B8D-23A5-4838-9796-155EB60D1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71" y="1099766"/>
            <a:ext cx="852265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0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b="1" dirty="0">
                <a:solidFill>
                  <a:prstClr val="white"/>
                </a:solidFill>
                <a:latin typeface="+mn-lt"/>
                <a:cs typeface="Times New Roman" panose="02020603050405020304" pitchFamily="18" charset="0"/>
              </a:rPr>
              <a:t>PESTYCYDY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E5B9C-2F75-4D59-929A-9BDF98AA16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Symbol zastępczy zawartości 4" descr="Pesticides sales (2018, in millions kilograms)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272808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899592" y="5445224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Roboto"/>
                <a:ea typeface="Calibri"/>
                <a:cs typeface="Times New Roman"/>
              </a:rPr>
              <a:t>Krajami o największej sprzedaży pestycydów </a:t>
            </a:r>
            <a:r>
              <a:rPr lang="pl-PL" dirty="0" smtClean="0">
                <a:latin typeface="Roboto"/>
                <a:ea typeface="Calibri"/>
                <a:cs typeface="Times New Roman"/>
              </a:rPr>
              <a:t>była Francja</a:t>
            </a:r>
            <a:r>
              <a:rPr lang="pl-PL" dirty="0">
                <a:latin typeface="Roboto"/>
                <a:ea typeface="Calibri"/>
                <a:cs typeface="Times New Roman"/>
              </a:rPr>
              <a:t>, </a:t>
            </a:r>
            <a:r>
              <a:rPr lang="pl-PL" dirty="0" smtClean="0">
                <a:latin typeface="Roboto"/>
                <a:ea typeface="Calibri"/>
                <a:cs typeface="Times New Roman"/>
              </a:rPr>
              <a:t>Hiszpania, Włochy</a:t>
            </a:r>
            <a:r>
              <a:rPr lang="pl-PL" dirty="0">
                <a:latin typeface="Roboto"/>
                <a:ea typeface="Calibri"/>
                <a:cs typeface="Times New Roman"/>
              </a:rPr>
              <a:t>, Niemcy i Polska, które łącznie stanowiły 71% sprzedaży pestycydów w UE (Eurostat, 2018a).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9658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ytuł 1"/>
          <p:cNvSpPr>
            <a:spLocks noGrp="1"/>
          </p:cNvSpPr>
          <p:nvPr>
            <p:ph type="title" idx="4294967295"/>
          </p:nvPr>
        </p:nvSpPr>
        <p:spPr>
          <a:xfrm>
            <a:off x="801688" y="188640"/>
            <a:ext cx="8464550" cy="73342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2400" b="1" dirty="0" smtClean="0">
                <a:solidFill>
                  <a:schemeClr val="bg1"/>
                </a:solidFill>
                <a:latin typeface="+mn-lt"/>
              </a:rPr>
              <a:t>Zużycie nawozów w rolnictwie polskim (kg/1ha użytków rolnych)</a:t>
            </a:r>
          </a:p>
        </p:txBody>
      </p:sp>
      <p:sp>
        <p:nvSpPr>
          <p:cNvPr id="57347" name="Prostokąt 5"/>
          <p:cNvSpPr>
            <a:spLocks noChangeArrowheads="1"/>
          </p:cNvSpPr>
          <p:nvPr/>
        </p:nvSpPr>
        <p:spPr bwMode="auto">
          <a:xfrm>
            <a:off x="0" y="6613525"/>
            <a:ext cx="2582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000" b="0" i="1"/>
              <a:t>Źródło: Środki produkcji w rolnictwie, GUS.</a:t>
            </a:r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122238" y="177281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0"/>
          </a:p>
        </p:txBody>
      </p:sp>
      <p:sp>
        <p:nvSpPr>
          <p:cNvPr id="57349" name="Prostokąt 1"/>
          <p:cNvSpPr>
            <a:spLocks noChangeArrowheads="1"/>
          </p:cNvSpPr>
          <p:nvPr/>
        </p:nvSpPr>
        <p:spPr bwMode="auto">
          <a:xfrm>
            <a:off x="1979712" y="1157263"/>
            <a:ext cx="64258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dirty="0">
                <a:latin typeface="Arial Narrow" panose="020B0606020202030204" pitchFamily="34" charset="0"/>
              </a:rPr>
              <a:t>2018 r. zużycie nawozów mineralnych (NPK) w przeliczeniu na 1 ha wynosiło 141,6 kg</a:t>
            </a:r>
          </a:p>
        </p:txBody>
      </p:sp>
      <p:graphicFrame>
        <p:nvGraphicFramePr>
          <p:cNvPr id="57350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402326"/>
              </p:ext>
            </p:extLst>
          </p:nvPr>
        </p:nvGraphicFramePr>
        <p:xfrm>
          <a:off x="122238" y="1628801"/>
          <a:ext cx="8899525" cy="48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0" r:id="rId3" imgW="8900931" imgH="4560203" progId="Excel.Chart.8">
                  <p:embed/>
                </p:oleObj>
              </mc:Choice>
              <mc:Fallback>
                <p:oleObj r:id="rId3" imgW="8900931" imgH="4560203" progId="Excel.Chart.8">
                  <p:embed/>
                  <p:pic>
                    <p:nvPicPr>
                      <p:cNvPr id="57350" name="Wykres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1628801"/>
                        <a:ext cx="8899525" cy="486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7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1" y="332656"/>
            <a:ext cx="7920880" cy="576064"/>
          </a:xfrm>
        </p:spPr>
        <p:txBody>
          <a:bodyPr/>
          <a:lstStyle/>
          <a:p>
            <a:pPr algn="ctr"/>
            <a:r>
              <a:rPr lang="pl-PL" sz="2400" b="1" dirty="0" smtClean="0"/>
              <a:t>ROLNICTWO EKOLOGICZNE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595652"/>
          </a:xfrm>
        </p:spPr>
        <p:txBody>
          <a:bodyPr/>
          <a:lstStyle/>
          <a:p>
            <a:pPr marL="0" lvl="0" indent="0">
              <a:buNone/>
            </a:pPr>
            <a:endParaRPr lang="pl-PL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pl-PL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pl-PL" sz="23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E5B9C-2F75-4D59-929A-9BDF98AA16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467544" y="1109914"/>
            <a:ext cx="8229600" cy="500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Powierzchnia użytków </a:t>
            </a:r>
            <a:r>
              <a:rPr lang="pl-PL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rolnych w Polsce, </a:t>
            </a:r>
            <a:r>
              <a:rPr lang="pl-PL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na której prowadzono produkcję </a:t>
            </a:r>
            <a:r>
              <a:rPr lang="pl-PL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ekologiczną</a:t>
            </a:r>
            <a:r>
              <a:rPr lang="pl-PL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pl-PL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 </a:t>
            </a:r>
            <a:r>
              <a:rPr lang="pl-PL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latach </a:t>
            </a:r>
            <a:r>
              <a:rPr lang="pl-PL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2012-2017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pl-PL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pl-PL" sz="20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pl-PL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6" name="Wykres 5"/>
          <p:cNvGraphicFramePr/>
          <p:nvPr>
            <p:extLst/>
          </p:nvPr>
        </p:nvGraphicFramePr>
        <p:xfrm>
          <a:off x="1907704" y="2060848"/>
          <a:ext cx="5616623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rostokąt 4"/>
          <p:cNvSpPr/>
          <p:nvPr/>
        </p:nvSpPr>
        <p:spPr>
          <a:xfrm>
            <a:off x="827584" y="5517232"/>
            <a:ext cx="7776864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11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Źródło: Opracowanie A. Madej (IUNG-PIB), na podstawie </a:t>
            </a:r>
            <a:r>
              <a:rPr lang="pl-PL" sz="11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roczników statystycznych </a:t>
            </a:r>
            <a:r>
              <a:rPr lang="pl-PL" sz="11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rolnictwa z lat 2013-2018, GUS</a:t>
            </a:r>
            <a:r>
              <a:rPr lang="pl-PL" sz="1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pl-PL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73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rostokąt 1"/>
          <p:cNvSpPr>
            <a:spLocks noChangeArrowheads="1"/>
          </p:cNvSpPr>
          <p:nvPr/>
        </p:nvSpPr>
        <p:spPr bwMode="auto">
          <a:xfrm>
            <a:off x="1043608" y="980728"/>
            <a:ext cx="8208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/>
              <a:t>Zmiana pogłowia zwierząt (SD) w 2018 roku względem 2006 roku </a:t>
            </a: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  <p:graphicFrame>
        <p:nvGraphicFramePr>
          <p:cNvPr id="47108" name="Obiekt 3"/>
          <p:cNvGraphicFramePr>
            <a:graphicFrameLocks noChangeAspect="1"/>
          </p:cNvGraphicFramePr>
          <p:nvPr>
            <p:extLst/>
          </p:nvPr>
        </p:nvGraphicFramePr>
        <p:xfrm>
          <a:off x="2700338" y="1349028"/>
          <a:ext cx="5832102" cy="5508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2" r:id="rId4" imgW="4389120" imgH="4457880" progId="STATISTICA.Graph">
                  <p:embed/>
                </p:oleObj>
              </mc:Choice>
              <mc:Fallback>
                <p:oleObj r:id="rId4" imgW="4389120" imgH="4457880" progId="STATISTICA.Graph">
                  <p:embed/>
                  <p:pic>
                    <p:nvPicPr>
                      <p:cNvPr id="47108" name="Obi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349028"/>
                        <a:ext cx="5832102" cy="5508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9" name="Picture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5112568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386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187624" y="33265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prstClr val="white"/>
                </a:solidFill>
              </a:rPr>
              <a:t>Ministerstwo Rolnictwa i Rozwoju Wsi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" y="511489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09" y="510763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051" y="511489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76" y="510763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65" y="5057822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Od pola do stołu | Komisja Europejsk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678" y="511489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608" y="5036607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678" y="511489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80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043465"/>
              </p:ext>
            </p:extLst>
          </p:nvPr>
        </p:nvGraphicFramePr>
        <p:xfrm>
          <a:off x="284106" y="1124744"/>
          <a:ext cx="8712968" cy="2448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E5B9C-2F75-4D59-929A-9BDF98AA16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8912" y="3019504"/>
            <a:ext cx="1722675" cy="2160239"/>
            <a:chOff x="-8886" y="-1"/>
            <a:chExt cx="1722675" cy="2448269"/>
          </a:xfrm>
        </p:grpSpPr>
        <p:sp>
          <p:nvSpPr>
            <p:cNvPr id="7" name="Pagon 6"/>
            <p:cNvSpPr/>
            <p:nvPr/>
          </p:nvSpPr>
          <p:spPr>
            <a:xfrm rot="5400000">
              <a:off x="-367240" y="367240"/>
              <a:ext cx="2448269" cy="1713788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-8886" y="848179"/>
              <a:ext cx="1713788" cy="1224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/>
                <a:t>Strategia „Od pola do stołu”</a:t>
              </a:r>
            </a:p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dirty="0"/>
                <a:t>20 maja</a:t>
              </a:r>
              <a:r>
                <a:rPr lang="pl-PL" sz="1400" kern="1200" dirty="0"/>
                <a:t> 2020r.</a:t>
              </a:r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2015005" y="4619555"/>
            <a:ext cx="7014451" cy="1591374"/>
            <a:chOff x="1713788" y="3"/>
            <a:chExt cx="7014451" cy="1591374"/>
          </a:xfrm>
        </p:grpSpPr>
        <p:sp>
          <p:nvSpPr>
            <p:cNvPr id="11" name="Prostokąt z rogami zaokrąglonymi z jednej strony 10"/>
            <p:cNvSpPr/>
            <p:nvPr/>
          </p:nvSpPr>
          <p:spPr>
            <a:xfrm rot="5400000">
              <a:off x="4432963" y="-2703900"/>
              <a:ext cx="1591374" cy="6999179"/>
            </a:xfrm>
            <a:prstGeom prst="round2Same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Prostokąt 11"/>
            <p:cNvSpPr/>
            <p:nvPr/>
          </p:nvSpPr>
          <p:spPr>
            <a:xfrm>
              <a:off x="1713788" y="77684"/>
              <a:ext cx="6921495" cy="1436006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sz="2400" dirty="0"/>
                <a:t>Przywracanie </a:t>
              </a:r>
              <a:r>
                <a:rPr lang="pl-PL" sz="2400" b="1" dirty="0"/>
                <a:t>przyrody </a:t>
              </a:r>
              <a:r>
                <a:rPr lang="pl-PL" sz="2400" dirty="0"/>
                <a:t>do naszego życia</a:t>
              </a:r>
              <a:endParaRPr lang="pl-PL" sz="2400" kern="1200" dirty="0"/>
            </a:p>
          </p:txBody>
        </p:sp>
      </p:grpSp>
      <p:sp>
        <p:nvSpPr>
          <p:cNvPr id="17" name="Pagon 16"/>
          <p:cNvSpPr/>
          <p:nvPr/>
        </p:nvSpPr>
        <p:spPr>
          <a:xfrm rot="5400000">
            <a:off x="101434" y="4814386"/>
            <a:ext cx="2073889" cy="1713788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Prostokąt 17"/>
          <p:cNvSpPr/>
          <p:nvPr/>
        </p:nvSpPr>
        <p:spPr>
          <a:xfrm>
            <a:off x="1995273" y="5121436"/>
            <a:ext cx="6921495" cy="14360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7780" rIns="17780" bIns="17780" numCol="1" spcCol="1270" anchor="ctr" anchorCtr="0">
            <a:noAutofit/>
          </a:bodyPr>
          <a:lstStyle/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l-PL" sz="2800" kern="1200" dirty="0"/>
          </a:p>
        </p:txBody>
      </p:sp>
      <p:grpSp>
        <p:nvGrpSpPr>
          <p:cNvPr id="22" name="Grupa 21"/>
          <p:cNvGrpSpPr/>
          <p:nvPr/>
        </p:nvGrpSpPr>
        <p:grpSpPr>
          <a:xfrm>
            <a:off x="2031149" y="2957884"/>
            <a:ext cx="6999179" cy="1591374"/>
            <a:chOff x="1713787" y="1"/>
            <a:chExt cx="6999179" cy="1591374"/>
          </a:xfrm>
        </p:grpSpPr>
        <p:sp>
          <p:nvSpPr>
            <p:cNvPr id="23" name="Prostokąt z rogami zaokrąglonymi z jednej strony 22"/>
            <p:cNvSpPr/>
            <p:nvPr/>
          </p:nvSpPr>
          <p:spPr>
            <a:xfrm rot="5400000">
              <a:off x="4417690" y="-2703902"/>
              <a:ext cx="1591374" cy="6999179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Prostokąt 23"/>
            <p:cNvSpPr/>
            <p:nvPr/>
          </p:nvSpPr>
          <p:spPr>
            <a:xfrm>
              <a:off x="1713788" y="77684"/>
              <a:ext cx="6921495" cy="1436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sz="2400" dirty="0"/>
                <a:t>Stworzenie </a:t>
              </a:r>
              <a:r>
                <a:rPr lang="pl-PL" sz="2400" b="1" dirty="0"/>
                <a:t>sprawiedliwego</a:t>
              </a:r>
              <a:r>
                <a:rPr lang="pl-PL" sz="2400" dirty="0"/>
                <a:t>, zdrowego </a:t>
              </a:r>
              <a:br>
                <a:rPr lang="pl-PL" sz="2400" dirty="0"/>
              </a:br>
              <a:r>
                <a:rPr lang="pl-PL" sz="2400" dirty="0"/>
                <a:t>i przyjaznego środowisku </a:t>
              </a:r>
              <a:r>
                <a:rPr lang="pl-PL" sz="2400" b="1" dirty="0"/>
                <a:t>systemu żywnościowego</a:t>
              </a:r>
              <a:endParaRPr lang="pl-PL" sz="2400" b="1" kern="1200" dirty="0"/>
            </a:p>
          </p:txBody>
        </p:sp>
      </p:grpSp>
      <p:sp>
        <p:nvSpPr>
          <p:cNvPr id="26" name="Pagon 4"/>
          <p:cNvSpPr/>
          <p:nvPr/>
        </p:nvSpPr>
        <p:spPr>
          <a:xfrm>
            <a:off x="301217" y="5415242"/>
            <a:ext cx="1713788" cy="936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b="1" kern="1200" dirty="0"/>
              <a:t>Strategia </a:t>
            </a:r>
            <a:r>
              <a:rPr lang="pl-PL" sz="1400" b="1" dirty="0"/>
              <a:t>na r</a:t>
            </a:r>
            <a:r>
              <a:rPr lang="pl-PL" sz="1400" dirty="0"/>
              <a:t>z</a:t>
            </a:r>
            <a:r>
              <a:rPr lang="pl-PL" sz="1400" b="1" dirty="0"/>
              <a:t>ecz bioróżnorodności 2030 </a:t>
            </a:r>
            <a:endParaRPr lang="pl-PL" sz="1400" b="1" kern="1200" dirty="0"/>
          </a:p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dirty="0"/>
              <a:t>20 maja</a:t>
            </a:r>
            <a:r>
              <a:rPr lang="pl-PL" sz="1400" kern="1200" dirty="0"/>
              <a:t> 2020r.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150158" y="331212"/>
            <a:ext cx="776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Kluczowy element Europejskiego Zielonego Ładu</a:t>
            </a:r>
            <a:endParaRPr lang="pl-P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8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Uzasadnienie dla Strategii </a:t>
            </a:r>
            <a:r>
              <a:rPr lang="pl-PL" sz="2800" b="1" i="1" dirty="0" smtClean="0">
                <a:solidFill>
                  <a:prstClr val="white"/>
                </a:solidFill>
              </a:rPr>
              <a:t>„Od pola do stołu”</a:t>
            </a:r>
            <a:endParaRPr lang="pl-PL" sz="28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2434" y="1057522"/>
            <a:ext cx="9191872" cy="5472605"/>
          </a:xfrm>
        </p:spPr>
        <p:txBody>
          <a:bodyPr/>
          <a:lstStyle/>
          <a:p>
            <a:pPr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pl-PL" sz="2400" b="1" dirty="0" smtClean="0">
                <a:cs typeface="Times New Roman" panose="02020603050405020304" pitchFamily="18" charset="0"/>
              </a:rPr>
              <a:t>Europejski Zielony Ład</a:t>
            </a:r>
            <a:r>
              <a:rPr lang="pl-PL" sz="2400" dirty="0" smtClean="0">
                <a:cs typeface="Times New Roman" panose="02020603050405020304" pitchFamily="18" charset="0"/>
              </a:rPr>
              <a:t> (neutralność klimatyczna UE do 2050 r.)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pl-PL" sz="2400" dirty="0" smtClean="0">
                <a:cs typeface="Times New Roman" panose="02020603050405020304" pitchFamily="18" charset="0"/>
              </a:rPr>
              <a:t>Rola systemu żywnościowego: zdrowi ludzie, społeczeństwo, planeta.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pl-PL" sz="2400" dirty="0" smtClean="0">
                <a:cs typeface="Times New Roman" panose="02020603050405020304" pitchFamily="18" charset="0"/>
              </a:rPr>
              <a:t>Znaczenie </a:t>
            </a:r>
            <a:r>
              <a:rPr lang="pl-PL" sz="2400" dirty="0">
                <a:cs typeface="Times New Roman" panose="02020603050405020304" pitchFamily="18" charset="0"/>
              </a:rPr>
              <a:t>diety ludzi </a:t>
            </a:r>
            <a:r>
              <a:rPr lang="pl-PL" sz="2400" dirty="0" smtClean="0">
                <a:cs typeface="Times New Roman" panose="02020603050405020304" pitchFamily="18" charset="0"/>
              </a:rPr>
              <a:t>dla środowiska (zrównoważona </a:t>
            </a:r>
            <a:r>
              <a:rPr lang="pl-PL" sz="2400" dirty="0">
                <a:cs typeface="Times New Roman" panose="02020603050405020304" pitchFamily="18" charset="0"/>
              </a:rPr>
              <a:t>konsumpcja</a:t>
            </a:r>
            <a:r>
              <a:rPr lang="pl-PL" sz="2400" dirty="0" smtClean="0"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pl-PL" sz="2400" dirty="0" smtClean="0">
                <a:cs typeface="Times New Roman" panose="02020603050405020304" pitchFamily="18" charset="0"/>
              </a:rPr>
              <a:t>Potrzeba solidnego i odpornego systemu żywnościowego </a:t>
            </a:r>
            <a:br>
              <a:rPr lang="pl-PL" sz="2400" dirty="0" smtClean="0">
                <a:cs typeface="Times New Roman" panose="02020603050405020304" pitchFamily="18" charset="0"/>
              </a:rPr>
            </a:br>
            <a:r>
              <a:rPr lang="pl-PL" sz="2400" dirty="0" smtClean="0">
                <a:cs typeface="Times New Roman" panose="02020603050405020304" pitchFamily="18" charset="0"/>
              </a:rPr>
              <a:t>(zmiany klimatu, COVID-19)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pl-PL" sz="2400" dirty="0" smtClean="0">
                <a:cs typeface="Times New Roman" panose="02020603050405020304" pitchFamily="18" charset="0"/>
              </a:rPr>
              <a:t>Europejczycy oczekują zrównoważonej gospodarki żywnościowej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pl-PL" sz="2400" dirty="0" smtClean="0">
                <a:cs typeface="Times New Roman" panose="02020603050405020304" pitchFamily="18" charset="0"/>
              </a:rPr>
              <a:t>Rosnąca zależność rolnictwa od pestycydów, antybiotyków, nawozów: utrata różnorodności biologicznej, emisje GHG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pl-PL" sz="2400" dirty="0" smtClean="0">
                <a:cs typeface="Times New Roman" panose="02020603050405020304" pitchFamily="18" charset="0"/>
              </a:rPr>
              <a:t>Marnowanie żywości (20% strat, połowa dorosłych w UE z nadwagą)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pl-PL" sz="2400" dirty="0" smtClean="0">
                <a:cs typeface="Times New Roman" panose="02020603050405020304" pitchFamily="18" charset="0"/>
              </a:rPr>
              <a:t>Potrzeba promowania przez UE standardów produkcji żywności na świecie (UE jest największym importerem i eksporterem żywności)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pl-PL" sz="2400" dirty="0" smtClean="0">
                <a:cs typeface="Times New Roman" panose="02020603050405020304" pitchFamily="18" charset="0"/>
              </a:rPr>
              <a:t>Duży potencjał poprawy konkurencyjności, zwiększenie dochodów producentów rolnych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Tx/>
              <a:buChar char="-"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E5B9C-2F75-4D59-929A-9BDF98AA16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13446A-6451-49E1-A9E7-4D71FFB45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321" y="289680"/>
            <a:ext cx="7653536" cy="499496"/>
          </a:xfrm>
        </p:spPr>
        <p:txBody>
          <a:bodyPr/>
          <a:lstStyle/>
          <a:p>
            <a:r>
              <a:rPr lang="pl-PL" sz="2800" b="1" dirty="0" smtClean="0"/>
              <a:t>Obszary</a:t>
            </a:r>
            <a:r>
              <a:rPr lang="pl-PL" sz="2800" b="1" dirty="0" smtClean="0">
                <a:solidFill>
                  <a:prstClr val="white"/>
                </a:solidFill>
              </a:rPr>
              <a:t> </a:t>
            </a:r>
            <a:r>
              <a:rPr lang="pl-PL" sz="2800" b="1" dirty="0">
                <a:solidFill>
                  <a:prstClr val="white"/>
                </a:solidFill>
              </a:rPr>
              <a:t>Strategii </a:t>
            </a:r>
            <a:r>
              <a:rPr lang="pl-PL" sz="2800" b="1" i="1" dirty="0">
                <a:solidFill>
                  <a:prstClr val="white"/>
                </a:solidFill>
              </a:rPr>
              <a:t>„Od pola do stołu”</a:t>
            </a:r>
            <a:r>
              <a:rPr lang="pl-PL" sz="2800" dirty="0"/>
              <a:t> </a:t>
            </a:r>
            <a:endParaRPr lang="en-US" sz="2800" dirty="0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C55E598A-7ACF-45E6-8DE8-0441F897F5C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85192" y="980728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Owal 12">
            <a:extLst>
              <a:ext uri="{FF2B5EF4-FFF2-40B4-BE49-F238E27FC236}">
                <a16:creationId xmlns:a16="http://schemas.microsoft.com/office/drawing/2014/main" id="{938231FF-F9B7-40AF-A6B7-5A1A7B418040}"/>
              </a:ext>
            </a:extLst>
          </p:cNvPr>
          <p:cNvSpPr/>
          <p:nvPr/>
        </p:nvSpPr>
        <p:spPr>
          <a:xfrm>
            <a:off x="3718246" y="2905043"/>
            <a:ext cx="1789858" cy="160407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Strategia</a:t>
            </a:r>
          </a:p>
          <a:p>
            <a:pPr algn="ctr"/>
            <a:r>
              <a:rPr lang="pl-PL" b="1" i="1" dirty="0">
                <a:solidFill>
                  <a:schemeClr val="tx1"/>
                </a:solidFill>
              </a:rPr>
              <a:t>„Od pola </a:t>
            </a:r>
          </a:p>
          <a:p>
            <a:pPr algn="ctr"/>
            <a:r>
              <a:rPr lang="pl-PL" b="1" i="1" dirty="0">
                <a:solidFill>
                  <a:schemeClr val="tx1"/>
                </a:solidFill>
              </a:rPr>
              <a:t>do stołu</a:t>
            </a:r>
            <a:endParaRPr lang="en-US" dirty="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4BF7A4B4-D6DC-4A03-B6E5-F5803B4AB39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5775" y="2905043"/>
            <a:ext cx="720080" cy="739981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4A8C76B7-25A3-4799-908E-4757168E343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04089" y="2905043"/>
            <a:ext cx="792088" cy="739981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1758BF22-0E3F-49BE-9769-E9F6EAF5333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2650" y="5373216"/>
            <a:ext cx="886902" cy="648072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1277F180-4B79-45F1-BD20-E5223DB2D4B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0518" y="5342328"/>
            <a:ext cx="847417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4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8064894" cy="499496"/>
          </a:xfrm>
        </p:spPr>
        <p:txBody>
          <a:bodyPr/>
          <a:lstStyle/>
          <a:p>
            <a:r>
              <a:rPr lang="pl-PL" sz="2800" b="1" dirty="0" smtClean="0"/>
              <a:t>    Podejście do realizacji </a:t>
            </a:r>
            <a:r>
              <a:rPr lang="pl-PL" sz="2800" b="1" dirty="0" smtClean="0"/>
              <a:t>celów Strategii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54949"/>
            <a:ext cx="8820472" cy="5001419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pl-PL" sz="2800" dirty="0" smtClean="0"/>
              <a:t>Kompleksowe i zintegrowane </a:t>
            </a:r>
          </a:p>
          <a:p>
            <a:pPr>
              <a:spcBef>
                <a:spcPts val="1000"/>
              </a:spcBef>
            </a:pPr>
            <a:r>
              <a:rPr lang="pl-PL" sz="2800" dirty="0" smtClean="0"/>
              <a:t>Skuteczniejsze egzekwowanie obecnego prawa</a:t>
            </a:r>
          </a:p>
          <a:p>
            <a:pPr>
              <a:spcBef>
                <a:spcPts val="1000"/>
              </a:spcBef>
            </a:pPr>
            <a:r>
              <a:rPr lang="pl-PL" sz="2800" dirty="0" smtClean="0"/>
              <a:t>Nowe inicjatywy legislacyjne</a:t>
            </a:r>
          </a:p>
          <a:p>
            <a:pPr>
              <a:spcBef>
                <a:spcPts val="1000"/>
              </a:spcBef>
            </a:pPr>
            <a:r>
              <a:rPr lang="pl-PL" sz="2800" dirty="0" smtClean="0"/>
              <a:t>Ukierunkowanie budżetu UE (WPR, PS, Horyzont Europa)</a:t>
            </a:r>
          </a:p>
          <a:p>
            <a:pPr>
              <a:spcBef>
                <a:spcPts val="1000"/>
              </a:spcBef>
            </a:pPr>
            <a:r>
              <a:rPr lang="pl-PL" sz="2800" dirty="0" smtClean="0"/>
              <a:t>Nowe </a:t>
            </a:r>
            <a:r>
              <a:rPr lang="pl-PL" sz="2800" dirty="0" smtClean="0"/>
              <a:t>technologie, </a:t>
            </a:r>
            <a:r>
              <a:rPr lang="pl-PL" sz="2800" dirty="0" smtClean="0"/>
              <a:t>w tym cyfryzacja, IT, satelity, </a:t>
            </a:r>
            <a:r>
              <a:rPr lang="pl-PL" sz="2800" dirty="0" smtClean="0"/>
              <a:t>dane</a:t>
            </a:r>
          </a:p>
          <a:p>
            <a:pPr>
              <a:spcBef>
                <a:spcPts val="1000"/>
              </a:spcBef>
            </a:pPr>
            <a:r>
              <a:rPr lang="pl-PL" sz="2800" dirty="0" smtClean="0"/>
              <a:t>Przyspieszenie transferu wiedzy (AKIS, doradztwo)</a:t>
            </a:r>
            <a:endParaRPr lang="pl-PL" sz="2800" dirty="0" smtClean="0"/>
          </a:p>
          <a:p>
            <a:pPr>
              <a:spcBef>
                <a:spcPts val="1000"/>
              </a:spcBef>
            </a:pPr>
            <a:r>
              <a:rPr lang="pl-PL" sz="2800" dirty="0" smtClean="0"/>
              <a:t>Włączenie także konsumentów UE i konkurentów na rynku </a:t>
            </a:r>
            <a:r>
              <a:rPr lang="pl-PL" sz="2800" dirty="0" smtClean="0"/>
              <a:t>globalnym</a:t>
            </a:r>
            <a:endParaRPr lang="pl-PL" sz="2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E5B9C-2F75-4D59-929A-9BDF98AA16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3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04373"/>
            <a:ext cx="7920880" cy="576064"/>
          </a:xfrm>
        </p:spPr>
        <p:txBody>
          <a:bodyPr/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 </a:t>
            </a:r>
            <a:r>
              <a:rPr lang="pl-PL" sz="2800" b="1" dirty="0" smtClean="0">
                <a:solidFill>
                  <a:prstClr val="white"/>
                </a:solidFill>
              </a:rPr>
              <a:t>Obszar „rolny” Strategii </a:t>
            </a:r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– już </a:t>
            </a:r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trwające </a:t>
            </a:r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procesy</a:t>
            </a:r>
            <a:endParaRPr lang="pl-PL" sz="28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752581"/>
            <a:ext cx="9036496" cy="5832648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pl-PL" sz="900" b="1" dirty="0">
              <a:latin typeface="Times New Roman"/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300" b="1" dirty="0" smtClean="0">
                <a:solidFill>
                  <a:srgbClr val="0070C0"/>
                </a:solidFill>
                <a:ea typeface="Times New Roman"/>
              </a:rPr>
              <a:t>1.</a:t>
            </a:r>
            <a:r>
              <a:rPr lang="pl-PL" sz="2300" b="1" dirty="0" smtClean="0">
                <a:ea typeface="Times New Roman"/>
              </a:rPr>
              <a:t> </a:t>
            </a:r>
            <a:r>
              <a:rPr lang="pl-PL" sz="2300" b="1" dirty="0" smtClean="0">
                <a:solidFill>
                  <a:srgbClr val="0070C0"/>
                </a:solidFill>
                <a:ea typeface="Times New Roman"/>
              </a:rPr>
              <a:t>Zapewnienie </a:t>
            </a:r>
            <a:r>
              <a:rPr lang="pl-PL" sz="2300" b="1" dirty="0">
                <a:solidFill>
                  <a:srgbClr val="0070C0"/>
                </a:solidFill>
                <a:ea typeface="Times New Roman"/>
              </a:rPr>
              <a:t>zrównoważonej produkcji żywności.</a:t>
            </a:r>
          </a:p>
          <a:p>
            <a:pPr marL="463550" lvl="0" indent="-28575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prstClr val="black"/>
                </a:solidFill>
                <a:ea typeface="Times New Roman"/>
              </a:rPr>
              <a:t>zmniejszenie stosowania 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i ryzyka niebezpiecznych </a:t>
            </a:r>
            <a:r>
              <a:rPr lang="pl-PL" sz="2000" b="1" dirty="0" smtClean="0">
                <a:solidFill>
                  <a:prstClr val="black"/>
                </a:solidFill>
                <a:ea typeface="Times New Roman"/>
              </a:rPr>
              <a:t>pestycydów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pl-PL" sz="2000" dirty="0">
                <a:solidFill>
                  <a:prstClr val="black"/>
                </a:solidFill>
                <a:ea typeface="Times New Roman"/>
              </a:rPr>
              <a:t>(o 50% do 2030 r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.)</a:t>
            </a:r>
          </a:p>
          <a:p>
            <a:pPr marL="463550" lvl="0" indent="-28575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zmniejszenie </a:t>
            </a:r>
            <a:r>
              <a:rPr lang="pl-PL" sz="2000" b="1" dirty="0" smtClean="0">
                <a:solidFill>
                  <a:prstClr val="black"/>
                </a:solidFill>
                <a:ea typeface="Times New Roman"/>
              </a:rPr>
              <a:t>strat składników odżywczych 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(o 50%)=&gt; zmniejszenie </a:t>
            </a:r>
            <a:r>
              <a:rPr lang="pl-PL" sz="2000" dirty="0">
                <a:solidFill>
                  <a:prstClr val="black"/>
                </a:solidFill>
                <a:ea typeface="Times New Roman"/>
              </a:rPr>
              <a:t>zużycia nawozów (o 20% do 2030 r.), </a:t>
            </a:r>
          </a:p>
          <a:p>
            <a:pPr marL="463550" lvl="0" indent="-28575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prstClr val="black"/>
                </a:solidFill>
                <a:ea typeface="Times New Roman"/>
              </a:rPr>
              <a:t>zmniejszenie 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sprzedaży </a:t>
            </a:r>
            <a:r>
              <a:rPr lang="pl-PL" sz="2000" b="1" dirty="0">
                <a:solidFill>
                  <a:prstClr val="black"/>
                </a:solidFill>
                <a:ea typeface="Times New Roman"/>
              </a:rPr>
              <a:t>środków</a:t>
            </a:r>
            <a:r>
              <a:rPr lang="pl-PL" sz="2000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pl-PL" sz="2000" b="1" dirty="0">
                <a:solidFill>
                  <a:prstClr val="black"/>
                </a:solidFill>
                <a:ea typeface="Times New Roman"/>
              </a:rPr>
              <a:t>przeciwdrobnoustrojowych</a:t>
            </a:r>
            <a:r>
              <a:rPr lang="pl-PL" sz="2000" dirty="0">
                <a:solidFill>
                  <a:prstClr val="black"/>
                </a:solidFill>
                <a:ea typeface="Times New Roman"/>
              </a:rPr>
              <a:t> (o 50% do 2030 r.) </a:t>
            </a:r>
          </a:p>
          <a:p>
            <a:pPr marL="463550" indent="-28575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rozwój </a:t>
            </a:r>
            <a:r>
              <a:rPr lang="pl-PL" sz="2000" b="1" dirty="0" smtClean="0">
                <a:solidFill>
                  <a:prstClr val="black"/>
                </a:solidFill>
                <a:ea typeface="Times New Roman"/>
              </a:rPr>
              <a:t>rolnictwa ekologiczne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go </a:t>
            </a:r>
            <a:r>
              <a:rPr lang="pl-PL" sz="2000" dirty="0">
                <a:solidFill>
                  <a:prstClr val="black"/>
                </a:solidFill>
                <a:ea typeface="Times New Roman"/>
              </a:rPr>
              <a:t>(co najmniej 25% gruntów przeznaczonych na rolnictwo ekologiczne)</a:t>
            </a:r>
          </a:p>
          <a:p>
            <a:pPr marL="463550" lvl="0" indent="-28575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prstClr val="black"/>
                </a:solidFill>
                <a:ea typeface="Times New Roman"/>
              </a:rPr>
              <a:t>zwiększenie </a:t>
            </a:r>
            <a:r>
              <a:rPr lang="pl-PL" sz="2000" b="1" dirty="0">
                <a:solidFill>
                  <a:prstClr val="black"/>
                </a:solidFill>
                <a:ea typeface="Times New Roman"/>
              </a:rPr>
              <a:t>dobrostanu zwierząt </a:t>
            </a:r>
            <a:r>
              <a:rPr lang="pl-PL" sz="2000" dirty="0">
                <a:solidFill>
                  <a:prstClr val="black"/>
                </a:solidFill>
                <a:ea typeface="Times New Roman"/>
              </a:rPr>
              <a:t>hodowlanych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,</a:t>
            </a:r>
          </a:p>
          <a:p>
            <a:pPr marL="463550" lvl="0" indent="-28575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prstClr val="black"/>
                </a:solidFill>
                <a:ea typeface="Times New Roman"/>
              </a:rPr>
              <a:t>b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ezpieczeństwo i różnorodność </a:t>
            </a:r>
            <a:r>
              <a:rPr lang="pl-PL" sz="2000" b="1" dirty="0" smtClean="0">
                <a:solidFill>
                  <a:prstClr val="black"/>
                </a:solidFill>
                <a:ea typeface="Times New Roman"/>
              </a:rPr>
              <a:t>materiału siewnego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, </a:t>
            </a:r>
          </a:p>
          <a:p>
            <a:pPr marL="463550" lvl="0" indent="-28575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redukcja emisja </a:t>
            </a:r>
            <a:r>
              <a:rPr lang="pl-PL" sz="2000" b="1" dirty="0" smtClean="0">
                <a:solidFill>
                  <a:prstClr val="black"/>
                </a:solidFill>
                <a:ea typeface="Times New Roman"/>
              </a:rPr>
              <a:t>gazów cieplarnianych 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w rolnictwie EU </a:t>
            </a:r>
            <a:endParaRPr lang="pl-PL" sz="2000" dirty="0">
              <a:solidFill>
                <a:prstClr val="black"/>
              </a:solidFill>
              <a:ea typeface="Times New Roman"/>
            </a:endParaRPr>
          </a:p>
          <a:p>
            <a:pPr marL="463550" lvl="0" indent="-28575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prstClr val="black"/>
                </a:solidFill>
                <a:ea typeface="Times New Roman"/>
              </a:rPr>
              <a:t>gospodarka o </a:t>
            </a:r>
            <a:r>
              <a:rPr lang="pl-PL" sz="2000" b="1" dirty="0">
                <a:solidFill>
                  <a:prstClr val="black"/>
                </a:solidFill>
                <a:ea typeface="Times New Roman"/>
              </a:rPr>
              <a:t>obiegu zamkniętym</a:t>
            </a:r>
            <a:r>
              <a:rPr lang="pl-PL" sz="2000" dirty="0">
                <a:solidFill>
                  <a:prstClr val="black"/>
                </a:solidFill>
                <a:ea typeface="Times New Roman"/>
              </a:rPr>
              <a:t>,</a:t>
            </a:r>
          </a:p>
          <a:p>
            <a:pPr marL="463550" lvl="0" indent="-28575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prstClr val="black"/>
                </a:solidFill>
                <a:ea typeface="Times New Roman"/>
              </a:rPr>
              <a:t>zrównoważona produkcja ryb i żywności pochodzenia morskiego</a:t>
            </a:r>
          </a:p>
          <a:p>
            <a:pPr marL="463550" lvl="0" indent="-28575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b="1" dirty="0">
                <a:solidFill>
                  <a:prstClr val="black"/>
                </a:solidFill>
                <a:ea typeface="Times New Roman"/>
              </a:rPr>
              <a:t>reguły </a:t>
            </a:r>
            <a:r>
              <a:rPr lang="pl-PL" sz="2000" b="1" dirty="0" smtClean="0">
                <a:solidFill>
                  <a:prstClr val="black"/>
                </a:solidFill>
                <a:ea typeface="Times New Roman"/>
              </a:rPr>
              <a:t>konkurencji 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(sprawiedliwy podziałał w wartości dodanej w całym łańcuchu – dyrektywa o nieuczciwych praktykach handlowych)</a:t>
            </a:r>
          </a:p>
          <a:p>
            <a:pPr marL="177800" lvl="0" indent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541338" algn="l"/>
              </a:tabLst>
            </a:pPr>
            <a:endParaRPr lang="pl-PL" sz="1700" dirty="0">
              <a:latin typeface="Times New Roman"/>
              <a:ea typeface="Times New Roman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E5B9C-2F75-4D59-929A-9BDF98AA16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5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1650" y="293298"/>
            <a:ext cx="8229600" cy="499496"/>
          </a:xfrm>
        </p:spPr>
        <p:txBody>
          <a:bodyPr/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 </a:t>
            </a:r>
            <a:r>
              <a:rPr lang="pl-PL" sz="2800" b="1" dirty="0" smtClean="0">
                <a:solidFill>
                  <a:prstClr val="white"/>
                </a:solidFill>
              </a:rPr>
              <a:t>Główne cele ilościowe obszaru rolnego</a:t>
            </a:r>
            <a:endParaRPr lang="pl-PL" sz="28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pl-PL" sz="900" b="1" dirty="0">
              <a:latin typeface="Times New Roman"/>
              <a:ea typeface="Times New Roman"/>
            </a:endParaRPr>
          </a:p>
          <a:p>
            <a:pPr marL="17780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endParaRPr lang="pl-PL" sz="1700" dirty="0">
              <a:latin typeface="Times New Roman"/>
              <a:ea typeface="Times New Roman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E5B9C-2F75-4D59-929A-9BDF98AA16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" t="6961" r="-333" b="3756"/>
          <a:stretch/>
        </p:blipFill>
        <p:spPr bwMode="auto">
          <a:xfrm>
            <a:off x="369514" y="1506670"/>
            <a:ext cx="852296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69514" y="5121248"/>
            <a:ext cx="85896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400" dirty="0" smtClean="0"/>
              <a:t>Cele ilościowe mają charakter aspiracji i dotyczą poziomu UE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400" dirty="0" smtClean="0"/>
              <a:t>W dalszych pracach uwzględnione zostaną różne sytuacje wyjściowe i różnice w potencjale poprawy w </a:t>
            </a:r>
            <a:r>
              <a:rPr lang="pl-PL" sz="2400" dirty="0" err="1" smtClean="0"/>
              <a:t>PCz</a:t>
            </a:r>
            <a:r>
              <a:rPr lang="pl-PL" sz="2400" dirty="0" smtClean="0"/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8411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576064"/>
          </a:xfrm>
        </p:spPr>
        <p:txBody>
          <a:bodyPr/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 </a:t>
            </a:r>
            <a:r>
              <a:rPr lang="pl-PL" sz="2800" b="1" dirty="0">
                <a:solidFill>
                  <a:prstClr val="white"/>
                </a:solidFill>
              </a:rPr>
              <a:t>Cele </a:t>
            </a:r>
            <a:r>
              <a:rPr lang="pl-PL" sz="2800" b="1" dirty="0" smtClean="0">
                <a:solidFill>
                  <a:prstClr val="white"/>
                </a:solidFill>
              </a:rPr>
              <a:t>Strategii</a:t>
            </a:r>
            <a:endParaRPr lang="pl-PL" sz="28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/>
          <a:lstStyle/>
          <a:p>
            <a:pPr marL="457200" indent="-4572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pl-PL" sz="2300" b="1" dirty="0" smtClean="0">
                <a:solidFill>
                  <a:srgbClr val="0070C0"/>
                </a:solidFill>
                <a:ea typeface="Times New Roman"/>
              </a:rPr>
              <a:t>Zapewnienie </a:t>
            </a:r>
            <a:r>
              <a:rPr lang="pl-PL" sz="2300" b="1" dirty="0">
                <a:solidFill>
                  <a:srgbClr val="0070C0"/>
                </a:solidFill>
                <a:ea typeface="Times New Roman"/>
              </a:rPr>
              <a:t>bezpieczeństwa </a:t>
            </a:r>
            <a:r>
              <a:rPr lang="pl-PL" sz="2300" b="1" dirty="0" smtClean="0">
                <a:solidFill>
                  <a:srgbClr val="0070C0"/>
                </a:solidFill>
                <a:ea typeface="Times New Roman"/>
              </a:rPr>
              <a:t>żywnościowego</a:t>
            </a:r>
          </a:p>
          <a:p>
            <a:pPr marL="463550" indent="-28575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zapewnienie </a:t>
            </a:r>
            <a:r>
              <a:rPr lang="pl-PL" sz="2000" dirty="0">
                <a:solidFill>
                  <a:prstClr val="black"/>
                </a:solidFill>
                <a:ea typeface="Times New Roman"/>
              </a:rPr>
              <a:t>ludziom wystarczającej i zróżnicowanej oferty bezpiecznej, pełnowartościowej 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i </a:t>
            </a:r>
            <a:r>
              <a:rPr lang="pl-PL" sz="2000" dirty="0">
                <a:solidFill>
                  <a:prstClr val="black"/>
                </a:solidFill>
                <a:ea typeface="Times New Roman"/>
              </a:rPr>
              <a:t>przystępnej cenowo zrównoważonej żywności, 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/>
            </a:r>
            <a:br>
              <a:rPr lang="pl-PL" sz="2000" dirty="0" smtClean="0">
                <a:solidFill>
                  <a:prstClr val="black"/>
                </a:solidFill>
                <a:ea typeface="Times New Roman"/>
              </a:rPr>
            </a:br>
            <a:r>
              <a:rPr lang="pl-PL" sz="2000" b="1" dirty="0" smtClean="0">
                <a:solidFill>
                  <a:prstClr val="black"/>
                </a:solidFill>
                <a:ea typeface="Times New Roman"/>
              </a:rPr>
              <a:t>zwłaszcza </a:t>
            </a:r>
            <a:r>
              <a:rPr lang="pl-PL" sz="2000" b="1" dirty="0">
                <a:solidFill>
                  <a:prstClr val="black"/>
                </a:solidFill>
                <a:ea typeface="Times New Roman"/>
              </a:rPr>
              <a:t>w okresie </a:t>
            </a:r>
            <a:r>
              <a:rPr lang="pl-PL" sz="2000" b="1" dirty="0" smtClean="0">
                <a:solidFill>
                  <a:prstClr val="black"/>
                </a:solidFill>
                <a:ea typeface="Times New Roman"/>
              </a:rPr>
              <a:t>kryzysów, w tym COVID</a:t>
            </a:r>
            <a:r>
              <a:rPr lang="pl-PL" sz="2000" dirty="0" smtClean="0">
                <a:solidFill>
                  <a:prstClr val="black"/>
                </a:solidFill>
                <a:ea typeface="Times New Roman"/>
              </a:rPr>
              <a:t>.</a:t>
            </a:r>
          </a:p>
          <a:p>
            <a:pPr marL="463550" indent="-28575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 smtClean="0">
                <a:ea typeface="Times New Roman"/>
              </a:rPr>
              <a:t>KE opracuje </a:t>
            </a:r>
            <a:r>
              <a:rPr lang="pl-PL" sz="2000" b="1" dirty="0" smtClean="0">
                <a:ea typeface="Times New Roman"/>
              </a:rPr>
              <a:t>Plan awaryjny zapewnienia zaopatrzenia w żywność i bezpieczeństwa żywnościowego w celu wykorzystania go w czasie kryzysu.</a:t>
            </a:r>
          </a:p>
          <a:p>
            <a:pPr marL="463550" indent="-28575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pl-PL" sz="1700" b="1" i="1" dirty="0">
              <a:latin typeface="Times New Roman"/>
              <a:ea typeface="Times New Roman"/>
            </a:endParaRPr>
          </a:p>
          <a:p>
            <a:pPr marL="463550" indent="-28575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pl-PL" sz="1700" b="1" i="1" dirty="0">
              <a:latin typeface="Times New Roman"/>
              <a:ea typeface="Times New Roman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E5B9C-2F75-4D59-929A-9BDF98AA16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70" y="4581128"/>
            <a:ext cx="4808754" cy="198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509810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1504</Words>
  <Application>Microsoft Office PowerPoint</Application>
  <PresentationFormat>Pokaz na ekranie (4:3)</PresentationFormat>
  <Paragraphs>188</Paragraphs>
  <Slides>27</Slides>
  <Notes>15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3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27</vt:i4>
      </vt:variant>
    </vt:vector>
  </HeadingPairs>
  <TitlesOfParts>
    <vt:vector size="40" baseType="lpstr">
      <vt:lpstr>Arial</vt:lpstr>
      <vt:lpstr>Arial CE</vt:lpstr>
      <vt:lpstr>Arial Narrow</vt:lpstr>
      <vt:lpstr>Calibri</vt:lpstr>
      <vt:lpstr>Roboto</vt:lpstr>
      <vt:lpstr>Tahoma</vt:lpstr>
      <vt:lpstr>Times New Roman</vt:lpstr>
      <vt:lpstr>Wingdings</vt:lpstr>
      <vt:lpstr>1_Motyw pakietu Office</vt:lpstr>
      <vt:lpstr>4_Motyw pakietu Office</vt:lpstr>
      <vt:lpstr>4_Projekt niestandardowy</vt:lpstr>
      <vt:lpstr>Wykres programu Microsoft Excel</vt:lpstr>
      <vt:lpstr>STATISTICA.Graph</vt:lpstr>
      <vt:lpstr>Ministerstwo Rolnictwa i Rozwoju Wsi </vt:lpstr>
      <vt:lpstr>Cel nadrzędny</vt:lpstr>
      <vt:lpstr>Prezentacja programu PowerPoint</vt:lpstr>
      <vt:lpstr>Uzasadnienie dla Strategii „Od pola do stołu”</vt:lpstr>
      <vt:lpstr>Obszary Strategii „Od pola do stołu” </vt:lpstr>
      <vt:lpstr>    Podejście do realizacji celów Strategii</vt:lpstr>
      <vt:lpstr> Obszar „rolny” Strategii – już trwające procesy</vt:lpstr>
      <vt:lpstr> Główne cele ilościowe obszaru rolnego</vt:lpstr>
      <vt:lpstr> Cele Strategii</vt:lpstr>
      <vt:lpstr>Cele Strategii</vt:lpstr>
      <vt:lpstr>Cele Strategii</vt:lpstr>
      <vt:lpstr>Cele Strategii</vt:lpstr>
      <vt:lpstr>Cele Strategii</vt:lpstr>
      <vt:lpstr>Plan działania KE </vt:lpstr>
      <vt:lpstr>Plan działania KE </vt:lpstr>
      <vt:lpstr>Plan działania KE </vt:lpstr>
      <vt:lpstr>Strategia „Od pola do stołu” a WPR 2021-2027</vt:lpstr>
      <vt:lpstr>Cele szczegółowe zreformowanej WPR*</vt:lpstr>
      <vt:lpstr>Jak mają być zapewnione korzyści dla rolników?</vt:lpstr>
      <vt:lpstr>Niewiadome/ryzyka</vt:lpstr>
      <vt:lpstr>STANOWISKO RZĄDU RP (6 lipca br.)</vt:lpstr>
      <vt:lpstr>Prezentacja programu PowerPoint</vt:lpstr>
      <vt:lpstr>PESTYCYDY</vt:lpstr>
      <vt:lpstr>Zużycie nawozów w rolnictwie polskim (kg/1ha użytków rolnych)</vt:lpstr>
      <vt:lpstr>ROLNICTWO EKOLOGICZNE</vt:lpstr>
      <vt:lpstr>Prezentacja programu PowerPoint</vt:lpstr>
      <vt:lpstr>Prezentacja programu PowerPoint</vt:lpstr>
    </vt:vector>
  </TitlesOfParts>
  <Company>MRiRW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</dc:creator>
  <cp:lastModifiedBy>Guba Waldemar</cp:lastModifiedBy>
  <cp:revision>258</cp:revision>
  <cp:lastPrinted>2020-09-19T19:54:00Z</cp:lastPrinted>
  <dcterms:created xsi:type="dcterms:W3CDTF">2019-09-19T11:09:47Z</dcterms:created>
  <dcterms:modified xsi:type="dcterms:W3CDTF">2020-09-21T09:29:54Z</dcterms:modified>
</cp:coreProperties>
</file>