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7" r:id="rId2"/>
    <p:sldId id="272" r:id="rId3"/>
    <p:sldId id="273" r:id="rId4"/>
    <p:sldId id="274" r:id="rId5"/>
    <p:sldId id="271" r:id="rId6"/>
    <p:sldId id="275" r:id="rId7"/>
    <p:sldId id="270" r:id="rId8"/>
    <p:sldId id="276" r:id="rId9"/>
    <p:sldId id="278" r:id="rId10"/>
    <p:sldId id="279" r:id="rId11"/>
    <p:sldId id="300" r:id="rId12"/>
    <p:sldId id="283" r:id="rId13"/>
    <p:sldId id="282" r:id="rId14"/>
    <p:sldId id="286" r:id="rId15"/>
    <p:sldId id="285" r:id="rId16"/>
    <p:sldId id="290" r:id="rId17"/>
    <p:sldId id="280" r:id="rId18"/>
    <p:sldId id="288" r:id="rId19"/>
    <p:sldId id="291" r:id="rId20"/>
    <p:sldId id="277" r:id="rId21"/>
    <p:sldId id="261" r:id="rId22"/>
    <p:sldId id="289" r:id="rId23"/>
    <p:sldId id="296" r:id="rId24"/>
    <p:sldId id="295" r:id="rId25"/>
    <p:sldId id="299" r:id="rId26"/>
    <p:sldId id="297" r:id="rId27"/>
    <p:sldId id="298" r:id="rId28"/>
    <p:sldId id="292" r:id="rId29"/>
    <p:sldId id="302" r:id="rId30"/>
    <p:sldId id="303" r:id="rId31"/>
    <p:sldId id="294" r:id="rId32"/>
    <p:sldId id="308" r:id="rId33"/>
    <p:sldId id="293" r:id="rId34"/>
    <p:sldId id="304" r:id="rId35"/>
    <p:sldId id="310" r:id="rId36"/>
    <p:sldId id="309" r:id="rId37"/>
    <p:sldId id="311" r:id="rId38"/>
    <p:sldId id="312" r:id="rId39"/>
    <p:sldId id="313" r:id="rId40"/>
    <p:sldId id="306" r:id="rId41"/>
    <p:sldId id="314" r:id="rId42"/>
    <p:sldId id="315" r:id="rId43"/>
    <p:sldId id="305" r:id="rId44"/>
    <p:sldId id="316" r:id="rId45"/>
    <p:sldId id="307" r:id="rId46"/>
    <p:sldId id="287" r:id="rId47"/>
    <p:sldId id="320" r:id="rId48"/>
    <p:sldId id="323" r:id="rId49"/>
    <p:sldId id="319" r:id="rId50"/>
    <p:sldId id="324" r:id="rId51"/>
    <p:sldId id="322" r:id="rId52"/>
    <p:sldId id="325" r:id="rId53"/>
    <p:sldId id="326" r:id="rId54"/>
    <p:sldId id="263" r:id="rId5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 rtlCol="0"/>
        <a:lstStyle/>
        <a:p>
          <a:pPr rtl="0"/>
          <a:r>
            <a:rPr lang="pl" dirty="0"/>
            <a:t>Meczaniczne</a:t>
          </a:r>
        </a:p>
      </dgm:t>
    </dgm:pt>
    <dgm:pt modelId="{ADEA5C60-BA03-45CE-8AE4-87E8350E817F}" type="par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8655DB40-16AB-41AF-B7B9-C009642A6E8E}" type="sib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 rtlCol="0"/>
        <a:lstStyle/>
        <a:p>
          <a:pPr rtl="0"/>
          <a:r>
            <a:rPr lang="pl" dirty="0"/>
            <a:t>Elektryczne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/>
      <dgm:spPr/>
      <dgm:t>
        <a:bodyPr rtlCol="0"/>
        <a:lstStyle/>
        <a:p>
          <a:pPr rtl="0"/>
          <a:r>
            <a:rPr lang="pl" dirty="0"/>
            <a:t>Gazowe</a:t>
          </a:r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 rtlCol="0"/>
        <a:lstStyle/>
        <a:p>
          <a:pPr rtl="0"/>
          <a:r>
            <a:rPr lang="pl" dirty="0"/>
            <a:t>Inne</a:t>
          </a:r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4" custScaleY="157150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4" custScaleY="154650" custLinFactNeighborX="2251" custLinFactNeighborY="-1250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4" custScaleY="135009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4" custScaleY="135009">
        <dgm:presLayoutVars>
          <dgm:bulletEnabled val="1"/>
        </dgm:presLayoutVars>
      </dgm:prSet>
      <dgm:spPr/>
    </dgm:pt>
  </dgm:ptLst>
  <dgm:cxnLst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172230" y="335"/>
          <a:ext cx="1880591" cy="1773209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" sz="2100" kern="1200" dirty="0"/>
            <a:t>Meczaniczne</a:t>
          </a:r>
        </a:p>
      </dsp:txBody>
      <dsp:txXfrm>
        <a:off x="172230" y="335"/>
        <a:ext cx="1880591" cy="1773209"/>
      </dsp:txXfrm>
    </dsp:sp>
    <dsp:sp modelId="{C593AB34-4B84-4F47-A09D-1663F9F71AFC}">
      <dsp:nvSpPr>
        <dsp:cNvPr id="0" name=""/>
        <dsp:cNvSpPr/>
      </dsp:nvSpPr>
      <dsp:spPr>
        <a:xfrm>
          <a:off x="2283213" y="335"/>
          <a:ext cx="1880591" cy="1745000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" sz="2100" kern="1200" dirty="0"/>
            <a:t>Elektryczne</a:t>
          </a:r>
        </a:p>
      </dsp:txBody>
      <dsp:txXfrm>
        <a:off x="2283213" y="335"/>
        <a:ext cx="1880591" cy="1745000"/>
      </dsp:txXfrm>
    </dsp:sp>
    <dsp:sp modelId="{917D3CD9-BA5B-404E-931F-223BF970C99B}">
      <dsp:nvSpPr>
        <dsp:cNvPr id="0" name=""/>
        <dsp:cNvSpPr/>
      </dsp:nvSpPr>
      <dsp:spPr>
        <a:xfrm>
          <a:off x="172230" y="1961604"/>
          <a:ext cx="1880591" cy="15233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" sz="2100" kern="1200" dirty="0"/>
            <a:t>Gazowe</a:t>
          </a:r>
        </a:p>
      </dsp:txBody>
      <dsp:txXfrm>
        <a:off x="172230" y="1961604"/>
        <a:ext cx="1880591" cy="1523380"/>
      </dsp:txXfrm>
    </dsp:sp>
    <dsp:sp modelId="{4F7EBD7D-DFCF-42D9-919C-E6E65091B79C}">
      <dsp:nvSpPr>
        <dsp:cNvPr id="0" name=""/>
        <dsp:cNvSpPr/>
      </dsp:nvSpPr>
      <dsp:spPr>
        <a:xfrm>
          <a:off x="2240881" y="1961604"/>
          <a:ext cx="1880591" cy="1523380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" sz="2100" kern="1200" dirty="0"/>
            <a:t>Inne</a:t>
          </a:r>
        </a:p>
      </dsp:txBody>
      <dsp:txXfrm>
        <a:off x="2240881" y="1961604"/>
        <a:ext cx="1880591" cy="1523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2016-08-24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pl" sz="4800" dirty="0"/>
              <a:t>Ubój zwierząt gospodarskich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218947" y="4379495"/>
            <a:ext cx="4283242" cy="1183103"/>
          </a:xfrm>
        </p:spPr>
        <p:txBody>
          <a:bodyPr rtlCol="0">
            <a:normAutofit/>
          </a:bodyPr>
          <a:lstStyle/>
          <a:p>
            <a:r>
              <a:rPr lang="pl-PL" dirty="0"/>
              <a:t>lek. wet. Barbara Biały</a:t>
            </a:r>
            <a:endParaRPr lang="pl" dirty="0"/>
          </a:p>
          <a:p>
            <a:pPr rtl="0"/>
            <a:r>
              <a:rPr lang="pl" dirty="0"/>
              <a:t>Minikowo, 16. 11.2020 r.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3A99AF-8F7B-43D4-89D2-8B7F25E7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28870"/>
          </a:xfrm>
        </p:spPr>
        <p:txBody>
          <a:bodyPr>
            <a:normAutofit/>
          </a:bodyPr>
          <a:lstStyle/>
          <a:p>
            <a:r>
              <a:rPr lang="pl-PL" sz="3200" dirty="0"/>
              <a:t>Postępowanie ze zwierzętami przed ubojem: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2868A3-BF29-4501-A26D-92C43848D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033670"/>
            <a:ext cx="10058400" cy="494803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Spokój, opanowanie, cierpliwość personelu</a:t>
            </a:r>
          </a:p>
          <a:p>
            <a:r>
              <a:rPr lang="pl-PL" dirty="0"/>
              <a:t>Czas- niech zwierzę przyzwyczai się do nowej sytuacji</a:t>
            </a:r>
          </a:p>
          <a:p>
            <a:r>
              <a:rPr lang="pl-PL" dirty="0"/>
              <a:t>Zapewnienie swobodnego poruszania się zwierząt, bez przeszkód, zgodnie z wzorcami  zachowania, bez stresu, </a:t>
            </a:r>
            <a:br>
              <a:rPr lang="pl-PL" dirty="0"/>
            </a:br>
            <a:r>
              <a:rPr lang="pl-PL" dirty="0"/>
              <a:t>bez hałasu</a:t>
            </a:r>
          </a:p>
          <a:p>
            <a:r>
              <a:rPr lang="pl-PL" dirty="0"/>
              <a:t>Światło, odblaski</a:t>
            </a:r>
          </a:p>
          <a:p>
            <a:r>
              <a:rPr lang="pl-PL" dirty="0"/>
              <a:t>Bezpieczna konstrukcja korytarzy przepędowych (droga </a:t>
            </a:r>
            <a:br>
              <a:rPr lang="pl-PL" dirty="0"/>
            </a:br>
            <a:r>
              <a:rPr lang="pl-PL" dirty="0"/>
              <a:t>bez przeszkód, siano lub trociny na podłożu, rampie)</a:t>
            </a:r>
          </a:p>
          <a:p>
            <a:r>
              <a:rPr lang="pl-PL" dirty="0"/>
              <a:t>Zapewnienie świniom i owcom chodu obok siebie, </a:t>
            </a:r>
            <a:br>
              <a:rPr lang="pl-PL" dirty="0"/>
            </a:br>
            <a:r>
              <a:rPr lang="pl-PL" dirty="0"/>
              <a:t>z wyjątkiem korytarzy prowadzących do urządzeń </a:t>
            </a:r>
            <a:br>
              <a:rPr lang="pl-PL" dirty="0"/>
            </a:br>
            <a:r>
              <a:rPr lang="pl-PL" dirty="0"/>
              <a:t>do unieruchamiania.</a:t>
            </a:r>
          </a:p>
        </p:txBody>
      </p:sp>
    </p:spTree>
    <p:extLst>
      <p:ext uri="{BB962C8B-B14F-4D97-AF65-F5344CB8AC3E}">
        <p14:creationId xmlns:p14="http://schemas.microsoft.com/office/powerpoint/2010/main" val="11391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26E8D98-A1F9-4CB3-93D0-C37F06EF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1017103"/>
            <a:ext cx="10641496" cy="5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9673F0-2D60-4EAF-95D8-EF137156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511732" y="291548"/>
            <a:ext cx="3840480" cy="1038799"/>
          </a:xfrm>
        </p:spPr>
        <p:txBody>
          <a:bodyPr>
            <a:normAutofit/>
          </a:bodyPr>
          <a:lstStyle/>
          <a:p>
            <a:r>
              <a:rPr lang="pl-PL" sz="2400" dirty="0"/>
              <a:t>Bezwzględnie zakazane jest wiązanie za: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F3027AC-87B9-45B6-873D-74FD7103A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287" y="543339"/>
            <a:ext cx="3233530" cy="339331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263E36C-FCBD-4F30-8E20-616F66D0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732" y="1457740"/>
            <a:ext cx="3840480" cy="23986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Rogi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Poroża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Pierścienie nosowe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Nogi nie mogą być związane razem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3B9973C-BABC-4FE4-8E0C-FB568E4932AF}"/>
              </a:ext>
            </a:extLst>
          </p:cNvPr>
          <p:cNvSpPr txBox="1"/>
          <p:nvPr/>
        </p:nvSpPr>
        <p:spPr>
          <a:xfrm>
            <a:off x="954157" y="4121426"/>
            <a:ext cx="10398055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Jeżeli zwierzęta muszą być uwiązane to: liny, uwięzi i inne środki muszą: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być wystarczająco mocne, aby nie zerwać się;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umożliwiać zwierzętom, w razie potrzeby, położenie się, jedzenie i picie;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być zaprojektowane tak, aby wyeliminować zagrożenie uduszeniem </a:t>
            </a:r>
            <a:br>
              <a:rPr lang="pl-PL" sz="2000" dirty="0"/>
            </a:br>
            <a:r>
              <a:rPr lang="pl-PL" sz="2000" dirty="0"/>
              <a:t>lub zranieniem oraz aby umożliwić szybkie uwolnienie zwierząt. </a:t>
            </a:r>
          </a:p>
        </p:txBody>
      </p:sp>
    </p:spTree>
    <p:extLst>
      <p:ext uri="{BB962C8B-B14F-4D97-AF65-F5344CB8AC3E}">
        <p14:creationId xmlns:p14="http://schemas.microsoft.com/office/powerpoint/2010/main" val="23683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CF1E1A-6E3F-4CC2-BE21-9DFEB7AAF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95" y="495460"/>
            <a:ext cx="3840480" cy="975531"/>
          </a:xfrm>
        </p:spPr>
        <p:txBody>
          <a:bodyPr>
            <a:noAutofit/>
          </a:bodyPr>
          <a:lstStyle/>
          <a:p>
            <a:r>
              <a:rPr lang="pl-PL" sz="2400" dirty="0"/>
              <a:t>Stosowanie poganiacza elektrycznego: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1992F2-7AC7-44EB-9802-CB12FA8A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757" y="495460"/>
            <a:ext cx="6824869" cy="544814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miarę możliwości należy unikać stosowania przyrządów generujących impulsy elektryczne. Urządzenia te mogą być stosowane jedynie wobec dorosłego bydła i dorosłych świń, które nie chcą się poruszyć i jedynie wtedy, gdy mają przed sobą wolną przestrzeń. Impulsy powinny trwać nie dłużej niż jedną sekundę, powinny być odpowiednio oddzielone </a:t>
            </a:r>
            <a:br>
              <a:rPr lang="pl-PL" dirty="0"/>
            </a:br>
            <a:r>
              <a:rPr lang="pl-PL" dirty="0"/>
              <a:t>i stosowane jedynie do mięśni zadu.</a:t>
            </a:r>
          </a:p>
          <a:p>
            <a:pPr marL="0" indent="0">
              <a:buNone/>
            </a:pPr>
            <a:r>
              <a:rPr lang="pl-PL" dirty="0"/>
              <a:t>Impulsy nie mogą być stosowane w sposób powtarzalny, jeśli zwierzę nie reaguje.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97567A-FFBA-4A15-8EBF-00C80200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6" y="2040834"/>
            <a:ext cx="3840480" cy="390276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70C9C4-310D-4859-9F38-0FFC2AAEE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3695" y="2040835"/>
            <a:ext cx="3853991" cy="3962400"/>
          </a:xfrm>
        </p:spPr>
        <p:txBody>
          <a:bodyPr/>
          <a:lstStyle/>
          <a:p>
            <a:r>
              <a:rPr lang="pl-PL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55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D1FF827-30DF-42C4-BCF8-FBD003B7A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862" y="1013791"/>
            <a:ext cx="6652590" cy="502920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89D5749-3090-4C2B-8255-2BBF1E7B3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329" y="914401"/>
            <a:ext cx="4346713" cy="5029200"/>
          </a:xfrm>
        </p:spPr>
        <p:txBody>
          <a:bodyPr>
            <a:normAutofit lnSpcReduction="10000"/>
          </a:bodyPr>
          <a:lstStyle/>
          <a:p>
            <a:r>
              <a:rPr lang="pl-PL" sz="3600" b="1" dirty="0"/>
              <a:t>Zwierzęta, które nie są w stanie chodzić, nie mogą być wleczone do miejsca uboju; </a:t>
            </a:r>
          </a:p>
          <a:p>
            <a:r>
              <a:rPr lang="pl-PL" sz="3600" b="1" dirty="0"/>
              <a:t>należy je uśmiercić w miejscu, w którym leżą.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41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0ED479-C99A-4E30-99CC-525B1FA4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4577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/>
              <a:t>Urządzenia do unieruchamiania powinny być zaprojektowane, wykonane i utrzymywane tak, aby: </a:t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B904DB-1624-4DDF-9F08-0D3A207B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762539"/>
            <a:ext cx="10058400" cy="4219161"/>
          </a:xfrm>
        </p:spPr>
        <p:txBody>
          <a:bodyPr/>
          <a:lstStyle/>
          <a:p>
            <a:r>
              <a:rPr lang="pl-PL" dirty="0"/>
              <a:t>optymalizować ogłuszanie lub uśmiercanie; </a:t>
            </a:r>
          </a:p>
          <a:p>
            <a:r>
              <a:rPr lang="pl-PL" dirty="0"/>
              <a:t>zapobiegać okaleczeniom lub urazom zwierząt;</a:t>
            </a:r>
          </a:p>
          <a:p>
            <a:r>
              <a:rPr lang="pl-PL" dirty="0"/>
              <a:t>minimalizować próby uwolnienia się i wydawanie przez zwierzęta odgłosów przy krępowaniu; </a:t>
            </a:r>
          </a:p>
          <a:p>
            <a:r>
              <a:rPr lang="pl-PL" dirty="0"/>
              <a:t>Ograniczać ruchy głowy zwierzęcia;</a:t>
            </a:r>
          </a:p>
          <a:p>
            <a:r>
              <a:rPr lang="pl-PL" dirty="0"/>
              <a:t>minimalizować czas skrępowania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42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58CD50-B5B9-4A32-8086-A2497B5C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571500"/>
          </a:xfrm>
        </p:spPr>
        <p:txBody>
          <a:bodyPr>
            <a:normAutofit/>
          </a:bodyPr>
          <a:lstStyle/>
          <a:p>
            <a:r>
              <a:rPr lang="pl-PL" sz="2800" dirty="0"/>
              <a:t>Unieruchamianie zwierząt: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C4BCA6-6D74-46A5-860C-D85B3353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195754"/>
            <a:ext cx="10058400" cy="4785946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Stanowisko do unieruchamiania/oszałamiania powinno być dobrze oświetlone</a:t>
            </a:r>
          </a:p>
          <a:p>
            <a:r>
              <a:rPr lang="pl-PL" dirty="0"/>
              <a:t>Zwierzęta powinny być równomiernie dostarczane do stanowiska unieruchamiania i oszałamiania tak, aby pracownicy nie musieli w pośpiechu przeganiać zwierząt</a:t>
            </a:r>
          </a:p>
          <a:p>
            <a:r>
              <a:rPr lang="pl-PL" dirty="0"/>
              <a:t>Zwierzęta mogą być wprowadzane na stanowisko oszałamiania tylko gdy operator jest gotowy</a:t>
            </a:r>
          </a:p>
          <a:p>
            <a:r>
              <a:rPr lang="pl-PL" b="1" dirty="0">
                <a:solidFill>
                  <a:srgbClr val="FF0000"/>
                </a:solidFill>
              </a:rPr>
              <a:t>Należy bezwzględnie wprowadzić takie rozwiązania technologiczne, aby zwierzęta unieruchamiane i oczekujące na oszołomienie nie widziały zwierząt wykrwawianych i poddawanych obróbce poubojowej!!!!</a:t>
            </a:r>
          </a:p>
        </p:txBody>
      </p:sp>
    </p:spTree>
    <p:extLst>
      <p:ext uri="{BB962C8B-B14F-4D97-AF65-F5344CB8AC3E}">
        <p14:creationId xmlns:p14="http://schemas.microsoft.com/office/powerpoint/2010/main" val="21679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4D2534-E888-43CC-8C57-AB9C1D4B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75861"/>
          </a:xfrm>
        </p:spPr>
        <p:txBody>
          <a:bodyPr>
            <a:normAutofit/>
          </a:bodyPr>
          <a:lstStyle/>
          <a:p>
            <a:r>
              <a:rPr lang="pl-PL" sz="2800" dirty="0"/>
              <a:t>Unieruchamianie zwierząt: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21CBC9-D17A-4111-AF4A-62B02DD25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5211" y="1285461"/>
            <a:ext cx="7853501" cy="4728116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Bezwzględnie zabrania się: </a:t>
            </a:r>
          </a:p>
          <a:p>
            <a:r>
              <a:rPr lang="pl-PL" dirty="0"/>
              <a:t>podwieszania lub podciągania przytomnych zwierząt (z wyłączeniem drobiu); </a:t>
            </a:r>
          </a:p>
          <a:p>
            <a:r>
              <a:rPr lang="pl-PL" dirty="0"/>
              <a:t>mechanicznego unieruchamiania za pomocą zacisków lub wiązania nóg lub śródstopi zwierząt  (z wyłączeniem drobiu); </a:t>
            </a:r>
          </a:p>
          <a:p>
            <a:r>
              <a:rPr lang="pl-PL" dirty="0"/>
              <a:t>przecinania rdzenia kręgowego, na przykład za pomocą noża lub sztyletu; </a:t>
            </a:r>
          </a:p>
          <a:p>
            <a:r>
              <a:rPr lang="pl-PL" dirty="0"/>
              <a:t>stosowanie w celu unieruchomienia zwierzęcia prądu elektrycznego, który go nie ogłusza ani nie uśmierca w warunkach kontrolowanych, a szczególnie stosowanie prądu elektrycznego, który nie przepływa przez mózg. </a:t>
            </a:r>
          </a:p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4BA7135-DC77-475F-B7EC-BFF1D37E80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70505" y="2269723"/>
            <a:ext cx="2206164" cy="2318553"/>
          </a:xfrm>
        </p:spPr>
      </p:pic>
    </p:spTree>
    <p:extLst>
      <p:ext uri="{BB962C8B-B14F-4D97-AF65-F5344CB8AC3E}">
        <p14:creationId xmlns:p14="http://schemas.microsoft.com/office/powerpoint/2010/main" val="26784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AAF608-CE28-49FF-9F84-D6290CB7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15617"/>
          </a:xfrm>
        </p:spPr>
        <p:txBody>
          <a:bodyPr>
            <a:normAutofit/>
          </a:bodyPr>
          <a:lstStyle/>
          <a:p>
            <a:r>
              <a:rPr lang="pl-PL" sz="2800" dirty="0"/>
              <a:t>Instrukcje do unieruchamiania i oszałamiania zwierząt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7D9137-FEDB-409D-BFA5-6A6660B3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444487"/>
            <a:ext cx="4491524" cy="4537213"/>
          </a:xfrm>
        </p:spPr>
        <p:txBody>
          <a:bodyPr/>
          <a:lstStyle/>
          <a:p>
            <a:r>
              <a:rPr lang="pl-PL" dirty="0"/>
              <a:t>Urządzenia do unieruchamiania i oszałamiania powinny być sprzedawane wyłącznie z instrukcjami dotyczącymi użytkowania, określającymi sposób użytkowania zapewniający optymalne warunki dla dobrostanu zwierząt.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FA7FAFD-4084-47FD-AD5F-47AB90C62728}"/>
              </a:ext>
            </a:extLst>
          </p:cNvPr>
          <p:cNvSpPr txBox="1"/>
          <p:nvPr/>
        </p:nvSpPr>
        <p:spPr>
          <a:xfrm>
            <a:off x="5870713" y="1311965"/>
            <a:ext cx="57779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Instrukcja urządzenia powinna określać: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Gatunki, kategorie, liczbę i masę ciała zwierząt dla których przeznaczone jest urządzenie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Zalecane parametry (zgodne z przepisami)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W przypadku urządzeń do oszałamiania- metodę monitorowania skuteczności urządzeń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Zalecenia dotyczące konserwacji i w razie konieczności kalibracji urządzeń.</a:t>
            </a:r>
          </a:p>
        </p:txBody>
      </p:sp>
    </p:spTree>
    <p:extLst>
      <p:ext uri="{BB962C8B-B14F-4D97-AF65-F5344CB8AC3E}">
        <p14:creationId xmlns:p14="http://schemas.microsoft.com/office/powerpoint/2010/main" val="14378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97CB30-1ACC-4443-84F8-4DF0ECE5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Utrzymanie urządzeń: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18753A-7F52-478A-9504-B15217A8C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800" dirty="0"/>
              <a:t>Urządzenia do unieruchamiania lub oszałamiania zwierząt muszą być konserwowane i kontrolowane zgodnie z instrukcjami producentów. </a:t>
            </a:r>
          </a:p>
          <a:p>
            <a:pPr>
              <a:lnSpc>
                <a:spcPct val="150000"/>
              </a:lnSpc>
            </a:pPr>
            <a:r>
              <a:rPr lang="pl-PL" sz="2800" dirty="0"/>
              <a:t>Dokumentacja dotycząca konserwacji musi być przechowywana przez co najmniej 1 rok</a:t>
            </a:r>
          </a:p>
        </p:txBody>
      </p:sp>
    </p:spTree>
    <p:extLst>
      <p:ext uri="{BB962C8B-B14F-4D97-AF65-F5344CB8AC3E}">
        <p14:creationId xmlns:p14="http://schemas.microsoft.com/office/powerpoint/2010/main" val="40670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0BE243-0AC6-4813-AFD3-9445D55E1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311965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USTAWA z dnia 21 sierpnia 1997 r. </a:t>
            </a:r>
            <a:br>
              <a:rPr lang="pl-PL" sz="2800" dirty="0"/>
            </a:br>
            <a:r>
              <a:rPr lang="pl-PL" sz="2800" dirty="0"/>
              <a:t>o ochronie zwierząt </a:t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BCA0C7-23CB-4166-9173-994A3AAF6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Art. 1. 1 Zwierzę, jako istota żyjąca, zdolna do odczuwania cierpienia, nie jest rzeczą. Człowiek jest mu winien poszanowanie, ochronę i opiekę.</a:t>
            </a:r>
          </a:p>
          <a:p>
            <a:r>
              <a:rPr lang="pl-PL" dirty="0"/>
              <a:t>Art. 5 Każde zwierzę wymaga humanitarnego traktowania</a:t>
            </a:r>
          </a:p>
          <a:p>
            <a:r>
              <a:rPr lang="pl-PL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Art.6.1. Zabrania się zabijania zwierząt, </a:t>
            </a:r>
            <a:r>
              <a:rPr lang="pl-PL" b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 wyjątkiem</a:t>
            </a:r>
            <a:r>
              <a:rPr lang="pl-PL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pl-PL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uboju i uśmiercania zwierząt gospodarskich oraz uśmiercania dzikich ptaków i ssaków utrzymywanych przez człowieka w celu </a:t>
            </a:r>
            <a:r>
              <a:rPr lang="pl-PL" b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pozyskania mięsa </a:t>
            </a:r>
            <a:r>
              <a:rPr lang="pl-PL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 skór.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59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EC826B-E593-40CF-9DDF-96AD0B81C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291548"/>
            <a:ext cx="10058400" cy="5690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Uśmiercanie zwierzęcia następuje wyłącznie po uprzednim jego ogłuszeniu (profesjonalnym, całkowitym wyłączeniu świadomości zwierzęcia, trwającym aż do jego śmierci)</a:t>
            </a:r>
          </a:p>
          <a:p>
            <a:pPr marL="0" indent="0">
              <a:buNone/>
            </a:pPr>
            <a:endParaRPr lang="pl-PL" sz="1050" dirty="0"/>
          </a:p>
          <a:p>
            <a:r>
              <a:rPr lang="pl-PL" dirty="0"/>
              <a:t>Do chwili śmieci zwierzęta są utrzymywane w stanie nieprzytomności i niewrażliwości na bodźce. </a:t>
            </a:r>
          </a:p>
          <a:p>
            <a:endParaRPr lang="pl-PL" sz="900" dirty="0"/>
          </a:p>
          <a:p>
            <a:r>
              <a:rPr lang="pl-PL" dirty="0"/>
              <a:t>Po zastosowaniu metod nieprowadzących do natychmiastowej śmierć (ogłuszanie proste), należy jak najszybciej zastosować procedurę prowadzącą do pewnej śmierci, np. wykrwawianie, porażenie prądem, długotrwała ekspozycja na deficyt tlenu.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87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74643"/>
          </a:xfrm>
        </p:spPr>
        <p:txBody>
          <a:bodyPr rtlCol="0"/>
          <a:lstStyle/>
          <a:p>
            <a:pPr rtl="0"/>
            <a:r>
              <a:rPr lang="pl" dirty="0"/>
              <a:t>Dopuszczalne metody oszałamiania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1"/>
          </p:nvPr>
        </p:nvSpPr>
        <p:spPr>
          <a:xfrm>
            <a:off x="0" y="1311965"/>
            <a:ext cx="4611754" cy="1934818"/>
          </a:xfrm>
        </p:spPr>
        <p:txBody>
          <a:bodyPr rtlCol="0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pl-PL" sz="1800" dirty="0"/>
              <a:t>urządzenia </a:t>
            </a:r>
            <a:r>
              <a:rPr lang="pl-PL" sz="1800" dirty="0" err="1"/>
              <a:t>bolcowe</a:t>
            </a:r>
            <a:r>
              <a:rPr lang="pl-PL" sz="1800" dirty="0"/>
              <a:t> penetrujące  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pl-PL" sz="1800" dirty="0"/>
              <a:t>urządzenia </a:t>
            </a:r>
            <a:r>
              <a:rPr lang="pl-PL" sz="1800" dirty="0" err="1"/>
              <a:t>bolcowe</a:t>
            </a:r>
            <a:r>
              <a:rPr lang="pl-PL" sz="1800" dirty="0"/>
              <a:t> niepenetrujące 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pl-PL" sz="1800" dirty="0"/>
              <a:t>broń palna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pl-PL" sz="1800" dirty="0"/>
              <a:t>przemieszczenie kręgów szyjnych 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pl-PL" sz="1800" dirty="0"/>
              <a:t>uderzenie w głowę</a:t>
            </a:r>
            <a:endParaRPr lang="pl" sz="1800" dirty="0"/>
          </a:p>
        </p:txBody>
      </p:sp>
      <p:graphicFrame>
        <p:nvGraphicFramePr>
          <p:cNvPr id="9" name="Zawartość — symbol zastępczy 8" descr="Podstawowa lista blokowa z 6 grupami pól, każde w innym kolorze, rozmieszczonymi od lewej do prawej i od góry do dołu, po 2 pola w każdym wierszu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19055761"/>
              </p:ext>
            </p:extLst>
          </p:nvPr>
        </p:nvGraphicFramePr>
        <p:xfrm>
          <a:off x="4314092" y="2060714"/>
          <a:ext cx="4293703" cy="3485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74D38D84-9D88-47C9-8017-9955949A7110}"/>
              </a:ext>
            </a:extLst>
          </p:cNvPr>
          <p:cNvSpPr txBox="1"/>
          <p:nvPr/>
        </p:nvSpPr>
        <p:spPr>
          <a:xfrm>
            <a:off x="0" y="3644348"/>
            <a:ext cx="4293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CO2 w wysokim stężeniu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CO2 w dwu fazach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CO2 plus gazy obojętne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gazy obojętne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CO czyste źródło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CO plus inne gazy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BC10FD7-32FB-481E-ADCA-7D2CEDEEF855}"/>
              </a:ext>
            </a:extLst>
          </p:cNvPr>
          <p:cNvSpPr txBox="1"/>
          <p:nvPr/>
        </p:nvSpPr>
        <p:spPr>
          <a:xfrm>
            <a:off x="8628184" y="1311965"/>
            <a:ext cx="3418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elektrody z obu stron głowy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kąpiel wodna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elektrody na głowie i ciele zwierzęcia </a:t>
            </a:r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E609E36-704A-42B3-BA8C-D22F47DE422F}"/>
              </a:ext>
            </a:extLst>
          </p:cNvPr>
          <p:cNvSpPr txBox="1"/>
          <p:nvPr/>
        </p:nvSpPr>
        <p:spPr>
          <a:xfrm>
            <a:off x="8819831" y="4495007"/>
            <a:ext cx="303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śmiertelna iniekcja</a:t>
            </a: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B522A5-367E-4311-84BE-2E647ECF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42122"/>
          </a:xfrm>
        </p:spPr>
        <p:txBody>
          <a:bodyPr>
            <a:normAutofit/>
          </a:bodyPr>
          <a:lstStyle/>
          <a:p>
            <a:r>
              <a:rPr lang="pl-PL" sz="3200" dirty="0"/>
              <a:t>Urządzenia </a:t>
            </a:r>
            <a:r>
              <a:rPr lang="pl-PL" sz="3200" dirty="0" err="1"/>
              <a:t>bolcowe</a:t>
            </a:r>
            <a:r>
              <a:rPr lang="pl-PL" sz="3200" dirty="0"/>
              <a:t> penetrujące: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6851E5-6D59-4ED1-AB65-C3D29CE5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9" y="1351722"/>
            <a:ext cx="8411920" cy="5201478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Stosowanie- wszystkie gatunki (ogłuszanie proste)</a:t>
            </a:r>
          </a:p>
          <a:p>
            <a:r>
              <a:rPr lang="pl-PL" dirty="0"/>
              <a:t>Poważne i nieodwracalne uszkodzenie mózgu spowodowane wstrząsem i penetracją mózgu przez zablokowany bolec.</a:t>
            </a:r>
          </a:p>
          <a:p>
            <a:r>
              <a:rPr lang="pl-PL" dirty="0"/>
              <a:t>Wstrząs mózgu i masywny krwotok w mózgu </a:t>
            </a:r>
          </a:p>
          <a:p>
            <a:r>
              <a:rPr lang="pl-PL" dirty="0"/>
              <a:t>Działanie urządzenia z zablokowanym bolcem opiera się na przekazywaniu energii przez bolec (cylindryczny trzpień ze stali).</a:t>
            </a:r>
          </a:p>
          <a:p>
            <a:r>
              <a:rPr lang="pl-PL" dirty="0"/>
              <a:t>Długość wylotowa i średnica bolca dostosowana do gatunku i rozmiaru zwierzęcia</a:t>
            </a:r>
          </a:p>
          <a:p>
            <a:r>
              <a:rPr lang="pl-PL" dirty="0"/>
              <a:t>Długi czas braku świadomości (&gt;60 s) lub nieodwracalny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F7ECFB0-DCD7-419D-B6FA-502D22EB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489" y="1046923"/>
            <a:ext cx="2524125" cy="217335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D1789-B370-4639-A357-16CCC0E1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589" y="3429000"/>
            <a:ext cx="25241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5C269F-A4B3-457D-8158-8A0B1BF6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34887"/>
          </a:xfrm>
        </p:spPr>
        <p:txBody>
          <a:bodyPr>
            <a:normAutofit/>
          </a:bodyPr>
          <a:lstStyle/>
          <a:p>
            <a:r>
              <a:rPr lang="pl-PL" sz="3200" dirty="0"/>
              <a:t>Urządzenie </a:t>
            </a:r>
            <a:r>
              <a:rPr lang="pl-PL" sz="3200" dirty="0" err="1"/>
              <a:t>bolcowe</a:t>
            </a:r>
            <a:r>
              <a:rPr lang="pl-PL" sz="3200" dirty="0"/>
              <a:t> niepenetrujące- udarowe: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AAF4FC-D093-409F-BCD7-F817916E5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364974"/>
            <a:ext cx="9563029" cy="4616726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Stosowanie- przeżuwacze do 10 kg- ubój, drób, króliki, zające- zmniejszenie liczebności i inne sytuacje  (ogłuszanie proste)</a:t>
            </a:r>
          </a:p>
          <a:p>
            <a:r>
              <a:rPr lang="pl-PL" dirty="0"/>
              <a:t>Poważne uszkodzenie mózgu spowodowane wstrząsem</a:t>
            </a:r>
          </a:p>
          <a:p>
            <a:r>
              <a:rPr lang="pl-PL" dirty="0"/>
              <a:t>Dezorganizacja centralnego układu nerwowego, powodująca natychmiastowe zmniejszanie lub utratę przytomności bez dużych zmian anatomicznych w mózgu</a:t>
            </a:r>
          </a:p>
          <a:p>
            <a:r>
              <a:rPr lang="pl-PL" dirty="0"/>
              <a:t>Czas trwania oszołomienia 20-35 s.</a:t>
            </a:r>
          </a:p>
          <a:p>
            <a:r>
              <a:rPr lang="pl-PL" dirty="0"/>
              <a:t>Wysoki odsetek nieogłuszonych </a:t>
            </a:r>
          </a:p>
          <a:p>
            <a:pPr marL="0" indent="0">
              <a:buNone/>
            </a:pPr>
            <a:r>
              <a:rPr lang="pl-PL" dirty="0"/>
              <a:t>   zwierząt (20-30%)</a:t>
            </a:r>
          </a:p>
          <a:p>
            <a:r>
              <a:rPr lang="pl-PL" dirty="0"/>
              <a:t>Uszkodzenie czaszki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839B85-5035-407F-8B57-B89D32778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768" y="3857249"/>
            <a:ext cx="3291579" cy="26959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9D7A2B-322E-4402-8225-3A7772795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78" y="4788718"/>
            <a:ext cx="2663687" cy="18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74AB04-4B91-4483-BA4B-C563F8FB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Pozycja i kierunek strzału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B2A3678-197D-453E-A432-B4E54D5FDB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5213" y="1825625"/>
            <a:ext cx="4954587" cy="418795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2E77505-32C8-4747-A8E9-9F9DD1856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4722814" cy="418795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Przyłożenie urządzenia penetrującego do ogłuszania bydła</a:t>
            </a:r>
          </a:p>
          <a:p>
            <a:pPr marL="0" indent="0">
              <a:buNone/>
            </a:pPr>
            <a:r>
              <a:rPr lang="pl-PL" dirty="0"/>
              <a:t>W przypadku urządzenia niepenetrującego, optymalnym miejscem przyłożenia jest punkt leżący 3-5 cm powyżej miejsca przyłożenia dla aparatu </a:t>
            </a:r>
            <a:r>
              <a:rPr lang="pl-PL" dirty="0" err="1"/>
              <a:t>bolcowego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25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F26F3C-14D2-4FD7-95D3-28E3E041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Pozycja i kierunek strzału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F7BEBDD-C0EA-4D37-8BF6-69CA79DBB4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5213" y="1825625"/>
            <a:ext cx="4954587" cy="190231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93BE166-A14C-4317-AAE9-39022AA70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2154" y="1825625"/>
            <a:ext cx="4441460" cy="418795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Prawidłowa pozycja przyłożenia urządzenia do ogłuszania u owiec i kóz- linia środkowa</a:t>
            </a:r>
          </a:p>
          <a:p>
            <a:pPr marL="0" indent="0">
              <a:buNone/>
            </a:pPr>
            <a:r>
              <a:rPr lang="pl-PL" dirty="0"/>
              <a:t>U owiec i kóz z mocno wyrażonymi rogami urządzenie do ogłuszania należy przyłożyć z tyłu głowy, strzał w kierunku kąta żuchwy.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415A344-8332-453F-8D4F-414B4FA2F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12" y="3727938"/>
            <a:ext cx="4951414" cy="22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CD3E02-FE2D-4CFB-9EC0-97F6065F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Pozycja i kierunek strzału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5FBFB4-E965-4F0B-B34F-08276C91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5212" y="1669774"/>
            <a:ext cx="4954588" cy="2690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Miejscem przyłożenia u świń jest linia środkowa na poziomie oczu. Strzał powinien być skierowany lekko w dół w linii rdzenia kręgowego.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7ADC212-9E73-4542-8551-10B3016C4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1330" y="4598503"/>
            <a:ext cx="4954588" cy="1952649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44ABAB5-61E7-4B3D-9017-3DF951BA6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94" y="1524000"/>
            <a:ext cx="4498375" cy="41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7C0D02-E326-4D7F-BB55-F64252EC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Pozycja i kierunek strzału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6222F-5BAB-427B-8D59-B9AB08731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5212" y="2321169"/>
            <a:ext cx="4954588" cy="369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Urządzenie u koni należy przyłożyć pod kątem prostym do powierzchni kości w punkcie ponad przecięciem linii biegnących od oka do przeciwległego ucha.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7A1C39-0F8C-415D-B476-F1414DA2B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825624"/>
            <a:ext cx="4951412" cy="41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2991FE-42F4-4148-B307-B51A2288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73723"/>
          </a:xfrm>
        </p:spPr>
        <p:txBody>
          <a:bodyPr/>
          <a:lstStyle/>
          <a:p>
            <a:r>
              <a:rPr lang="pl-PL" dirty="0"/>
              <a:t>Pozycja i kierunek strzału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99DEA3-ECBA-48CE-8FA8-009A2B42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078523"/>
            <a:ext cx="3741248" cy="490317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 królików urządzenie należy przyłożyć pomiędzy uszami, prostopadle do głowy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 przypadku drobiu, urządzenie należy przyłożyć do powierzchni czołowej pod kątem prostym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5DB202-F7FC-4AEC-B3A7-4E650EB5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504" y="3233530"/>
            <a:ext cx="3372885" cy="239056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9A0081B-AF7B-4A5C-905C-2B8EB5AD0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076" y="1078523"/>
            <a:ext cx="2796002" cy="18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3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B03905-77E2-4A83-949F-16F8367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21635"/>
          </a:xfrm>
        </p:spPr>
        <p:txBody>
          <a:bodyPr>
            <a:normAutofit/>
          </a:bodyPr>
          <a:lstStyle/>
          <a:p>
            <a:r>
              <a:rPr lang="pl-PL" sz="3200" dirty="0"/>
              <a:t>Przemieszczenie kręgów szyjnych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10A75B-7950-4AC3-9DB2-D0526AEA2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417983"/>
            <a:ext cx="10058400" cy="4563717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Stosowane przy uboju drobiu do 5 kg żywej wagi</a:t>
            </a:r>
          </a:p>
          <a:p>
            <a:r>
              <a:rPr lang="pl-PL" dirty="0"/>
              <a:t>Ręczne lub mechaniczne rozciągnięcie i skręcenie szyi, powodujące niedokrwienie mózgu</a:t>
            </a:r>
          </a:p>
          <a:p>
            <a:r>
              <a:rPr lang="pl-PL" dirty="0"/>
              <a:t>Nie może to być metoda rutynowa, a jedynie wtedy kiedy nie ma innych metod ogłuszania</a:t>
            </a:r>
          </a:p>
          <a:p>
            <a:r>
              <a:rPr lang="pl-PL" dirty="0"/>
              <a:t>Nie może być stosowana w rzeźni, chyba że jako rezerwowa metoda</a:t>
            </a:r>
          </a:p>
          <a:p>
            <a:r>
              <a:rPr lang="pl-PL" dirty="0"/>
              <a:t>W przypadku </a:t>
            </a:r>
            <a:r>
              <a:rPr lang="pl-PL" b="1" dirty="0"/>
              <a:t>ręcznego</a:t>
            </a:r>
            <a:r>
              <a:rPr lang="pl-PL" dirty="0"/>
              <a:t> przemieszczenia kręgów- waga zwierząt nie może przekroczyć 3 kg</a:t>
            </a:r>
          </a:p>
          <a:p>
            <a:r>
              <a:rPr lang="pl-PL" dirty="0"/>
              <a:t>Zabronione jest uśmiercanie więcej niż 70 zwierząt dziennie przez jedną osobę z zastosowaniem metody ręcznego przemieszczenia kręgów szyjnych.</a:t>
            </a:r>
          </a:p>
        </p:txBody>
      </p:sp>
    </p:spTree>
    <p:extLst>
      <p:ext uri="{BB962C8B-B14F-4D97-AF65-F5344CB8AC3E}">
        <p14:creationId xmlns:p14="http://schemas.microsoft.com/office/powerpoint/2010/main" val="24786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A98E84-A39F-403A-BAD3-9A29F969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447800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USTAWA z dnia 21 sierpnia 1997 r. </a:t>
            </a:r>
            <a:br>
              <a:rPr lang="pl-PL" sz="2800" dirty="0"/>
            </a:br>
            <a:r>
              <a:rPr lang="pl-PL" sz="2800" dirty="0"/>
              <a:t>o ochronie zwierząt </a:t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6A97B7-F228-42C5-A150-348F4D99B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Art. 33. 1a. Uśmiercanie zwierząt może odbywać się wyłącznie w   sposób humanitarny polegający na zadawaniu przy tym minimum cierpienia fizycznego i psychicznego.</a:t>
            </a:r>
          </a:p>
          <a:p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Art. 34. 3. W uboju domowym zwierzęta kopytne mogą być uśmiercane tylko po uprzednim ich pozbawieniu świadomości przez przyuczonego </a:t>
            </a:r>
            <a:r>
              <a:rPr lang="pl-PL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ubojowca</a:t>
            </a: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65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823AB8-9525-42D5-95F4-52C171E1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Uderzenie w głowę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C61CB3-8477-447A-852E-47E6BAF1A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Mocne i dokładne uderzenie w głowę wywołujące poważne uszkodzenie mózgu</a:t>
            </a:r>
          </a:p>
          <a:p>
            <a:r>
              <a:rPr lang="pl-PL" dirty="0"/>
              <a:t>Stosowanie- prosięta, jagnięta, koźlęta, króliki, zające, zwierzęta futerkowe i drób do 5 kg</a:t>
            </a:r>
          </a:p>
          <a:p>
            <a:r>
              <a:rPr lang="pl-PL" dirty="0"/>
              <a:t>Ptak trzymany za nogi, głowa na twardej powierzchni, uderzenie wymierzone w tył głowy</a:t>
            </a:r>
          </a:p>
          <a:p>
            <a:r>
              <a:rPr lang="pl-PL" dirty="0"/>
              <a:t>nie może to być metoda rutynowa, a jedynie wtedy kiedy nie ma innych metod ogłuszania</a:t>
            </a:r>
          </a:p>
          <a:p>
            <a:r>
              <a:rPr lang="pl-PL" dirty="0"/>
              <a:t>Nie może być stosowana w rzeźni, chyba że jako rezerwowa metoda</a:t>
            </a:r>
          </a:p>
          <a:p>
            <a:r>
              <a:rPr lang="pl-PL" dirty="0"/>
              <a:t>Zabronione jest uśmiercanie więcej niż 70 zwierząt dziennie przez jedną osobę z zastosowaniem metody uderzenia w głowę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22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982E00-8A64-4097-8E65-2F12B829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Wskaźniki skutecznego ogłuszenia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11F9AE-2CAB-4C06-B9E9-B1EDD761B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Utrata pozycji stojącej</a:t>
            </a:r>
          </a:p>
          <a:p>
            <a:r>
              <a:rPr lang="pl-PL" dirty="0"/>
              <a:t>Brak odruchu rogówkowego</a:t>
            </a:r>
          </a:p>
          <a:p>
            <a:r>
              <a:rPr lang="pl-PL" dirty="0"/>
              <a:t>Rozszerzone źrenice</a:t>
            </a:r>
          </a:p>
          <a:p>
            <a:r>
              <a:rPr lang="pl-PL" dirty="0"/>
              <a:t>Brak ruchu gałek ocznych</a:t>
            </a:r>
          </a:p>
          <a:p>
            <a:r>
              <a:rPr lang="pl-PL" dirty="0"/>
              <a:t>Brak rytmicznych ruchów oddechowych</a:t>
            </a:r>
          </a:p>
          <a:p>
            <a:r>
              <a:rPr lang="pl-PL" dirty="0"/>
              <a:t>Głowa i szyja luźno zwieszone</a:t>
            </a:r>
          </a:p>
          <a:p>
            <a:r>
              <a:rPr lang="pl-PL" dirty="0"/>
              <a:t>Pojedyncze ruchy kończyn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FC331E-E5DF-4182-987E-CB13D093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278" y="2187022"/>
            <a:ext cx="4095957" cy="286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B9BC80-91F7-497F-AC2B-F1504CFEB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662609"/>
            <a:ext cx="10553770" cy="5353878"/>
          </a:xfrm>
        </p:spPr>
      </p:pic>
    </p:spTree>
    <p:extLst>
      <p:ext uri="{BB962C8B-B14F-4D97-AF65-F5344CB8AC3E}">
        <p14:creationId xmlns:p14="http://schemas.microsoft.com/office/powerpoint/2010/main" val="22685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C6C40C-EC63-4C8D-9382-2F382D5A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Wskaźniki nieskutecznego ogłuszenia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6729EB-58B6-46A6-8DE9-EC53CEA0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Spontaniczne mruganie</a:t>
            </a:r>
          </a:p>
          <a:p>
            <a:r>
              <a:rPr lang="pl-PL" sz="2800" dirty="0"/>
              <a:t>Napięte ciało</a:t>
            </a:r>
          </a:p>
          <a:p>
            <a:r>
              <a:rPr lang="pl-PL" sz="2800" dirty="0"/>
              <a:t>Odruch rogówkowy</a:t>
            </a:r>
          </a:p>
          <a:p>
            <a:r>
              <a:rPr lang="pl-PL" sz="2800" dirty="0"/>
              <a:t>Próby wstawania</a:t>
            </a:r>
          </a:p>
          <a:p>
            <a:r>
              <a:rPr lang="pl-PL" sz="2800" dirty="0"/>
              <a:t>Rytmiczne oddychanie</a:t>
            </a:r>
          </a:p>
          <a:p>
            <a:r>
              <a:rPr lang="pl-PL" sz="2800" dirty="0"/>
              <a:t>Oczopląs i ruchy gałek ocznych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8589EF0-E8D6-4E34-A078-8AC35299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696" y="1914939"/>
            <a:ext cx="4439477" cy="32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536AE-4CCF-44B2-B108-AAEA8DD1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20615"/>
          </a:xfrm>
        </p:spPr>
        <p:txBody>
          <a:bodyPr>
            <a:normAutofit/>
          </a:bodyPr>
          <a:lstStyle/>
          <a:p>
            <a:r>
              <a:rPr lang="pl-PL" sz="3200" dirty="0"/>
              <a:t>Metody ogłuszania elektrycznego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B124CE-4030-44B5-8F23-EE8512E34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3200" dirty="0"/>
              <a:t>Ogłuszanie elektryczne elektrodami przyłożonymi z obu stron głowy (wszystkie gatunki- </a:t>
            </a:r>
            <a:r>
              <a:rPr lang="pl-PL" dirty="0"/>
              <a:t>ogłuszanie proste</a:t>
            </a:r>
            <a:r>
              <a:rPr lang="pl-PL" sz="3200" dirty="0"/>
              <a:t>)</a:t>
            </a:r>
          </a:p>
          <a:p>
            <a:r>
              <a:rPr lang="pl-PL" sz="3200" dirty="0"/>
              <a:t>Ogłuszanie elektryczne elektrodami przyłożonymi na głowie i ciele zwierzęcia (wszystkie gatunki- </a:t>
            </a:r>
            <a:r>
              <a:rPr lang="pl-PL" dirty="0"/>
              <a:t>ogłuszanie proste</a:t>
            </a:r>
            <a:r>
              <a:rPr lang="pl-PL" sz="3200" dirty="0"/>
              <a:t>)</a:t>
            </a:r>
          </a:p>
          <a:p>
            <a:r>
              <a:rPr lang="pl-PL" sz="3200" dirty="0"/>
              <a:t>Kąpiel wodna (drób-</a:t>
            </a:r>
            <a:r>
              <a:rPr lang="pl-PL" dirty="0"/>
              <a:t>ogłuszanie proste chyba że częstotliwość jest równa lub mniejsza niż 50Hz</a:t>
            </a:r>
            <a:r>
              <a:rPr lang="pl-PL" sz="3200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103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363B47-69C1-48A9-B768-BA7DA328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97169"/>
          </a:xfrm>
        </p:spPr>
        <p:txBody>
          <a:bodyPr>
            <a:normAutofit/>
          </a:bodyPr>
          <a:lstStyle/>
          <a:p>
            <a:r>
              <a:rPr lang="pl-PL" sz="3200" dirty="0"/>
              <a:t>Przyłożenie elektrod tylko do głowy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646A0A-7195-4812-AD71-59D109705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101969"/>
            <a:ext cx="10058400" cy="4879731"/>
          </a:xfrm>
        </p:spPr>
        <p:txBody>
          <a:bodyPr/>
          <a:lstStyle/>
          <a:p>
            <a:r>
              <a:rPr lang="pl-PL" dirty="0"/>
              <a:t>Elektrody muszą być przyłożone tak aby obejmowały mózg zwierzęcia, właściwym miejscem przyłożenia jest miejsce pomiędzy oczami i uszami zwierzęcia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5BC901-C5C3-4E7E-8CCF-65CCB5DF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82" y="2916298"/>
            <a:ext cx="4382112" cy="26197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70C0E32-6013-4C12-9C99-3A271565A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6" y="2579564"/>
            <a:ext cx="2000529" cy="29531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8B0BDDC-E86E-4891-9EA3-D66890A41CFE}"/>
              </a:ext>
            </a:extLst>
          </p:cNvPr>
          <p:cNvSpPr txBox="1"/>
          <p:nvPr/>
        </p:nvSpPr>
        <p:spPr>
          <a:xfrm>
            <a:off x="2504661" y="2579564"/>
            <a:ext cx="4505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Elektrody muszą być dostosowane do wielkości zwierzęcia</a:t>
            </a:r>
          </a:p>
          <a:p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Musi być przeprowadzone zgodnie z minimalnymi wartościami prądu</a:t>
            </a:r>
          </a:p>
        </p:txBody>
      </p:sp>
    </p:spTree>
    <p:extLst>
      <p:ext uri="{BB962C8B-B14F-4D97-AF65-F5344CB8AC3E}">
        <p14:creationId xmlns:p14="http://schemas.microsoft.com/office/powerpoint/2010/main" val="3751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1EAC6C-8C50-406F-8350-9AD07CEC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Minimalne wartości prądu dla ogłuszania elektrycznego:</a:t>
            </a:r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74626F18-64A5-4507-B05E-77F01323F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2107096"/>
            <a:ext cx="11463130" cy="2923905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4A49681-598D-4DE9-BE33-D1B25300D9B8}"/>
              </a:ext>
            </a:extLst>
          </p:cNvPr>
          <p:cNvSpPr txBox="1"/>
          <p:nvPr/>
        </p:nvSpPr>
        <p:spPr>
          <a:xfrm>
            <a:off x="530087" y="5088835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natężenie= napięcie/opór</a:t>
            </a:r>
          </a:p>
        </p:txBody>
      </p:sp>
    </p:spTree>
    <p:extLst>
      <p:ext uri="{BB962C8B-B14F-4D97-AF65-F5344CB8AC3E}">
        <p14:creationId xmlns:p14="http://schemas.microsoft.com/office/powerpoint/2010/main" val="41482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9FD2E5-6415-4383-A313-539918CB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C956BF8-293C-40B7-A3BA-E66777C87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304800"/>
            <a:ext cx="11343860" cy="5459593"/>
          </a:xfrm>
        </p:spPr>
      </p:pic>
    </p:spTree>
    <p:extLst>
      <p:ext uri="{BB962C8B-B14F-4D97-AF65-F5344CB8AC3E}">
        <p14:creationId xmlns:p14="http://schemas.microsoft.com/office/powerpoint/2010/main" val="11827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CA4C33-F73F-414D-B747-B9093617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Przyłożenie elektrod do głowy i ciała zwierzęcia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B5D4FB-871C-492E-91D1-2F99B04EF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752600"/>
            <a:ext cx="4938021" cy="422910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Urządzenie przykłada się w sposób zapewniający przepływ prądu przez mózg oraz serce</a:t>
            </a:r>
          </a:p>
          <a:p>
            <a:r>
              <a:rPr lang="pl-PL" dirty="0"/>
              <a:t>W przypadku świń i owiec- właściwym miejscem przyłożenia elektrod do głowy jest miejsce pomiędzy oczami i uszami, trzecia elektroda przykładana jest do klatki piersiowej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9CDC234-95AE-4A97-AF5C-950570FD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1007165"/>
            <a:ext cx="5120379" cy="5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E7AC31-5B92-45A8-BEB4-9118FDB4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81878"/>
          </a:xfrm>
        </p:spPr>
        <p:txBody>
          <a:bodyPr/>
          <a:lstStyle/>
          <a:p>
            <a:r>
              <a:rPr lang="pl-PL" dirty="0"/>
              <a:t>Ogłuszenie elektryczne bydła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5E3E09B-B864-4AD8-A464-ECDA8E209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96" y="1351722"/>
            <a:ext cx="7514715" cy="4515927"/>
          </a:xfr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7C2A64-87CD-47C5-BA30-B4CC37E216EF}"/>
              </a:ext>
            </a:extLst>
          </p:cNvPr>
          <p:cNvSpPr txBox="1"/>
          <p:nvPr/>
        </p:nvSpPr>
        <p:spPr>
          <a:xfrm>
            <a:off x="424070" y="1391478"/>
            <a:ext cx="37238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Przednia elektroda powinna być przyłożona pomiędzy gałkami ocznymi natomiast tylna pośrodku grzbietu nad sercem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Alternatywnie, w przypadku bydła można użyć klatki posiadającej elektrody przykładane za uszami zwierzęcia, oraz elektrodę typu T, przykładaną do nosa zwierzęcia oraz elektrodę mostkową</a:t>
            </a:r>
          </a:p>
        </p:txBody>
      </p:sp>
    </p:spTree>
    <p:extLst>
      <p:ext uri="{BB962C8B-B14F-4D97-AF65-F5344CB8AC3E}">
        <p14:creationId xmlns:p14="http://schemas.microsoft.com/office/powerpoint/2010/main" val="30682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10D2B7-FF0D-4DCC-B476-10428C7D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/>
              <a:t>USTAWA z dnia 21 sierpnia 1997 r. </a:t>
            </a:r>
            <a:br>
              <a:rPr lang="pl-PL" sz="2800" dirty="0"/>
            </a:br>
            <a:r>
              <a:rPr lang="pl-PL" sz="2800" dirty="0"/>
              <a:t>o ochronie zwierząt </a:t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D20DD0-86D0-45F5-BA3C-51C803A47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pl-PL" sz="7400" dirty="0"/>
              <a:t>art.4. Zabrania się:</a:t>
            </a:r>
          </a:p>
          <a:p>
            <a:pPr marL="914400" indent="-914400">
              <a:buAutoNum type="arabicParenR"/>
            </a:pPr>
            <a:r>
              <a:rPr lang="pl-PL" sz="5500" dirty="0"/>
              <a:t>uśmiercania zwierząt w okresie stanowiącym 10% czasu trwania ciąży dla danego gatunku, bezpośrednio poprzedzającym planowany termin porodu, oraz 48 godzin po porodzie, z wyjątkiem:</a:t>
            </a:r>
          </a:p>
          <a:p>
            <a:pPr marL="0" indent="0">
              <a:buNone/>
            </a:pPr>
            <a:endParaRPr lang="pl-PL" sz="55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5500" dirty="0"/>
              <a:t>	a) uśmiercania zwierząt do celów naukowych lub edukacyjnych,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5500" dirty="0"/>
              <a:t>b) konieczności bezzwłocznego uśmiercenia,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5500" dirty="0"/>
              <a:t>	c) wydania przez powiatowego lekarza weterynarii decyzji nakazującej 	zabicie lub ubój zwierząt przy zwalczaniu chorób zakaźnych zwierząt;</a:t>
            </a:r>
          </a:p>
          <a:p>
            <a:pPr marL="0" indent="0">
              <a:buNone/>
            </a:pPr>
            <a:r>
              <a:rPr lang="pl-PL" sz="5500" dirty="0"/>
              <a:t>2) uboju lub uśmiercania zwierząt kręgowych przy udziale dzieci lub w ich obecności;</a:t>
            </a:r>
          </a:p>
          <a:p>
            <a:pPr marL="0" indent="0">
              <a:buNone/>
            </a:pPr>
            <a:r>
              <a:rPr lang="pl-PL" sz="5500" dirty="0"/>
              <a:t>3) </a:t>
            </a:r>
            <a:r>
              <a:rPr lang="pl-PL" sz="5500" dirty="0" err="1"/>
              <a:t>wytrzewiania</a:t>
            </a:r>
            <a:r>
              <a:rPr lang="pl-PL" sz="5500" dirty="0"/>
              <a:t> (patroszenia), oparzania, zdejmowania skóry, wędzenia i oddzielania części zwierząt stałocieplnych, przed ustaniem odruchów oddechowych i mięśniowych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47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A2649A-7299-4C56-A51C-D22A898E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Fizyczne objawy efektywnego oszołomienia elektrycznego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82F184-83C8-450F-80F3-C515213C8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669774"/>
            <a:ext cx="10058400" cy="45720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Właściwe oszołomienie powinno prowadzić do natychmiastowej utraty postawy stojącej zwierzęcia ze zgiętymi tylnymi kończynami. </a:t>
            </a:r>
          </a:p>
          <a:p>
            <a:r>
              <a:rPr lang="pl-PL" dirty="0"/>
              <a:t>Następnie wszystkie mięśnie ulegają zesztywnieniu, a w konsekwencji następuje: </a:t>
            </a:r>
          </a:p>
          <a:p>
            <a:r>
              <a:rPr lang="pl-PL" dirty="0"/>
              <a:t>całkowite wyprostowanie wszystkich kończyn, </a:t>
            </a:r>
          </a:p>
          <a:p>
            <a:r>
              <a:rPr lang="pl-PL" dirty="0"/>
              <a:t>brak ruchów oddechowych (bezdech) </a:t>
            </a:r>
          </a:p>
          <a:p>
            <a:r>
              <a:rPr lang="pl-PL" dirty="0"/>
              <a:t>nieruchome gałki oczne i brak odruchów (powiekowego lub rogówkowego) </a:t>
            </a:r>
          </a:p>
          <a:p>
            <a:r>
              <a:rPr lang="pl-PL" dirty="0"/>
              <a:t>brak odpowiedzi na bodźce bólowe (np. ukłucie igłą w nos lub śluzawicę)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4E9505-DB32-4657-A067-CF4BF34A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768626"/>
            <a:ext cx="10058402" cy="410817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Ogłuszanie w kąpieli wodnej – drób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7B439-AA42-427B-AEEA-C41F460C3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351722"/>
            <a:ext cx="10058400" cy="4629978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Ptaki zawieszane na linii ubojowej i ogłuszanie odbywa się w rynnie wypełnionej wodą, w której na dnie znajduje się elektroda. ( przed wejściem- płyta izolująca)</a:t>
            </a:r>
          </a:p>
          <a:p>
            <a:r>
              <a:rPr lang="pl-PL" dirty="0"/>
              <a:t>Prąd przepływa od głowy do łap- a więc i przez serce- migotanie/zawał serca- oszołomienie aż do śmierci- całkowite</a:t>
            </a:r>
          </a:p>
          <a:p>
            <a:r>
              <a:rPr lang="pl-PL" dirty="0"/>
              <a:t>Oszałamiana cała grupa zwierząt</a:t>
            </a:r>
          </a:p>
          <a:p>
            <a:r>
              <a:rPr lang="pl-PL" dirty="0"/>
              <a:t>Zaleca się zanurzenie do nasady skrzydeł</a:t>
            </a:r>
          </a:p>
          <a:p>
            <a:r>
              <a:rPr lang="pl-PL" dirty="0"/>
              <a:t>Na odcinku od zawieszenia do wejścia do kąpieli wodnej zalecane plastikowe lub gumowe kurtyny</a:t>
            </a:r>
          </a:p>
          <a:p>
            <a:r>
              <a:rPr lang="pl-PL" dirty="0"/>
              <a:t>Pęta muszą być zwilżone, zanim żywe ptaki zostaną spętane</a:t>
            </a:r>
          </a:p>
          <a:p>
            <a:r>
              <a:rPr lang="pl-PL" dirty="0"/>
              <a:t>Ptaki podwieszane za obie nogi. </a:t>
            </a:r>
          </a:p>
          <a:p>
            <a:r>
              <a:rPr lang="pl-PL" dirty="0"/>
              <a:t>Wskazane jest stosowanie natrysku wody na styk łap ze strzemionami</a:t>
            </a:r>
          </a:p>
          <a:p>
            <a:r>
              <a:rPr lang="pl-PL" dirty="0"/>
              <a:t>zabronione jest pętanie zwierząt zbyt małych na ogłuszenie w kąpieli wodnej lub jeżeli spętanie może spowodować lub nasilić ból (w takim przypadku zwierzęta uśmierca się za pomocą innych metod)</a:t>
            </a:r>
          </a:p>
        </p:txBody>
      </p:sp>
    </p:spTree>
    <p:extLst>
      <p:ext uri="{BB962C8B-B14F-4D97-AF65-F5344CB8AC3E}">
        <p14:creationId xmlns:p14="http://schemas.microsoft.com/office/powerpoint/2010/main" val="18780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3442E-CD7F-4C21-96C5-BB89752A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571500"/>
          </a:xfrm>
        </p:spPr>
        <p:txBody>
          <a:bodyPr>
            <a:normAutofit/>
          </a:bodyPr>
          <a:lstStyle/>
          <a:p>
            <a:r>
              <a:rPr lang="pl-PL" sz="2800" dirty="0"/>
              <a:t>Ogłuszanie w kąpieli wodnej – drób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D90EAB-7A0D-4E36-9E64-689D96772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125415"/>
            <a:ext cx="10058400" cy="2977662"/>
          </a:xfrm>
        </p:spPr>
        <p:txBody>
          <a:bodyPr>
            <a:normAutofit fontScale="92500"/>
          </a:bodyPr>
          <a:lstStyle/>
          <a:p>
            <a:r>
              <a:rPr lang="pl-PL" dirty="0"/>
              <a:t>Strzemiona dostosowane do gatunku, rodzaju i wielkości ptaka</a:t>
            </a:r>
          </a:p>
          <a:p>
            <a:r>
              <a:rPr lang="pl-PL" dirty="0"/>
              <a:t>Odległość między głową ptaka a elektrodą nie większa niż 20 cm</a:t>
            </a:r>
          </a:p>
          <a:p>
            <a:r>
              <a:rPr lang="pl-PL" dirty="0"/>
              <a:t>Długość elektrody odpowiada długości rynny</a:t>
            </a:r>
          </a:p>
          <a:p>
            <a:r>
              <a:rPr lang="pl-PL" dirty="0"/>
              <a:t>Natężenie prądu zgodne z rozporządzeniem, ekspozycja co najmniej 4 sekundy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4F1AAF8-D44A-4A13-A322-E3680E42C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3716055"/>
            <a:ext cx="9850225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9378CC-2D22-43BA-B2B9-1C6A62F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43339"/>
            <a:ext cx="10058402" cy="954158"/>
          </a:xfrm>
        </p:spPr>
        <p:txBody>
          <a:bodyPr>
            <a:normAutofit fontScale="90000"/>
          </a:bodyPr>
          <a:lstStyle/>
          <a:p>
            <a:r>
              <a:rPr lang="pl-PL" dirty="0"/>
              <a:t>Fizyczne objawy elektrycznego oszołomienia przy kąpieli wodnej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988983-BC68-4553-BE5F-E6992222C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172308"/>
            <a:ext cx="10058400" cy="4809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Całkowite wyprostowanie nóg</a:t>
            </a:r>
          </a:p>
          <a:p>
            <a:pPr marL="0" indent="0">
              <a:buNone/>
            </a:pPr>
            <a:r>
              <a:rPr lang="pl-PL" dirty="0"/>
              <a:t>Skrzydła przylegają do ciała</a:t>
            </a:r>
          </a:p>
          <a:p>
            <a:pPr marL="0" indent="0">
              <a:buNone/>
            </a:pPr>
            <a:r>
              <a:rPr lang="pl-PL" dirty="0"/>
              <a:t>Brak oddychania</a:t>
            </a:r>
          </a:p>
          <a:p>
            <a:pPr marL="0" indent="0">
              <a:buNone/>
            </a:pPr>
            <a:r>
              <a:rPr lang="pl-PL" dirty="0"/>
              <a:t>Nieruchome oczy i brak odruchów</a:t>
            </a:r>
          </a:p>
          <a:p>
            <a:pPr marL="0" indent="0">
              <a:buNone/>
            </a:pPr>
            <a:r>
              <a:rPr lang="pl-PL" dirty="0"/>
              <a:t>Brak reakcji na bodźce bólowe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7CFF9E6-89CA-4FCE-A72D-0AAA26E1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3" y="4002157"/>
            <a:ext cx="8057322" cy="2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4A82DBD-07D6-47A2-A11E-B0D681907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5830" y="1788423"/>
            <a:ext cx="3863314" cy="388056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CB59D62-EFCB-495F-B8B1-0663C854CDB1}"/>
              </a:ext>
            </a:extLst>
          </p:cNvPr>
          <p:cNvSpPr txBox="1"/>
          <p:nvPr/>
        </p:nvSpPr>
        <p:spPr>
          <a:xfrm>
            <a:off x="556590" y="344557"/>
            <a:ext cx="65995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Na rynku są dostępne systemy ogłuszania drobiu porażonego prądem elektrycznym płynącym z dwu suchych elektrod tylko do głowy ptaka.</a:t>
            </a:r>
          </a:p>
          <a:p>
            <a:endParaRPr lang="pl-PL" sz="2400" dirty="0"/>
          </a:p>
          <a:p>
            <a:r>
              <a:rPr lang="pl-PL" sz="2400" dirty="0"/>
              <a:t>W blaszanych lejkach umieszcza się żywe ptaki, a do obu stron ich głowy przykłada się dwie suche elektrody.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D3A29AC-8063-4115-A384-4F2A6A020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" y="3777217"/>
            <a:ext cx="5706271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3BFD95-6C73-4DA9-827B-95876076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463826"/>
            <a:ext cx="10058402" cy="1086678"/>
          </a:xfrm>
        </p:spPr>
        <p:txBody>
          <a:bodyPr>
            <a:normAutofit fontScale="90000"/>
          </a:bodyPr>
          <a:lstStyle/>
          <a:p>
            <a:r>
              <a:rPr lang="pl-PL" dirty="0"/>
              <a:t>Metody gazowe: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194288-2CA8-40EB-99D7-98FADBC2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099930"/>
            <a:ext cx="10058400" cy="488177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CO2 w wysokim stężeniu - świnie, drób (oprócz kaczek i gęsi)- mieszanina gazów zawierająca ponad 40% CO2 (w przypadku świń co najmniej 80%)</a:t>
            </a:r>
          </a:p>
          <a:p>
            <a:r>
              <a:rPr lang="pl-PL" dirty="0"/>
              <a:t>CO2 w dwu fazach – drób – I faza mieszanina gazów zawierająca do 40% CO2, po utracie przytomności- II faza zastosowanie wyższego stężenia CO2</a:t>
            </a:r>
          </a:p>
          <a:p>
            <a:r>
              <a:rPr lang="pl-PL" dirty="0"/>
              <a:t>CO2 w połączeniu z gazami obojętnymi – świnie, drób</a:t>
            </a:r>
          </a:p>
          <a:p>
            <a:r>
              <a:rPr lang="pl-PL" dirty="0"/>
              <a:t>Gazy obojętne – świnie, drób (argon lub azot)</a:t>
            </a:r>
          </a:p>
          <a:p>
            <a:r>
              <a:rPr lang="pl-PL" sz="1900" dirty="0">
                <a:solidFill>
                  <a:srgbClr val="FF0000"/>
                </a:solidFill>
              </a:rPr>
              <a:t>CO czyste- zwierzęta futerkowe, drób, prosięta- ekspozycja zwierzęcia na mieszaninę gazów zawierającą więcej niż 4% tlenku węgla- </a:t>
            </a:r>
            <a:r>
              <a:rPr lang="pl-PL" sz="1900" b="1" dirty="0">
                <a:solidFill>
                  <a:srgbClr val="FF0000"/>
                </a:solidFill>
              </a:rPr>
              <a:t>sytuacje inne niż ubój</a:t>
            </a:r>
          </a:p>
          <a:p>
            <a:r>
              <a:rPr lang="pl-PL" sz="1900" dirty="0">
                <a:solidFill>
                  <a:srgbClr val="FF0000"/>
                </a:solidFill>
              </a:rPr>
              <a:t>CO z połączeniu z innymi gazami- zwierzęta futerkowe, drób, prosięta- ponad 1% tlenku węgla w połączeniu z innymi gazami toksycznymi – </a:t>
            </a:r>
            <a:r>
              <a:rPr lang="pl-PL" sz="1900" b="1" dirty="0">
                <a:solidFill>
                  <a:srgbClr val="FF0000"/>
                </a:solidFill>
              </a:rPr>
              <a:t>sytuacje inne niż ubój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40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22C6F7-9072-49A7-91E7-CDB14C77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954157"/>
          </a:xfrm>
        </p:spPr>
        <p:txBody>
          <a:bodyPr/>
          <a:lstStyle/>
          <a:p>
            <a:r>
              <a:rPr lang="pl-PL" dirty="0"/>
              <a:t>Urządzenie do ogłuszania gazem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0073C93-AA98-411C-99D5-C1C102050A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Urządzenie musi być tak zaprojektowane, żeby nawet przy maksymalnej przepustowości zwierzęta mogły leżeć</a:t>
            </a:r>
          </a:p>
          <a:p>
            <a:r>
              <a:rPr lang="pl-PL" dirty="0"/>
              <a:t>Parametry: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dirty="0"/>
              <a:t>Stężenie gazu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dirty="0"/>
              <a:t>Czas ekspozycji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dirty="0"/>
              <a:t>Jakość gazu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dirty="0"/>
              <a:t>Temperatura gazu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800" dirty="0"/>
              <a:t>Czas między ogłuszeniem a kłuciem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EE4C6F5-0B3C-429F-8B4E-6FC3E71380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wyposażone jest w element, który w sposób ciągły mierzy, wskazuje i rejestruje stężenie gazu i czas ekspozycji oraz ostrzega za pomocą sygnałów wzrokowych i akustycznych, jeżeli stężenie gazu spadnie poniżej wymaganego poziomu.  </a:t>
            </a:r>
          </a:p>
        </p:txBody>
      </p:sp>
    </p:spTree>
    <p:extLst>
      <p:ext uri="{BB962C8B-B14F-4D97-AF65-F5344CB8AC3E}">
        <p14:creationId xmlns:p14="http://schemas.microsoft.com/office/powerpoint/2010/main" val="33235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67E939-9164-411A-90A0-8332E28B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437322"/>
            <a:ext cx="10058402" cy="684715"/>
          </a:xfrm>
        </p:spPr>
        <p:txBody>
          <a:bodyPr/>
          <a:lstStyle/>
          <a:p>
            <a:r>
              <a:rPr lang="pl-PL" dirty="0"/>
              <a:t>Wykrwawianie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C4A60533-6BC8-4FF2-AF5C-5CBB6073A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655"/>
            <a:ext cx="8183117" cy="3515216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DEAB1F9-F454-4248-9F68-9599E0DAEAA4}"/>
              </a:ext>
            </a:extLst>
          </p:cNvPr>
          <p:cNvSpPr txBox="1"/>
          <p:nvPr/>
        </p:nvSpPr>
        <p:spPr>
          <a:xfrm>
            <a:off x="5632175" y="1122037"/>
            <a:ext cx="549144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Krew stanowi 6-8 % masy ciała: </a:t>
            </a:r>
          </a:p>
          <a:p>
            <a:endParaRPr lang="pl-PL" sz="2400" dirty="0"/>
          </a:p>
          <a:p>
            <a:endParaRPr lang="pl-PL" sz="2400" dirty="0"/>
          </a:p>
          <a:p>
            <a:r>
              <a:rPr lang="pl-PL" sz="2000" dirty="0"/>
              <a:t>70-80% utrata        20-30% pozostaje </a:t>
            </a:r>
          </a:p>
          <a:p>
            <a:endParaRPr lang="pl-PL" sz="2400" dirty="0"/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2380DE52-7F8F-4BB0-8CB7-A2DADB4D0DBB}"/>
              </a:ext>
            </a:extLst>
          </p:cNvPr>
          <p:cNvCxnSpPr/>
          <p:nvPr/>
        </p:nvCxnSpPr>
        <p:spPr>
          <a:xfrm>
            <a:off x="9455426" y="1744149"/>
            <a:ext cx="397565" cy="410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7708EA3-8A5B-4B72-9EAC-1522B77C4558}"/>
              </a:ext>
            </a:extLst>
          </p:cNvPr>
          <p:cNvCxnSpPr/>
          <p:nvPr/>
        </p:nvCxnSpPr>
        <p:spPr>
          <a:xfrm flipH="1">
            <a:off x="7368210" y="1764028"/>
            <a:ext cx="251791" cy="410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E35F7FA-943E-4738-9FD3-ECC0E3DD89E0}"/>
              </a:ext>
            </a:extLst>
          </p:cNvPr>
          <p:cNvSpPr txBox="1"/>
          <p:nvPr/>
        </p:nvSpPr>
        <p:spPr>
          <a:xfrm>
            <a:off x="530087" y="1258957"/>
            <a:ext cx="4731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Większość krwi pozostaje w narządach wewnętrznych. </a:t>
            </a:r>
          </a:p>
          <a:p>
            <a:r>
              <a:rPr lang="pl-PL" dirty="0"/>
              <a:t>Bicie serca nie jest konieczne do prawidłowego wykrwawienia. </a:t>
            </a:r>
          </a:p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02C7BF9-5198-46B7-9E53-D44CE7D7FEBC}"/>
              </a:ext>
            </a:extLst>
          </p:cNvPr>
          <p:cNvSpPr txBox="1"/>
          <p:nvPr/>
        </p:nvSpPr>
        <p:spPr>
          <a:xfrm>
            <a:off x="198783" y="2801769"/>
            <a:ext cx="759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 trwania braku świadomości wywołanego ogłuszeniem</a:t>
            </a:r>
          </a:p>
        </p:txBody>
      </p:sp>
    </p:spTree>
    <p:extLst>
      <p:ext uri="{BB962C8B-B14F-4D97-AF65-F5344CB8AC3E}">
        <p14:creationId xmlns:p14="http://schemas.microsoft.com/office/powerpoint/2010/main" val="32917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320992-32F3-46AE-A5F2-3197AD02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28870"/>
          </a:xfrm>
        </p:spPr>
        <p:txBody>
          <a:bodyPr/>
          <a:lstStyle/>
          <a:p>
            <a:r>
              <a:rPr lang="pl-PL" dirty="0"/>
              <a:t>Zaleca się: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8CF104-5665-4076-BB9A-9F196776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033670"/>
            <a:ext cx="10058400" cy="4948030"/>
          </a:xfrm>
        </p:spPr>
        <p:txBody>
          <a:bodyPr/>
          <a:lstStyle/>
          <a:p>
            <a:r>
              <a:rPr lang="pl-PL" dirty="0"/>
              <a:t>60 sekund w przypadku bydła i jednokopytnych</a:t>
            </a:r>
          </a:p>
          <a:p>
            <a:r>
              <a:rPr lang="pl-PL" dirty="0"/>
              <a:t>15 sekund w przypadku owiec i kóz</a:t>
            </a:r>
          </a:p>
          <a:p>
            <a:r>
              <a:rPr lang="pl-PL" dirty="0"/>
              <a:t>60 sekund w przypadku świń- metoda gazowa CO2</a:t>
            </a:r>
          </a:p>
          <a:p>
            <a:r>
              <a:rPr lang="pl-PL" dirty="0"/>
              <a:t>20 sekund w przypadku świń wykrwawianych w pozycji wiszącej</a:t>
            </a:r>
          </a:p>
          <a:p>
            <a:r>
              <a:rPr lang="pl-PL" dirty="0"/>
              <a:t>10 sekund w przypadku świń wykrwawianych w pozycji leżącej</a:t>
            </a:r>
          </a:p>
          <a:p>
            <a:r>
              <a:rPr lang="pl-PL" dirty="0"/>
              <a:t>15 sekund w przypadku pozostałych zwierząt ciepłokrwistych</a:t>
            </a:r>
          </a:p>
        </p:txBody>
      </p:sp>
    </p:spTree>
    <p:extLst>
      <p:ext uri="{BB962C8B-B14F-4D97-AF65-F5344CB8AC3E}">
        <p14:creationId xmlns:p14="http://schemas.microsoft.com/office/powerpoint/2010/main" val="26480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E8EE58-E1B1-4036-8D4B-A13842BB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15617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Wykrwawianie zwierząt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A632822-AD5D-45F3-AB11-36AD60FD0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1636684"/>
            <a:ext cx="9732136" cy="4345016"/>
          </a:xfrm>
        </p:spPr>
      </p:pic>
    </p:spTree>
    <p:extLst>
      <p:ext uri="{BB962C8B-B14F-4D97-AF65-F5344CB8AC3E}">
        <p14:creationId xmlns:p14="http://schemas.microsoft.com/office/powerpoint/2010/main" val="3691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52AFDF-BF2A-4CCC-921E-6BDDA49A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Niektóre definicje z Rozporządzenia 1099/2009: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F4921A-490A-45E2-A4B6-446BA3B7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524000"/>
            <a:ext cx="10058400" cy="4457700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800" b="1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„zwierzę” oznacza każde zwierzę kręgowe z wyłączeniem gadów i płazów.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l-PL" sz="2800" b="1" i="0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„uśmiercanie” oznacza każdy celowo wywołany szereg czynności, który powoduje śmierć zwierzęcia.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pl-PL" sz="28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„ubój” oznacza uśmiercenie zwierząt przeznaczonych do spożycia przez ludzi.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pl-PL" sz="2800" b="1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  <a:t>„ogłuszanie” oznacza każdy celowo wywołany szereg czynności, który bezboleśnie powoduje utratę przytomności i wrażliwości na bodźce, w tym każdy szereg czynności powodujący natychmiastową śmierć.</a:t>
            </a:r>
            <a:endParaRPr kumimoji="0" lang="pl-PL" sz="2800" b="1" i="0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A5B944-0BEF-404D-9F66-03B6877A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08383"/>
          </a:xfrm>
        </p:spPr>
        <p:txBody>
          <a:bodyPr/>
          <a:lstStyle/>
          <a:p>
            <a:r>
              <a:rPr lang="pl-PL" dirty="0"/>
              <a:t>Wykrwawianie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45D7EC-4EE1-40AB-A9B9-B8689422D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113183"/>
            <a:ext cx="10058400" cy="4868517"/>
          </a:xfrm>
        </p:spPr>
        <p:txBody>
          <a:bodyPr>
            <a:normAutofit lnSpcReduction="10000"/>
          </a:bodyPr>
          <a:lstStyle/>
          <a:p>
            <a:r>
              <a:rPr lang="pl-PL" dirty="0"/>
              <a:t>Efektywne wykrwawianie trwa ok. 4 minuty, przy czym 60-70% krwi wypływa w ciągu pierwszych 30 sekund.</a:t>
            </a:r>
          </a:p>
          <a:p>
            <a:r>
              <a:rPr lang="pl-PL" dirty="0"/>
              <a:t>Najbardziej efektywne jest wkłucie piersiowe we wpuście do klatki piersiowej w kierunku serca, w ten sposób otwiera się duże naczynia krwionośne w pobliżu serca</a:t>
            </a:r>
          </a:p>
          <a:p>
            <a:r>
              <a:rPr lang="pl-PL" dirty="0"/>
              <a:t>Wkłucia należy dokonywać ostrym nożem o dł. ostrza nie mniej niż 12 cm.</a:t>
            </a:r>
          </a:p>
          <a:p>
            <a:r>
              <a:rPr lang="pl-PL" dirty="0"/>
              <a:t>W przypadku drobiu czas: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/>
              <a:t>10-15 sekund po oszołomieniu otwarcie obu tętnic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/>
              <a:t> od cięcia do wprowadzenia do </a:t>
            </a:r>
            <a:r>
              <a:rPr lang="pl-PL" sz="2000" dirty="0" err="1"/>
              <a:t>oparzalnika</a:t>
            </a:r>
            <a:r>
              <a:rPr lang="pl-PL" sz="2000" dirty="0"/>
              <a:t>: indyki i gęsi- 2min, pozostały drób- 1,5 min.</a:t>
            </a:r>
          </a:p>
        </p:txBody>
      </p:sp>
    </p:spTree>
    <p:extLst>
      <p:ext uri="{BB962C8B-B14F-4D97-AF65-F5344CB8AC3E}">
        <p14:creationId xmlns:p14="http://schemas.microsoft.com/office/powerpoint/2010/main" val="3939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695F4B-DD2D-4774-8225-86913F66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68626"/>
          </a:xfrm>
        </p:spPr>
        <p:txBody>
          <a:bodyPr/>
          <a:lstStyle/>
          <a:p>
            <a:r>
              <a:rPr lang="pl-PL" dirty="0"/>
              <a:t>Wykrwawianie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197F17-37BE-400C-A022-99D75F6BF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980661"/>
            <a:ext cx="10058400" cy="5001039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W przypadku gdy jedna osoba jest odpowiedzialna za ogłuszanie, pętanie, podwieszanie i wykrwawianie zwierząt, osoba ta przeprowadza wszystkie te działania kolejno na jednym zwierzęciu  przed przeprowadzeniem któregokolwiek z nich na innym zwierzęciu</a:t>
            </a:r>
          </a:p>
          <a:p>
            <a:r>
              <a:rPr lang="pl-PL" dirty="0"/>
              <a:t>W przypadku ogłuszania prostego przecina się dwie tętnice szyjne lub naczynia, z których one wyrastają. </a:t>
            </a:r>
          </a:p>
          <a:p>
            <a:r>
              <a:rPr lang="pl-PL" dirty="0"/>
              <a:t>Dalszą obróbkę lub oparzanie przeprowadza się jedynie po potwierdzeniu, że zwierzę nie wykazuje żadnych oznak życia.</a:t>
            </a:r>
          </a:p>
          <a:p>
            <a:r>
              <a:rPr lang="pl-PL" dirty="0"/>
              <a:t>W przypadku zwierząt kopytnych zachowany jest minimalny czas 30 sekund po którym można rozpocząć obróbkę tuszy (pod warunkiem, że nie występują odruchy pochodzące z pnia mózgu- oddychanie, bicie serca, mruganie powiekami)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91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68C5E2-5016-47D7-8D3D-BE939AA7E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48139"/>
          </a:xfrm>
        </p:spPr>
        <p:txBody>
          <a:bodyPr>
            <a:normAutofit fontScale="90000"/>
          </a:bodyPr>
          <a:lstStyle/>
          <a:p>
            <a:r>
              <a:rPr lang="pl-PL" sz="2800" dirty="0"/>
              <a:t>Wkłucie piersiowe:</a:t>
            </a:r>
            <a:br>
              <a:rPr lang="pl-PL" sz="2800" dirty="0"/>
            </a:br>
            <a:r>
              <a:rPr lang="pl-PL" sz="2800" dirty="0"/>
              <a:t>        świnie                              bydło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A99256C-1E70-43F7-9062-69329E6B73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4105" y="1152939"/>
            <a:ext cx="4636142" cy="388288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2E00AA7-2C4E-4804-95F2-507AF5B4C7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4172" y="1152939"/>
            <a:ext cx="3887955" cy="3882887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A15095-ED0C-450E-8173-AFC770DF0AEB}"/>
              </a:ext>
            </a:extLst>
          </p:cNvPr>
          <p:cNvSpPr txBox="1"/>
          <p:nvPr/>
        </p:nvSpPr>
        <p:spPr>
          <a:xfrm>
            <a:off x="6664172" y="5035826"/>
            <a:ext cx="388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Czas do 30 sekund</a:t>
            </a:r>
          </a:p>
          <a:p>
            <a:r>
              <a:rPr lang="pl-PL" sz="1600" dirty="0"/>
              <a:t>Technika- wykrwawianie pośrednie-2 noże- skóra/naczynia</a:t>
            </a:r>
          </a:p>
          <a:p>
            <a:r>
              <a:rPr lang="pl-PL" sz="1600" dirty="0"/>
              <a:t>Skuteczność – czas 4 min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EB3216A-29A5-4C60-B9E0-01231470CEB5}"/>
              </a:ext>
            </a:extLst>
          </p:cNvPr>
          <p:cNvSpPr txBox="1"/>
          <p:nvPr/>
        </p:nvSpPr>
        <p:spPr>
          <a:xfrm>
            <a:off x="734105" y="5035826"/>
            <a:ext cx="4636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Optymalny czas- 15-30 sekund</a:t>
            </a:r>
          </a:p>
          <a:p>
            <a:r>
              <a:rPr lang="pl-PL" sz="1600" dirty="0"/>
              <a:t>Technika- wykrwawianie bezpośrednie-1 nóż- skóra/naczynia</a:t>
            </a:r>
          </a:p>
          <a:p>
            <a:r>
              <a:rPr lang="pl-PL" sz="1600" dirty="0"/>
              <a:t>Skuteczność – czas 4-5 min</a:t>
            </a:r>
          </a:p>
        </p:txBody>
      </p:sp>
    </p:spTree>
    <p:extLst>
      <p:ext uri="{BB962C8B-B14F-4D97-AF65-F5344CB8AC3E}">
        <p14:creationId xmlns:p14="http://schemas.microsoft.com/office/powerpoint/2010/main" val="15552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29D697-037C-4D78-A36A-177BBE3D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EE39D99-2DD2-45BF-ACAD-40CC258C7A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5212" y="742122"/>
            <a:ext cx="10058401" cy="5557669"/>
          </a:xfrm>
        </p:spPr>
      </p:pic>
    </p:spTree>
    <p:extLst>
      <p:ext uri="{BB962C8B-B14F-4D97-AF65-F5344CB8AC3E}">
        <p14:creationId xmlns:p14="http://schemas.microsoft.com/office/powerpoint/2010/main" val="361618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 rtlCol="0"/>
          <a:lstStyle/>
          <a:p>
            <a:pPr rtl="0"/>
            <a:r>
              <a:rPr lang="pl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3FA08F-387E-4822-9345-14BC9E4EA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940904"/>
            <a:ext cx="10058400" cy="5040796"/>
          </a:xfrm>
        </p:spPr>
        <p:txBody>
          <a:bodyPr>
            <a:normAutofit/>
          </a:bodyPr>
          <a:lstStyle/>
          <a:p>
            <a:r>
              <a:rPr lang="pl-PL" dirty="0"/>
              <a:t>Ochrona zwierząt podczas uboju lub uśmiercania jest uwzględniana w prawie wspólnotowym od 1974 r., </a:t>
            </a:r>
          </a:p>
          <a:p>
            <a:r>
              <a:rPr lang="pl-PL" dirty="0"/>
              <a:t>Uśmiercanie zwierząt może wywoływać u zwierząt ból, niepokój, strach lub inne formy cierpienia, nawet gdy odbywa się to w najlepszych dostępnych warunkach technicznych. Niektóre działania związane z uśmiercaniem mogą być stresujące, a każda technika ogłuszania ma pewne wady.</a:t>
            </a:r>
          </a:p>
          <a:p>
            <a:r>
              <a:rPr lang="pl-PL" b="1" dirty="0"/>
              <a:t>Niemniej konieczne jest ogłuszenie, aby wywołać brak przytomności i wrażliwości na bodźce przed uśmierceniem zwierząt, lub podczas ich uśmiercania.</a:t>
            </a:r>
            <a:r>
              <a:rPr lang="pl-PL" b="1" dirty="0">
                <a:highlight>
                  <a:srgbClr val="000080"/>
                </a:highlight>
              </a:rPr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2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2800" dirty="0"/>
              <a:t>Rozporządzenie Rady (WE) nr 1099/2009 zakłada że:</a:t>
            </a:r>
            <a:endParaRPr lang="pl" sz="28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1B50301-6756-45E0-9CC5-59B8BF029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9913" cy="6857999"/>
          </a:xfrm>
        </p:spPr>
      </p:pic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ctr" rtl="0"/>
            <a:r>
              <a:rPr lang="pl-PL" sz="2000" dirty="0"/>
              <a:t>podczas uśmiercania i działań związanych z uśmiercaniem zwierzętom oszczędza się wszelkiego niepotrzebnego bólu, niepokoju lub cierpienia. </a:t>
            </a:r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2996E2-FECC-402C-9B6C-D3D68687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4" y="119270"/>
            <a:ext cx="10058400" cy="1895060"/>
          </a:xfrm>
        </p:spPr>
        <p:txBody>
          <a:bodyPr>
            <a:normAutofit fontScale="90000"/>
          </a:bodyPr>
          <a:lstStyle/>
          <a:p>
            <a:br>
              <a:rPr lang="pl-PL" sz="2700" dirty="0"/>
            </a:br>
            <a:r>
              <a:rPr lang="pl-PL" sz="2700" dirty="0"/>
              <a:t>Ochrona zwierząt odnosi się zarówno do ich sfery fizycznej jak i psychicznej, stąd konieczność postępowania zgodna z poniższymi zasadami:</a:t>
            </a:r>
            <a:br>
              <a:rPr lang="pl-PL" sz="2700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6B5CC-B5A3-4353-B102-01FEF1D02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wolność od głodu i pragnienia – zapewnienie dostępu do karmy (w    określonych okolicznościach) i wody (zawsze);</a:t>
            </a:r>
          </a:p>
          <a:p>
            <a:r>
              <a:rPr lang="pl-PL" dirty="0"/>
              <a:t> wolność od dyskomfortu – zapewnienie odpowiedniego schronienia i optymalnych warunków odpoczynku /przetrzymywania, uwzględniając zwykłe zachowania zwierząt;</a:t>
            </a:r>
          </a:p>
          <a:p>
            <a:r>
              <a:rPr lang="pl-PL" dirty="0"/>
              <a:t> wolność od bólu i cierpienia – zapewnienie odpowiedniej konstrukcji pomieszczeń, odpowiednie zachowanie obsługi zwierząt, ochrona przed urazami;</a:t>
            </a:r>
          </a:p>
          <a:p>
            <a:r>
              <a:rPr lang="pl-PL" dirty="0"/>
              <a:t> zapewnienie odpowiedniego behawioru – wykorzystanie wzorców </a:t>
            </a:r>
            <a:r>
              <a:rPr lang="pl-PL" dirty="0" err="1"/>
              <a:t>zachowań</a:t>
            </a:r>
            <a:r>
              <a:rPr lang="pl-PL" dirty="0"/>
              <a:t>, zapewnienie odpowiedniej przestrzeni, zachowanie właściwych zasad przemieszczania, unieruchamiania, oszałamiania;</a:t>
            </a:r>
          </a:p>
          <a:p>
            <a:r>
              <a:rPr lang="pl-PL" dirty="0"/>
              <a:t> wolność od strachu i niepokoju, nietypowych </a:t>
            </a:r>
            <a:r>
              <a:rPr lang="pl-PL" dirty="0" err="1"/>
              <a:t>zachowań</a:t>
            </a:r>
            <a:r>
              <a:rPr lang="pl-PL" dirty="0"/>
              <a:t> –  zasady obchodzenia się ze zwierzętami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11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6B0015-D76E-4846-AD00-E0F39CBC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15617"/>
          </a:xfrm>
        </p:spPr>
        <p:txBody>
          <a:bodyPr>
            <a:normAutofit/>
          </a:bodyPr>
          <a:lstStyle/>
          <a:p>
            <a:r>
              <a:rPr lang="pl-PL" sz="3200" dirty="0"/>
              <a:t>Postępowanie ze zwierzętami przed ubojem: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C71EFF-23E0-429C-801E-FDD7E1DCC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020417"/>
            <a:ext cx="10058400" cy="49612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 zakazane jest: </a:t>
            </a:r>
          </a:p>
          <a:p>
            <a:r>
              <a:rPr lang="pl-PL" dirty="0"/>
              <a:t>uderzanie lub kopanie zwierząt; </a:t>
            </a:r>
          </a:p>
          <a:p>
            <a:r>
              <a:rPr lang="pl-PL" dirty="0"/>
              <a:t>stosowanie nacisku na jakąkolwiek szczególnie wrażliwą część ciała w sposób powodujący niepotrzebny ból lub cierpienie; </a:t>
            </a:r>
          </a:p>
          <a:p>
            <a:r>
              <a:rPr lang="pl-PL" dirty="0"/>
              <a:t>podnoszenie lub ciągnięcie zwierząt za głowę, uszy, rogi, nogi, ogon lub sierść lub obchodzenie się ze zwierzętami w sposób powodujący u nich ból lub cierpienie (zakaz podnoszenia zwierząt za nogi nie dotyczy jednak drobiu, królików i zajęcy); </a:t>
            </a:r>
          </a:p>
          <a:p>
            <a:r>
              <a:rPr lang="pl-PL" dirty="0"/>
              <a:t>stosowanie poganiaczy lub innych ostro zakończonych narzędzi; </a:t>
            </a:r>
          </a:p>
          <a:p>
            <a:r>
              <a:rPr lang="pl-PL" dirty="0"/>
              <a:t>wykręcanie, zgniatanie lub łamanie ogonów; </a:t>
            </a:r>
          </a:p>
          <a:p>
            <a:r>
              <a:rPr lang="pl-PL" dirty="0"/>
              <a:t>chwytanie oczu jakiegokolwiek zwierzęcia.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24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naturą, ilustrowany projekt poziomy (panoramiczny)</Template>
  <TotalTime>2259</TotalTime>
  <Words>2901</Words>
  <Application>Microsoft Office PowerPoint</Application>
  <PresentationFormat>Panoramiczny</PresentationFormat>
  <Paragraphs>280</Paragraphs>
  <Slides>54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9" baseType="lpstr">
      <vt:lpstr>Arial</vt:lpstr>
      <vt:lpstr>Calibri</vt:lpstr>
      <vt:lpstr>Courier New</vt:lpstr>
      <vt:lpstr>Segoe Print</vt:lpstr>
      <vt:lpstr>Ilustracja natury 16:9</vt:lpstr>
      <vt:lpstr>Ubój zwierząt gospodarskich</vt:lpstr>
      <vt:lpstr>USTAWA z dnia 21 sierpnia 1997 r.  o ochronie zwierząt  </vt:lpstr>
      <vt:lpstr>USTAWA z dnia 21 sierpnia 1997 r.  o ochronie zwierząt  </vt:lpstr>
      <vt:lpstr>USTAWA z dnia 21 sierpnia 1997 r.  o ochronie zwierząt  </vt:lpstr>
      <vt:lpstr>Niektóre definicje z Rozporządzenia 1099/2009:</vt:lpstr>
      <vt:lpstr>Prezentacja programu PowerPoint</vt:lpstr>
      <vt:lpstr>Rozporządzenie Rady (WE) nr 1099/2009 zakłada że:</vt:lpstr>
      <vt:lpstr> Ochrona zwierząt odnosi się zarówno do ich sfery fizycznej jak i psychicznej, stąd konieczność postępowania zgodna z poniższymi zasadami: </vt:lpstr>
      <vt:lpstr>Postępowanie ze zwierzętami przed ubojem:</vt:lpstr>
      <vt:lpstr>Postępowanie ze zwierzętami przed ubojem:</vt:lpstr>
      <vt:lpstr>Prezentacja programu PowerPoint</vt:lpstr>
      <vt:lpstr>Bezwzględnie zakazane jest wiązanie za:</vt:lpstr>
      <vt:lpstr>Stosowanie poganiacza elektrycznego:</vt:lpstr>
      <vt:lpstr>Prezentacja programu PowerPoint</vt:lpstr>
      <vt:lpstr>Urządzenia do unieruchamiania powinny być zaprojektowane, wykonane i utrzymywane tak, aby:  </vt:lpstr>
      <vt:lpstr>Unieruchamianie zwierząt:</vt:lpstr>
      <vt:lpstr>Unieruchamianie zwierząt:</vt:lpstr>
      <vt:lpstr>Instrukcje do unieruchamiania i oszałamiania zwierząt</vt:lpstr>
      <vt:lpstr>Utrzymanie urządzeń:</vt:lpstr>
      <vt:lpstr>Prezentacja programu PowerPoint</vt:lpstr>
      <vt:lpstr>Dopuszczalne metody oszałamiania</vt:lpstr>
      <vt:lpstr>Urządzenia bolcowe penetrujące:</vt:lpstr>
      <vt:lpstr>Urządzenie bolcowe niepenetrujące- udarowe: </vt:lpstr>
      <vt:lpstr>Pozycja i kierunek strzału</vt:lpstr>
      <vt:lpstr>Pozycja i kierunek strzału</vt:lpstr>
      <vt:lpstr>Pozycja i kierunek strzału</vt:lpstr>
      <vt:lpstr>Pozycja i kierunek strzału</vt:lpstr>
      <vt:lpstr>Pozycja i kierunek strzału</vt:lpstr>
      <vt:lpstr>Przemieszczenie kręgów szyjnych</vt:lpstr>
      <vt:lpstr>Uderzenie w głowę</vt:lpstr>
      <vt:lpstr>Wskaźniki skutecznego ogłuszenia</vt:lpstr>
      <vt:lpstr>Prezentacja programu PowerPoint</vt:lpstr>
      <vt:lpstr>Wskaźniki nieskutecznego ogłuszenia</vt:lpstr>
      <vt:lpstr>Metody ogłuszania elektrycznego</vt:lpstr>
      <vt:lpstr>Przyłożenie elektrod tylko do głowy</vt:lpstr>
      <vt:lpstr>Minimalne wartości prądu dla ogłuszania elektrycznego:</vt:lpstr>
      <vt:lpstr>Prezentacja programu PowerPoint</vt:lpstr>
      <vt:lpstr>Przyłożenie elektrod do głowy i ciała zwierzęcia</vt:lpstr>
      <vt:lpstr>Ogłuszenie elektryczne bydła</vt:lpstr>
      <vt:lpstr>Fizyczne objawy efektywnego oszołomienia elektrycznego </vt:lpstr>
      <vt:lpstr>Ogłuszanie w kąpieli wodnej – drób</vt:lpstr>
      <vt:lpstr>Ogłuszanie w kąpieli wodnej – drób</vt:lpstr>
      <vt:lpstr>Fizyczne objawy elektrycznego oszołomienia przy kąpieli wodnej </vt:lpstr>
      <vt:lpstr>Prezentacja programu PowerPoint</vt:lpstr>
      <vt:lpstr>Metody gazowe: </vt:lpstr>
      <vt:lpstr>Urządzenie do ogłuszania gazem </vt:lpstr>
      <vt:lpstr>Wykrwawianie</vt:lpstr>
      <vt:lpstr>Zaleca się:</vt:lpstr>
      <vt:lpstr>Wykrwawianie zwierząt</vt:lpstr>
      <vt:lpstr>Wykrwawianie</vt:lpstr>
      <vt:lpstr>Wykrwawianie</vt:lpstr>
      <vt:lpstr>Wkłucie piersiowe:         świnie                              bydło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WIW Bydgoszcz</dc:creator>
  <cp:lastModifiedBy>WIW Bydgoszcz</cp:lastModifiedBy>
  <cp:revision>115</cp:revision>
  <dcterms:created xsi:type="dcterms:W3CDTF">2020-11-10T11:50:17Z</dcterms:created>
  <dcterms:modified xsi:type="dcterms:W3CDTF">2020-11-16T13:14:45Z</dcterms:modified>
</cp:coreProperties>
</file>