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57" r:id="rId2"/>
    <p:sldId id="295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3" r:id="rId21"/>
    <p:sldId id="279" r:id="rId22"/>
    <p:sldId id="281" r:id="rId23"/>
    <p:sldId id="294" r:id="rId24"/>
    <p:sldId id="288" r:id="rId25"/>
    <p:sldId id="291" r:id="rId26"/>
    <p:sldId id="296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52" d="100"/>
          <a:sy n="52" d="100"/>
        </p:scale>
        <p:origin x="-20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B0C8C-2ABA-4194-83C4-05E24C14F24F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BC039-4F6B-4001-82AD-051877E25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5186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BC039-4F6B-4001-82AD-051877E2573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454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BC039-4F6B-4001-82AD-051877E2573D}" type="slidenum">
              <a:rPr lang="pl-PL" smtClean="0"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51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BC039-4F6B-4001-82AD-051877E2573D}" type="slidenum">
              <a:rPr lang="pl-PL" smtClean="0"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228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592" y="522582"/>
            <a:ext cx="792088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Bookman Old Style" panose="0205060405050502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l-PL" b="1" dirty="0" smtClean="0">
                <a:latin typeface="Bookman Old Style" panose="02050604050505020204" pitchFamily="18" charset="0"/>
              </a:rPr>
              <a:t>Rozporządzenie Ministra </a:t>
            </a:r>
            <a:r>
              <a:rPr lang="pl-PL" b="1" dirty="0">
                <a:latin typeface="Bookman Old Style" panose="02050604050505020204" pitchFamily="18" charset="0"/>
              </a:rPr>
              <a:t>Rolnictwa i Rozwoju Wsi z </a:t>
            </a:r>
            <a:r>
              <a:rPr lang="pl-PL" b="1" dirty="0" smtClean="0">
                <a:latin typeface="Bookman Old Style" panose="02050604050505020204" pitchFamily="18" charset="0"/>
              </a:rPr>
              <a:t>dnia</a:t>
            </a:r>
            <a:br>
              <a:rPr lang="pl-PL" b="1" dirty="0" smtClean="0">
                <a:latin typeface="Bookman Old Style" panose="02050604050505020204" pitchFamily="18" charset="0"/>
              </a:rPr>
            </a:br>
            <a:r>
              <a:rPr lang="pl-PL" b="1" dirty="0" smtClean="0">
                <a:latin typeface="Bookman Old Style" panose="02050604050505020204" pitchFamily="18" charset="0"/>
              </a:rPr>
              <a:t> </a:t>
            </a:r>
            <a:r>
              <a:rPr lang="pl-PL" b="1" dirty="0">
                <a:latin typeface="Bookman Old Style" panose="02050604050505020204" pitchFamily="18" charset="0"/>
              </a:rPr>
              <a:t>20 grudnia 2019 r. </a:t>
            </a:r>
            <a:r>
              <a:rPr lang="pl-PL" b="1" dirty="0" smtClean="0">
                <a:latin typeface="Bookman Old Style" panose="02050604050505020204" pitchFamily="18" charset="0"/>
              </a:rPr>
              <a:t/>
            </a:r>
            <a:br>
              <a:rPr lang="pl-PL" b="1" dirty="0" smtClean="0">
                <a:latin typeface="Bookman Old Style" panose="02050604050505020204" pitchFamily="18" charset="0"/>
              </a:rPr>
            </a:br>
            <a:r>
              <a:rPr lang="pl-PL" b="1" i="1" dirty="0" smtClean="0">
                <a:latin typeface="Bookman Old Style" panose="02050604050505020204" pitchFamily="18" charset="0"/>
              </a:rPr>
              <a:t>w </a:t>
            </a:r>
            <a:r>
              <a:rPr lang="pl-PL" b="1" i="1" dirty="0">
                <a:latin typeface="Bookman Old Style" panose="02050604050505020204" pitchFamily="18" charset="0"/>
              </a:rPr>
              <a:t>sprawie niektórych wymagań weterynaryjnych, jakie powinny być spełnione przy produkcji produktów pochodzenia zwierzęcego w rzeźniach </a:t>
            </a:r>
            <a:r>
              <a:rPr lang="pl-PL" b="1" i="1" dirty="0" smtClean="0">
                <a:latin typeface="Bookman Old Style" panose="02050604050505020204" pitchFamily="18" charset="0"/>
              </a:rPr>
              <a:t/>
            </a:r>
            <a:br>
              <a:rPr lang="pl-PL" b="1" i="1" dirty="0" smtClean="0">
                <a:latin typeface="Bookman Old Style" panose="02050604050505020204" pitchFamily="18" charset="0"/>
              </a:rPr>
            </a:br>
            <a:r>
              <a:rPr lang="pl-PL" b="1" i="1" dirty="0" smtClean="0">
                <a:latin typeface="Bookman Old Style" panose="02050604050505020204" pitchFamily="18" charset="0"/>
              </a:rPr>
              <a:t>o </a:t>
            </a:r>
            <a:r>
              <a:rPr lang="pl-PL" b="1" i="1" dirty="0">
                <a:latin typeface="Bookman Old Style" panose="02050604050505020204" pitchFamily="18" charset="0"/>
              </a:rPr>
              <a:t>małej zdolności produkcyjnej, położonych na terenie gospodarstw</a:t>
            </a:r>
            <a:r>
              <a:rPr lang="pl-PL" b="1" dirty="0">
                <a:latin typeface="Bookman Old Style" panose="02050604050505020204" pitchFamily="18" charset="0"/>
              </a:rPr>
              <a:t> </a:t>
            </a:r>
            <a:r>
              <a:rPr lang="pl-PL" dirty="0" smtClean="0">
                <a:latin typeface="Bookman Old Style" panose="02050604050505020204" pitchFamily="18" charset="0"/>
              </a:rPr>
              <a:t>(</a:t>
            </a:r>
            <a:r>
              <a:rPr lang="pl-PL" dirty="0">
                <a:latin typeface="Bookman Old Style" panose="02050604050505020204" pitchFamily="18" charset="0"/>
              </a:rPr>
              <a:t>Dz. U. z 2020r. poz. 56) </a:t>
            </a:r>
            <a:r>
              <a:rPr lang="pl-PL" dirty="0" smtClean="0">
                <a:latin typeface="Bookman Old Style" panose="02050604050505020204" pitchFamily="18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pl-PL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                                    obowiązuje od 18 lutego 2020r.</a:t>
            </a:r>
            <a:endParaRPr lang="pl-PL" dirty="0" smtClean="0">
              <a:latin typeface="Bookman Old Style" panose="02050604050505020204" pitchFamily="18" charset="0"/>
            </a:endParaRPr>
          </a:p>
          <a:p>
            <a:pPr algn="r"/>
            <a:endParaRPr lang="pl-PL" sz="1600" i="1" dirty="0" smtClean="0">
              <a:latin typeface="Bookman Old Style" panose="02050604050505020204" pitchFamily="18" charset="0"/>
            </a:endParaRPr>
          </a:p>
          <a:p>
            <a:pPr algn="r"/>
            <a:r>
              <a:rPr lang="pl-PL" sz="1600" i="1" dirty="0" smtClean="0">
                <a:latin typeface="Bookman Old Style" panose="02050604050505020204" pitchFamily="18" charset="0"/>
              </a:rPr>
              <a:t>KPODR </a:t>
            </a:r>
            <a:r>
              <a:rPr lang="pl-PL" sz="1600" i="1" dirty="0" smtClean="0">
                <a:latin typeface="Bookman Old Style" panose="02050604050505020204" pitchFamily="18" charset="0"/>
              </a:rPr>
              <a:t>Minikowo 16.11.2020r.</a:t>
            </a:r>
          </a:p>
          <a:p>
            <a:pPr algn="r"/>
            <a:r>
              <a:rPr lang="pl-PL" sz="1600" i="1" dirty="0">
                <a:latin typeface="Bookman Old Style" panose="02050604050505020204" pitchFamily="18" charset="0"/>
              </a:rPr>
              <a:t>l</a:t>
            </a:r>
            <a:r>
              <a:rPr lang="pl-PL" sz="1600" i="1" dirty="0" smtClean="0">
                <a:latin typeface="Bookman Old Style" panose="02050604050505020204" pitchFamily="18" charset="0"/>
              </a:rPr>
              <a:t>ek. wet. Anna Balcerak</a:t>
            </a:r>
          </a:p>
          <a:p>
            <a:pPr algn="r"/>
            <a:r>
              <a:rPr lang="pl-PL" sz="1600" i="1" dirty="0" smtClean="0">
                <a:latin typeface="Bookman Old Style" panose="02050604050505020204" pitchFamily="18" charset="0"/>
              </a:rPr>
              <a:t>Wojewódzki Inspektorat Weterynarii</a:t>
            </a:r>
          </a:p>
          <a:p>
            <a:pPr algn="r"/>
            <a:r>
              <a:rPr lang="pl-PL" sz="1600" i="1" dirty="0" smtClean="0">
                <a:latin typeface="Bookman Old Style" panose="02050604050505020204" pitchFamily="18" charset="0"/>
              </a:rPr>
              <a:t> w Bydgoszczy</a:t>
            </a:r>
            <a:endParaRPr lang="pl-PL" dirty="0">
              <a:latin typeface="Bookman Old Style" panose="02050604050505020204" pitchFamily="18" charset="0"/>
            </a:endParaRPr>
          </a:p>
          <a:p>
            <a:endParaRPr lang="pl-PL" dirty="0" smtClean="0">
              <a:latin typeface="Bookman Old Style" panose="020506040505050202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21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-633650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4)  zawartych </a:t>
            </a:r>
            <a:r>
              <a:rPr lang="pl-PL" b="1" dirty="0"/>
              <a:t>w </a:t>
            </a:r>
            <a:r>
              <a:rPr lang="pl-PL" b="1" dirty="0" err="1"/>
              <a:t>rozp</a:t>
            </a:r>
            <a:r>
              <a:rPr lang="pl-PL" b="1" dirty="0"/>
              <a:t>. 853/2004 zał. III sekcji I rozdz. II ust.1 w lit. a i c albo sekcji II rozdz. II ust. 1 - </a:t>
            </a:r>
            <a:r>
              <a:rPr lang="pl-PL" b="1" i="1" dirty="0" smtClean="0"/>
              <a:t> </a:t>
            </a:r>
            <a:r>
              <a:rPr lang="pl-PL" b="1" i="1" dirty="0">
                <a:solidFill>
                  <a:srgbClr val="FF0000"/>
                </a:solidFill>
              </a:rPr>
              <a:t>rzeźnie muszą być </a:t>
            </a:r>
            <a:r>
              <a:rPr lang="pl-PL" b="1" i="1" dirty="0" smtClean="0">
                <a:solidFill>
                  <a:srgbClr val="FF0000"/>
                </a:solidFill>
              </a:rPr>
              <a:t>wyposażone w </a:t>
            </a:r>
            <a:r>
              <a:rPr lang="pl-PL" b="1" i="1" dirty="0">
                <a:solidFill>
                  <a:srgbClr val="FF0000"/>
                </a:solidFill>
              </a:rPr>
              <a:t>higieniczne miejsca postoju lub, jeśli pozwala na to klimat, w zagrody dla zwierząt, łatwe do czyszczenia i dezynfekcji. Obiekty te muszą być wyposażone w </a:t>
            </a:r>
            <a:r>
              <a:rPr lang="pl-PL" b="1" i="1" dirty="0" smtClean="0">
                <a:solidFill>
                  <a:srgbClr val="FF0000"/>
                </a:solidFill>
              </a:rPr>
              <a:t>urządzenia do </a:t>
            </a:r>
            <a:r>
              <a:rPr lang="pl-PL" b="1" i="1" dirty="0">
                <a:solidFill>
                  <a:srgbClr val="FF0000"/>
                </a:solidFill>
              </a:rPr>
              <a:t>pojenia zwierząt oraz, w razie konieczności, do ich żywienia. System odprowadzania ścieków nie może zagrażać bezpieczeństwu żywności. Wielkość miejsc postoju musi zapewniać dobre warunki utrzymania zwierząt. Ich rozplanowanie musi ułatwiać przeprowadzanie badań </a:t>
            </a:r>
            <a:r>
              <a:rPr lang="pl-PL" b="1" i="1" dirty="0" err="1">
                <a:solidFill>
                  <a:srgbClr val="FF0000"/>
                </a:solidFill>
              </a:rPr>
              <a:t>przedubojowych</a:t>
            </a:r>
            <a:r>
              <a:rPr lang="pl-PL" b="1" i="1" dirty="0">
                <a:solidFill>
                  <a:srgbClr val="FF0000"/>
                </a:solidFill>
              </a:rPr>
              <a:t>, w tym identyfikację zwierząt lub grup zwierząt </a:t>
            </a:r>
            <a:r>
              <a:rPr lang="pl-PL" b="1" i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albo </a:t>
            </a:r>
          </a:p>
          <a:p>
            <a:pPr algn="just"/>
            <a:r>
              <a:rPr lang="pl-PL" dirty="0"/>
              <a:t>w przypadku drobiu i zajęczaków: rzeźnie muszą posiadać pomieszczenie lub zadaszoną powierzchnię do odbioru zwierząt oraz do badania </a:t>
            </a:r>
            <a:r>
              <a:rPr lang="pl-PL" dirty="0" err="1"/>
              <a:t>przedubojowego</a:t>
            </a:r>
            <a:r>
              <a:rPr lang="pl-PL" dirty="0"/>
              <a:t> </a:t>
            </a:r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albo</a:t>
            </a:r>
            <a:endParaRPr lang="pl-PL" dirty="0"/>
          </a:p>
          <a:p>
            <a:pPr algn="just"/>
            <a:r>
              <a:rPr lang="pl-PL" dirty="0"/>
              <a:t>ubój zwierząt odbywa się bezpośrednio po ich doprowadzeniu lub przetransportowaniu do tej rzeźni - w przypadku, gdy w tej rzeźni są poddawane ubojowi wyłącznie zwierzęta utrzymywane w gospodarstwie, w którym zlokalizowana jest rzeźnia, </a:t>
            </a:r>
          </a:p>
        </p:txBody>
      </p:sp>
    </p:spTree>
    <p:extLst>
      <p:ext uri="{BB962C8B-B14F-4D97-AF65-F5344CB8AC3E}">
        <p14:creationId xmlns:p14="http://schemas.microsoft.com/office/powerpoint/2010/main" val="16546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-2018645"/>
            <a:ext cx="8424936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just"/>
            <a:r>
              <a:rPr lang="pl-PL" b="1" dirty="0" smtClean="0"/>
              <a:t>5) zawartych w </a:t>
            </a:r>
            <a:r>
              <a:rPr lang="pl-PL" b="1" dirty="0"/>
              <a:t>rozporządzeniu nr 853/2004 w załączniku III w </a:t>
            </a:r>
            <a:r>
              <a:rPr lang="pl-PL" b="1" dirty="0" smtClean="0"/>
              <a:t>sekcji</a:t>
            </a:r>
            <a:br>
              <a:rPr lang="pl-PL" b="1" dirty="0" smtClean="0"/>
            </a:br>
            <a:r>
              <a:rPr lang="pl-PL" b="1" dirty="0" smtClean="0"/>
              <a:t> </a:t>
            </a:r>
            <a:r>
              <a:rPr lang="pl-PL" b="1" dirty="0"/>
              <a:t>I w rozdziale </a:t>
            </a:r>
            <a:r>
              <a:rPr lang="pl-PL" b="1" dirty="0" smtClean="0"/>
              <a:t>II w </a:t>
            </a:r>
            <a:r>
              <a:rPr lang="pl-PL" b="1" dirty="0"/>
              <a:t>ust. 1 w lit. b </a:t>
            </a:r>
            <a:r>
              <a:rPr lang="pl-PL" b="1" dirty="0" smtClean="0"/>
              <a:t>  -  </a:t>
            </a:r>
            <a:r>
              <a:rPr lang="pl-PL" b="1" i="1" dirty="0" smtClean="0">
                <a:solidFill>
                  <a:srgbClr val="FF0000"/>
                </a:solidFill>
              </a:rPr>
              <a:t>Muszą </a:t>
            </a:r>
            <a:r>
              <a:rPr lang="pl-PL" b="1" i="1" dirty="0">
                <a:solidFill>
                  <a:srgbClr val="FF0000"/>
                </a:solidFill>
              </a:rPr>
              <a:t>być wyposażone także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w </a:t>
            </a:r>
            <a:r>
              <a:rPr lang="pl-PL" b="1" i="1" dirty="0">
                <a:solidFill>
                  <a:srgbClr val="FF0000"/>
                </a:solidFill>
              </a:rPr>
              <a:t>oddzielne pomieszczenia zamykane na klucz lub, jeśli pozwala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na to </a:t>
            </a:r>
            <a:r>
              <a:rPr lang="pl-PL" b="1" i="1" dirty="0">
                <a:solidFill>
                  <a:srgbClr val="FF0000"/>
                </a:solidFill>
              </a:rPr>
              <a:t>klimat, zagrody dla chorych zwierząt lub zwierząt podejrzewanych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o chorobę</a:t>
            </a:r>
            <a:r>
              <a:rPr lang="pl-PL" b="1" i="1" dirty="0">
                <a:solidFill>
                  <a:srgbClr val="FF0000"/>
                </a:solidFill>
              </a:rPr>
              <a:t>, z oddzielnym systemem </a:t>
            </a:r>
            <a:r>
              <a:rPr lang="pl-PL" b="1" i="1" dirty="0" smtClean="0">
                <a:solidFill>
                  <a:srgbClr val="FF0000"/>
                </a:solidFill>
              </a:rPr>
              <a:t>odprowadzania ścieków </a:t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i </a:t>
            </a:r>
            <a:r>
              <a:rPr lang="pl-PL" b="1" i="1" dirty="0">
                <a:solidFill>
                  <a:srgbClr val="FF0000"/>
                </a:solidFill>
              </a:rPr>
              <a:t>zlokalizowane w sposób uniemożliwiający zakażenie innych zwierząt, </a:t>
            </a:r>
            <a:r>
              <a:rPr lang="pl-PL" b="1" i="1" dirty="0" smtClean="0">
                <a:solidFill>
                  <a:srgbClr val="FF0000"/>
                </a:solidFill>
              </a:rPr>
              <a:t>chyba że </a:t>
            </a:r>
            <a:r>
              <a:rPr lang="pl-PL" b="1" i="1" dirty="0">
                <a:solidFill>
                  <a:srgbClr val="FF0000"/>
                </a:solidFill>
              </a:rPr>
              <a:t>właściwe organy uznają takie pomieszczenia za </a:t>
            </a:r>
            <a:r>
              <a:rPr lang="pl-PL" b="1" i="1" dirty="0" smtClean="0">
                <a:solidFill>
                  <a:srgbClr val="FF0000"/>
                </a:solidFill>
              </a:rPr>
              <a:t>niekonieczne</a:t>
            </a:r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albo</a:t>
            </a:r>
            <a:endParaRPr lang="pl-PL" dirty="0"/>
          </a:p>
          <a:p>
            <a:pPr marL="342900" indent="-342900" algn="just">
              <a:buAutoNum type="alphaLcParenR"/>
            </a:pPr>
            <a:r>
              <a:rPr lang="pl-PL" b="1" dirty="0" smtClean="0"/>
              <a:t>jest </a:t>
            </a:r>
            <a:r>
              <a:rPr lang="pl-PL" b="1" dirty="0"/>
              <a:t>wyposażona </a:t>
            </a:r>
            <a:r>
              <a:rPr lang="pl-PL" dirty="0" smtClean="0"/>
              <a:t>- </a:t>
            </a:r>
            <a:r>
              <a:rPr lang="pl-PL" b="1" dirty="0"/>
              <a:t>w przypadku </a:t>
            </a:r>
            <a:r>
              <a:rPr lang="pl-PL" b="1" dirty="0" smtClean="0"/>
              <a:t>gdy w </a:t>
            </a:r>
            <a:r>
              <a:rPr lang="pl-PL" b="1" dirty="0"/>
              <a:t>rzeźni tej są poddawane ubojowi zwierzęta, których posiadaczami są inne podmioty niż podmiot prowadzący tę rzeźnię</a:t>
            </a:r>
            <a:r>
              <a:rPr lang="pl-PL" dirty="0"/>
              <a:t>, przy czym </a:t>
            </a:r>
            <a:r>
              <a:rPr lang="pl-PL" b="1" dirty="0"/>
              <a:t>nie jest konieczne</a:t>
            </a:r>
            <a:r>
              <a:rPr lang="pl-PL" dirty="0" smtClean="0"/>
              <a:t>, </a:t>
            </a:r>
            <a:r>
              <a:rPr lang="pl-PL" dirty="0"/>
              <a:t>aby pomieszczenia te i zagrody były wyposażone w oddzielny system odprowadzania ścieków,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o </a:t>
            </a:r>
            <a:r>
              <a:rPr lang="pl-PL" b="1" dirty="0"/>
              <a:t>ile organizacja uboju oraz system ten wyklucza możliwość zakażen</a:t>
            </a:r>
            <a:r>
              <a:rPr lang="pl-PL" dirty="0"/>
              <a:t>ia zdrowych zwierząt oczekujących na ubój lub zanieczyszczenie mięsa, </a:t>
            </a:r>
            <a:endParaRPr lang="pl-PL" dirty="0" smtClean="0"/>
          </a:p>
          <a:p>
            <a:pPr marL="342900" indent="-342900" algn="just">
              <a:buAutoNum type="alphaLcParenR"/>
            </a:pPr>
            <a:endParaRPr lang="pl-PL" dirty="0"/>
          </a:p>
          <a:p>
            <a:pPr marL="342900" indent="-342900" algn="just">
              <a:buAutoNum type="alphaLcParenR"/>
            </a:pPr>
            <a:r>
              <a:rPr lang="pl-PL" b="1" dirty="0" smtClean="0"/>
              <a:t>nie jest wyposażona - w przypadku gdy w rzeźni tej są poddawane ubojowi wyłącznie zwierzęta utrzymywane w gospodarstwie</a:t>
            </a:r>
            <a:r>
              <a:rPr lang="pl-PL" dirty="0" smtClean="0"/>
              <a:t>, w którym zlokalizowana jest ta rzeźnia, i zwierzęta te są doprowadzane </a:t>
            </a:r>
            <a:br>
              <a:rPr lang="pl-PL" dirty="0" smtClean="0"/>
            </a:br>
            <a:r>
              <a:rPr lang="pl-PL" dirty="0" smtClean="0"/>
              <a:t>lub transportowane bezpośrednio z gospodarstwa do tej rzeźni;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7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-2907704"/>
            <a:ext cx="8352928" cy="894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just"/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b="1" dirty="0"/>
              <a:t>6</a:t>
            </a:r>
            <a:r>
              <a:rPr lang="pl-PL" b="1" dirty="0" smtClean="0"/>
              <a:t>) </a:t>
            </a:r>
            <a:r>
              <a:rPr lang="pl-PL" b="1" dirty="0"/>
              <a:t>z</a:t>
            </a:r>
            <a:r>
              <a:rPr lang="pl-PL" b="1" dirty="0" smtClean="0"/>
              <a:t>awarte w </a:t>
            </a:r>
            <a:r>
              <a:rPr lang="pl-PL" b="1" dirty="0"/>
              <a:t>rozporządzeniu nr 853/2004 w załączniku III w sekcji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 </a:t>
            </a:r>
            <a:r>
              <a:rPr lang="pl-PL" b="1" dirty="0"/>
              <a:t>w rozdziale </a:t>
            </a:r>
            <a:r>
              <a:rPr lang="pl-PL" b="1" dirty="0" smtClean="0"/>
              <a:t>II w </a:t>
            </a:r>
            <a:r>
              <a:rPr lang="pl-PL" b="1" dirty="0"/>
              <a:t>ust. 2 w lit. a-c albo w sekcji II w rozdziale II w ust. 2 lit. a-c </a:t>
            </a:r>
            <a:r>
              <a:rPr lang="pl-PL" dirty="0" smtClean="0"/>
              <a:t>… </a:t>
            </a:r>
            <a:r>
              <a:rPr lang="pl-PL" b="1" i="1" dirty="0" smtClean="0">
                <a:solidFill>
                  <a:srgbClr val="FF0000"/>
                </a:solidFill>
              </a:rPr>
              <a:t>posiadać </a:t>
            </a:r>
            <a:r>
              <a:rPr lang="pl-PL" b="1" i="1" dirty="0">
                <a:solidFill>
                  <a:srgbClr val="FF0000"/>
                </a:solidFill>
              </a:rPr>
              <a:t>wystarczającą liczbę pomieszczeń właściwych do przeprowadzania poszczególnych czynności;……odrębne miejsca albo oddzielenie w czasie następujących </a:t>
            </a:r>
            <a:r>
              <a:rPr lang="pl-PL" b="1" i="1" dirty="0" smtClean="0">
                <a:solidFill>
                  <a:srgbClr val="FF0000"/>
                </a:solidFill>
              </a:rPr>
              <a:t>czynności,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/>
              <a:t>albo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 </a:t>
            </a:r>
            <a:r>
              <a:rPr lang="pl-PL" dirty="0"/>
              <a:t>rzeźnia rolnicza składa się z </a:t>
            </a:r>
            <a:r>
              <a:rPr lang="pl-PL" b="1" dirty="0"/>
              <a:t>co najmniej jednego pomieszczenia</a:t>
            </a:r>
            <a:r>
              <a:rPr lang="pl-PL" dirty="0"/>
              <a:t>, przy czym</a:t>
            </a:r>
            <a:br>
              <a:rPr lang="pl-PL" dirty="0"/>
            </a:br>
            <a:r>
              <a:rPr lang="pl-PL" dirty="0"/>
              <a:t> to samo pomieszczenie może </a:t>
            </a:r>
            <a:r>
              <a:rPr lang="pl-PL" dirty="0" smtClean="0"/>
              <a:t>być wykorzystywane do przeprowadzania wszystkich czynności  </a:t>
            </a:r>
            <a:r>
              <a:rPr lang="pl-PL" b="1" dirty="0" smtClean="0"/>
              <a:t>pod </a:t>
            </a:r>
            <a:r>
              <a:rPr lang="pl-PL" b="1" dirty="0"/>
              <a:t>warunkiem że </a:t>
            </a:r>
            <a:r>
              <a:rPr lang="pl-PL" dirty="0"/>
              <a:t>czynności te są wykonywane w innym czasie niż pozostałe czynności przeprowadzane w tym pomieszczeniu, w sposób uniemożliwiający zanieczyszczenie mięsa, oraz po ich zakończeniu </a:t>
            </a:r>
            <a:r>
              <a:rPr lang="pl-PL" dirty="0" smtClean="0"/>
              <a:t>przeprowadza się </a:t>
            </a:r>
            <a:r>
              <a:rPr lang="pl-PL" dirty="0"/>
              <a:t>odpowiednie czyszczenie i odkażenie miejsc, w których były wykonywane, lub w razie potrzeby całego pomieszczenia,</a:t>
            </a:r>
          </a:p>
          <a:p>
            <a:pPr algn="just"/>
            <a:endParaRPr lang="pl-PL" sz="1600" dirty="0"/>
          </a:p>
          <a:p>
            <a:pPr algn="just"/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32363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450937"/>
            <a:ext cx="8078355" cy="1020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/>
              <a:t>7</a:t>
            </a:r>
            <a:r>
              <a:rPr lang="pl-PL" b="1" dirty="0" smtClean="0"/>
              <a:t>) zawarte w </a:t>
            </a:r>
            <a:r>
              <a:rPr lang="pl-PL" b="1" dirty="0"/>
              <a:t>rozporządzeniu nr </a:t>
            </a:r>
            <a:r>
              <a:rPr lang="pl-PL" b="1" dirty="0" smtClean="0"/>
              <a:t>853/2004 w </a:t>
            </a:r>
            <a:r>
              <a:rPr lang="pl-PL" b="1" dirty="0"/>
              <a:t>załączniku III w sekcji I w </a:t>
            </a:r>
            <a:r>
              <a:rPr lang="pl-PL" b="1" dirty="0" smtClean="0"/>
              <a:t>rozdziale</a:t>
            </a:r>
            <a:br>
              <a:rPr lang="pl-PL" b="1" dirty="0" smtClean="0"/>
            </a:br>
            <a:r>
              <a:rPr lang="pl-PL" b="1" dirty="0" smtClean="0"/>
              <a:t> </a:t>
            </a:r>
            <a:r>
              <a:rPr lang="pl-PL" b="1" dirty="0"/>
              <a:t>II </a:t>
            </a:r>
            <a:r>
              <a:rPr lang="pl-PL" b="1" dirty="0" smtClean="0"/>
              <a:t>w </a:t>
            </a:r>
            <a:r>
              <a:rPr lang="pl-PL" b="1" dirty="0"/>
              <a:t>ust. 3 albo w sekcji II w rozdziale II w ust. 3</a:t>
            </a:r>
            <a:r>
              <a:rPr lang="pl-PL" dirty="0"/>
              <a:t>  </a:t>
            </a:r>
            <a:r>
              <a:rPr lang="pl-PL" dirty="0" smtClean="0"/>
              <a:t>-  </a:t>
            </a:r>
            <a:r>
              <a:rPr lang="pl-PL" b="1" i="1" dirty="0" smtClean="0">
                <a:solidFill>
                  <a:srgbClr val="FF0000"/>
                </a:solidFill>
              </a:rPr>
              <a:t>muszą </a:t>
            </a:r>
            <a:r>
              <a:rPr lang="pl-PL" b="1" i="1" dirty="0">
                <a:solidFill>
                  <a:srgbClr val="FF0000"/>
                </a:solidFill>
              </a:rPr>
              <a:t>być wyposażone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w urządzenia, do dezynfekcji </a:t>
            </a:r>
            <a:r>
              <a:rPr lang="pl-PL" b="1" i="1" dirty="0">
                <a:solidFill>
                  <a:srgbClr val="FF0000"/>
                </a:solidFill>
              </a:rPr>
              <a:t>narzędzi</a:t>
            </a:r>
            <a:r>
              <a:rPr lang="pl-PL" b="1" i="1" dirty="0" smtClean="0">
                <a:solidFill>
                  <a:srgbClr val="FF0000"/>
                </a:solidFill>
              </a:rPr>
              <a:t>, </a:t>
            </a:r>
            <a:r>
              <a:rPr lang="pl-PL" b="1" i="1" dirty="0">
                <a:solidFill>
                  <a:srgbClr val="FF0000"/>
                </a:solidFill>
              </a:rPr>
              <a:t>z dopływem gorącej wody o temperaturze nie niższej niż 82 °C, lub w alternatywny system </a:t>
            </a:r>
            <a:r>
              <a:rPr lang="pl-PL" b="1" i="1" dirty="0" smtClean="0">
                <a:solidFill>
                  <a:srgbClr val="FF0000"/>
                </a:solidFill>
              </a:rPr>
              <a:t>o </a:t>
            </a:r>
            <a:r>
              <a:rPr lang="pl-PL" b="1" i="1" dirty="0">
                <a:solidFill>
                  <a:srgbClr val="FF0000"/>
                </a:solidFill>
              </a:rPr>
              <a:t>równoważnym skutku</a:t>
            </a:r>
            <a:r>
              <a:rPr lang="pl-PL" b="1" dirty="0">
                <a:solidFill>
                  <a:srgbClr val="FF0000"/>
                </a:solidFill>
              </a:rPr>
              <a:t>.  </a:t>
            </a:r>
            <a:endParaRPr lang="pl-PL" b="1" dirty="0" smtClean="0">
              <a:solidFill>
                <a:srgbClr val="FF0000"/>
              </a:solidFill>
            </a:endParaRPr>
          </a:p>
          <a:p>
            <a:pPr algn="just"/>
            <a:endParaRPr lang="pl-PL" i="1" dirty="0">
              <a:solidFill>
                <a:srgbClr val="FF0000"/>
              </a:solidFill>
            </a:endParaRPr>
          </a:p>
          <a:p>
            <a:pPr algn="just"/>
            <a:r>
              <a:rPr lang="pl-PL" dirty="0"/>
              <a:t>albo</a:t>
            </a:r>
          </a:p>
          <a:p>
            <a:pPr algn="just"/>
            <a:r>
              <a:rPr lang="pl-PL" dirty="0" smtClean="0"/>
              <a:t>w </a:t>
            </a:r>
            <a:r>
              <a:rPr lang="pl-PL" dirty="0"/>
              <a:t>rzeźni rolniczej funkcjonuje system urządzeń do odkażania narzędzi zabezpieczający mięso przed zanieczyszczeniem i umożliwiający dostęp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</a:t>
            </a:r>
            <a:r>
              <a:rPr lang="pl-PL" dirty="0"/>
              <a:t>odkażonych narzędzi podczas produkcji, a w przypadku gdy do tego odkażania używana jest woda, to jej temperatura powinna być nie niższa niż </a:t>
            </a:r>
            <a:r>
              <a:rPr lang="pl-PL" dirty="0" smtClean="0"/>
              <a:t>82°C.</a:t>
            </a:r>
            <a:endParaRPr lang="pl-PL" dirty="0"/>
          </a:p>
          <a:p>
            <a:pPr algn="just"/>
            <a:endParaRPr lang="pl-PL" i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u="sng" dirty="0"/>
              <a:t>Zgodnie z przepisem jest wystarczające: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- jeśli w rzeźni funkcjonuje skuteczny system urządzeń do odkażania narzędzi,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- w przypadku stosowania wody do odkażania jej temperatura powinna być nie niższa niż 82 °C (nie ma obowiązku posiadania urządzenia przepływowego),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- jeśli podczas procesów produkcyjnych w rzeźni rolniczej dostępna jest wystarczająca ilość narzędzi (narzędzia mogą  być wcześniej odkażone).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Do odkażania narzędzi mogą być stosowane metody </a:t>
            </a:r>
            <a:r>
              <a:rPr lang="pl-PL" dirty="0" smtClean="0"/>
              <a:t>alternatywne.</a:t>
            </a: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76197" y="335846"/>
            <a:ext cx="824427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r>
              <a:rPr lang="pl-PL" b="1" dirty="0"/>
              <a:t>8</a:t>
            </a:r>
            <a:r>
              <a:rPr lang="pl-PL" b="1" dirty="0" smtClean="0"/>
              <a:t>) </a:t>
            </a:r>
            <a:r>
              <a:rPr lang="pl-PL" b="1" dirty="0"/>
              <a:t>z</a:t>
            </a:r>
            <a:r>
              <a:rPr lang="pl-PL" b="1" dirty="0" smtClean="0"/>
              <a:t>awarte w </a:t>
            </a:r>
            <a:r>
              <a:rPr lang="pl-PL" b="1" dirty="0"/>
              <a:t>rozporządzeniu nr 853/2004 w załączniku III w sekcji I w rozdziale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II w </a:t>
            </a:r>
            <a:r>
              <a:rPr lang="pl-PL" b="1" dirty="0"/>
              <a:t>ust. 4 albo </a:t>
            </a:r>
            <a:r>
              <a:rPr lang="pl-PL" b="1" dirty="0" smtClean="0"/>
              <a:t>w </a:t>
            </a:r>
            <a:r>
              <a:rPr lang="pl-PL" b="1" dirty="0"/>
              <a:t>sekcji II w rozdziale II w ust. 4 </a:t>
            </a:r>
            <a:r>
              <a:rPr lang="pl-PL" b="1" i="1" dirty="0" smtClean="0">
                <a:solidFill>
                  <a:srgbClr val="FF0000"/>
                </a:solidFill>
              </a:rPr>
              <a:t>urządzenia </a:t>
            </a:r>
            <a:r>
              <a:rPr lang="pl-PL" b="1" i="1" dirty="0">
                <a:solidFill>
                  <a:srgbClr val="FF0000"/>
                </a:solidFill>
              </a:rPr>
              <a:t>do mycia rąk dla pracowników mających styczność z mięsem niepakowanym muszą być wyposażone w kurki zaprojektowane w sposób uniemożliwiający rozprzestrzenianie się zanieczyszczeń. </a:t>
            </a:r>
            <a:endParaRPr lang="pl-PL" b="1" i="1" dirty="0" smtClean="0">
              <a:solidFill>
                <a:srgbClr val="FF0000"/>
              </a:solidFill>
            </a:endParaRPr>
          </a:p>
          <a:p>
            <a:pPr algn="just"/>
            <a:endParaRPr lang="pl-PL" b="1" i="1" dirty="0" smtClean="0">
              <a:solidFill>
                <a:srgbClr val="FF0000"/>
              </a:solidFill>
            </a:endParaRPr>
          </a:p>
          <a:p>
            <a:pPr algn="just"/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albo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w rzeźni rolniczej są zainstalowane dla pracowników mających kontakt z mięsem, możliwie najbliżej stanowisk pracy, urządzenia do mycia i odkażania rąk, z bieżącą ciepłą i zimną wodą lub wodą zmieszaną do odpowiedniej temperatury, wyposażone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środki do czyszczenia i odkażania rąk oraz ręczniki jednorazowego użytku i pojemniki na zużyte ręczniki</a:t>
            </a:r>
            <a:r>
              <a:rPr lang="pl-PL" dirty="0" smtClean="0"/>
              <a:t>;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Nie jest wymagany bezdotykowy system uruchamiania wody.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93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-3680638"/>
            <a:ext cx="8676456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just"/>
            <a:r>
              <a:rPr lang="pl-PL" b="1" dirty="0"/>
              <a:t>9</a:t>
            </a:r>
            <a:r>
              <a:rPr lang="pl-PL" b="1" dirty="0" smtClean="0"/>
              <a:t>) zawarte  rozporządzeniu </a:t>
            </a:r>
            <a:r>
              <a:rPr lang="pl-PL" b="1" dirty="0"/>
              <a:t>nr 853/2004 w załączniku III w sekcji I w rozdziale II w ust. 5, albo w sekcji II w rozdziale II w ust. 5 </a:t>
            </a:r>
            <a:r>
              <a:rPr lang="pl-PL" b="1" dirty="0" smtClean="0"/>
              <a:t>-</a:t>
            </a:r>
            <a:r>
              <a:rPr lang="pl-PL" b="1" i="1" dirty="0" smtClean="0">
                <a:solidFill>
                  <a:srgbClr val="FF0000"/>
                </a:solidFill>
              </a:rPr>
              <a:t>muszą </a:t>
            </a:r>
            <a:r>
              <a:rPr lang="pl-PL" b="1" i="1" dirty="0">
                <a:solidFill>
                  <a:srgbClr val="FF0000"/>
                </a:solidFill>
              </a:rPr>
              <a:t>być wyposażone w urządzenia zamykane na klucz do chłodniczego przechowywania zatrzymanego mięsa, a także </a:t>
            </a:r>
            <a:r>
              <a:rPr lang="pl-PL" b="1" i="1" dirty="0" smtClean="0">
                <a:solidFill>
                  <a:srgbClr val="FF0000"/>
                </a:solidFill>
              </a:rPr>
              <a:t>w </a:t>
            </a:r>
            <a:r>
              <a:rPr lang="pl-PL" b="1" i="1" dirty="0">
                <a:solidFill>
                  <a:srgbClr val="FF0000"/>
                </a:solidFill>
              </a:rPr>
              <a:t>oddzielne urządzenia, również zamykane na </a:t>
            </a:r>
            <a:r>
              <a:rPr lang="pl-PL" b="1" i="1" dirty="0" smtClean="0">
                <a:solidFill>
                  <a:srgbClr val="FF0000"/>
                </a:solidFill>
              </a:rPr>
              <a:t>klucz, do </a:t>
            </a:r>
            <a:r>
              <a:rPr lang="pl-PL" b="1" i="1" dirty="0">
                <a:solidFill>
                  <a:srgbClr val="FF0000"/>
                </a:solidFill>
              </a:rPr>
              <a:t>takiego przechowywania mięsa, uznanego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za </a:t>
            </a:r>
            <a:r>
              <a:rPr lang="pl-PL" b="1" i="1" dirty="0">
                <a:solidFill>
                  <a:srgbClr val="FF0000"/>
                </a:solidFill>
              </a:rPr>
              <a:t>niezdatne do spożycia przez </a:t>
            </a:r>
            <a:r>
              <a:rPr lang="pl-PL" b="1" i="1" dirty="0" smtClean="0">
                <a:solidFill>
                  <a:srgbClr val="FF0000"/>
                </a:solidFill>
              </a:rPr>
              <a:t>ludzi</a:t>
            </a:r>
            <a:r>
              <a:rPr lang="pl-PL" b="1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pl-PL" dirty="0" smtClean="0"/>
              <a:t>albo</a:t>
            </a:r>
            <a:endParaRPr lang="pl-PL" dirty="0"/>
          </a:p>
          <a:p>
            <a:pPr algn="just"/>
            <a:r>
              <a:rPr lang="pl-PL" dirty="0" smtClean="0"/>
              <a:t> </a:t>
            </a:r>
            <a:r>
              <a:rPr lang="pl-PL" dirty="0"/>
              <a:t>w rzeźni rolniczej:</a:t>
            </a:r>
          </a:p>
          <a:p>
            <a:pPr algn="just"/>
            <a:r>
              <a:rPr lang="pl-PL" dirty="0"/>
              <a:t>a) znajduje się </a:t>
            </a:r>
            <a:r>
              <a:rPr lang="pl-PL" b="1" dirty="0"/>
              <a:t>co najmniej jedno urządzenie</a:t>
            </a:r>
            <a:r>
              <a:rPr lang="pl-PL" dirty="0"/>
              <a:t>, zamykane na klucz, do chłodniczego przechowywania </a:t>
            </a:r>
            <a:r>
              <a:rPr lang="pl-PL" b="1" dirty="0"/>
              <a:t>mięsa uznanego za niezdatne do spożycia przez ludzi,</a:t>
            </a:r>
          </a:p>
          <a:p>
            <a:pPr algn="just"/>
            <a:r>
              <a:rPr lang="pl-PL" dirty="0"/>
              <a:t>b) znajduje się </a:t>
            </a:r>
            <a:r>
              <a:rPr lang="pl-PL" b="1" dirty="0"/>
              <a:t>co najmniej jedno urządzenie</a:t>
            </a:r>
            <a:r>
              <a:rPr lang="pl-PL" dirty="0"/>
              <a:t>, zamykane na klucz, do chłodniczego przechowywania </a:t>
            </a:r>
            <a:r>
              <a:rPr lang="pl-PL" b="1" dirty="0"/>
              <a:t>mięsa uznanego za zdatne </a:t>
            </a:r>
            <a:r>
              <a:rPr lang="pl-PL" dirty="0"/>
              <a:t>do spożycia przez ludzi, w którym przechowuje się mięso </a:t>
            </a:r>
            <a:r>
              <a:rPr lang="pl-PL" b="1" dirty="0"/>
              <a:t>zatrzymane</a:t>
            </a:r>
            <a:r>
              <a:rPr lang="pl-PL" dirty="0"/>
              <a:t>, </a:t>
            </a:r>
            <a:r>
              <a:rPr lang="pl-PL" b="1" dirty="0"/>
              <a:t>pod warunkiem że zostały opracowane i wdrożone procedury </a:t>
            </a:r>
            <a:r>
              <a:rPr lang="pl-PL" dirty="0"/>
              <a:t>dotyczące postępowania z zatrzymanym mięsem, gwarantujące, że zatrzymane </a:t>
            </a:r>
            <a:r>
              <a:rPr lang="pl-PL" dirty="0" smtClean="0"/>
              <a:t>mięso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nie zostanie pomylone z pozostałym mięsem znajdującym się w tym urządzeniu,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szczególności przez odpowiednie oznakowanie takiego mięsa, oraz że zatrzymane mięso</a:t>
            </a:r>
            <a:r>
              <a:rPr lang="pl-PL" dirty="0" smtClean="0"/>
              <a:t>:</a:t>
            </a:r>
          </a:p>
          <a:p>
            <a:pPr algn="just"/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nie </a:t>
            </a:r>
            <a:r>
              <a:rPr lang="pl-PL" dirty="0"/>
              <a:t>pochodzi od zwierząt chorych na chorobę zakaźną zwierząt lub podejrzanych </a:t>
            </a:r>
            <a:endParaRPr lang="pl-PL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jest </a:t>
            </a:r>
            <a:r>
              <a:rPr lang="pl-PL" dirty="0"/>
              <a:t>przechowywane w urządzeniu do chłodniczego przechowywania mięsa przeznaczonym do przechowywania produktów pochodzenia zwierzęcego w sposób zapobiegający stykaniu się tego mięsa z pozostałym mięsem składowanym w tym urządzeniu</a:t>
            </a:r>
            <a:r>
              <a:rPr lang="pl-PL" dirty="0" smtClean="0"/>
              <a:t>,</a:t>
            </a: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 </a:t>
            </a:r>
            <a:r>
              <a:rPr lang="pl-PL" dirty="0"/>
              <a:t>nie opuści urządzenia do chłodniczego przechowywania mięsa do czasu podjęcia przez urzędowego lekarza weterynarii ostatecznej decyzji w sprawie tego mięsa;</a:t>
            </a:r>
          </a:p>
        </p:txBody>
      </p:sp>
    </p:spTree>
    <p:extLst>
      <p:ext uri="{BB962C8B-B14F-4D97-AF65-F5344CB8AC3E}">
        <p14:creationId xmlns:p14="http://schemas.microsoft.com/office/powerpoint/2010/main" val="19127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83568" y="-772150"/>
            <a:ext cx="79928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pPr algn="just"/>
            <a:r>
              <a:rPr lang="pl-PL" b="1" dirty="0" smtClean="0"/>
              <a:t>10) </a:t>
            </a:r>
            <a:r>
              <a:rPr lang="pl-PL" b="1" dirty="0"/>
              <a:t>z</a:t>
            </a:r>
            <a:r>
              <a:rPr lang="pl-PL" b="1" dirty="0" smtClean="0"/>
              <a:t>awarte w rozporządzeniu </a:t>
            </a:r>
            <a:r>
              <a:rPr lang="pl-PL" b="1" dirty="0"/>
              <a:t>nr 853/2004 w załączniku III w sekcji I w rozdziale II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ust. 6 albo w sekcji II w rozdziale II w ust. 6 </a:t>
            </a:r>
            <a:r>
              <a:rPr lang="pl-PL" b="1" i="1" dirty="0" smtClean="0">
                <a:solidFill>
                  <a:srgbClr val="FF0000"/>
                </a:solidFill>
              </a:rPr>
              <a:t>zakład </a:t>
            </a:r>
            <a:r>
              <a:rPr lang="pl-PL" b="1" i="1" dirty="0">
                <a:solidFill>
                  <a:srgbClr val="FF0000"/>
                </a:solidFill>
              </a:rPr>
              <a:t>musi posiadać wydzielone miejsce z odpowiednimi </a:t>
            </a:r>
            <a:r>
              <a:rPr lang="pl-PL" b="1" i="1" dirty="0" smtClean="0">
                <a:solidFill>
                  <a:srgbClr val="FF0000"/>
                </a:solidFill>
              </a:rPr>
              <a:t>urządzeniami do </a:t>
            </a:r>
            <a:r>
              <a:rPr lang="pl-PL" b="1" i="1" dirty="0">
                <a:solidFill>
                  <a:srgbClr val="FF0000"/>
                </a:solidFill>
              </a:rPr>
              <a:t>celów czyszczenia, mycia i dezynfekcji środków transportu zwierząt gospodarskich. Niemniej jednak, zakłady nie muszą posiadać tych miejsc i urządzeń, jeżeli zezwoli na to właściwy organ, a w pobliżu znajdują się takie </a:t>
            </a:r>
            <a:r>
              <a:rPr lang="pl-PL" b="1" i="1" dirty="0" smtClean="0">
                <a:solidFill>
                  <a:srgbClr val="FF0000"/>
                </a:solidFill>
              </a:rPr>
              <a:t>miejsca </a:t>
            </a:r>
            <a:r>
              <a:rPr lang="pl-PL" b="1" i="1" dirty="0">
                <a:solidFill>
                  <a:srgbClr val="FF0000"/>
                </a:solidFill>
              </a:rPr>
              <a:t>i urządzenia, które posiadają odpowiednie zezwolenia</a:t>
            </a:r>
            <a:r>
              <a:rPr lang="pl-PL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dirty="0"/>
              <a:t>a</a:t>
            </a:r>
            <a:r>
              <a:rPr lang="pl-PL" dirty="0" smtClean="0"/>
              <a:t>lbo</a:t>
            </a:r>
          </a:p>
          <a:p>
            <a:pPr algn="just"/>
            <a:r>
              <a:rPr lang="pl-PL" dirty="0"/>
              <a:t>m</a:t>
            </a:r>
            <a:r>
              <a:rPr lang="pl-PL" dirty="0" smtClean="0"/>
              <a:t>iejsca </a:t>
            </a:r>
            <a:r>
              <a:rPr lang="pl-PL" dirty="0"/>
              <a:t>i urządzenia </a:t>
            </a:r>
            <a:r>
              <a:rPr lang="pl-PL" b="1" dirty="0" smtClean="0"/>
              <a:t>nie </a:t>
            </a:r>
            <a:r>
              <a:rPr lang="pl-PL" b="1" dirty="0"/>
              <a:t>są obowiązkowe</a:t>
            </a:r>
            <a:r>
              <a:rPr lang="pl-PL" dirty="0"/>
              <a:t>, jeżeli w pobliżu znajdują się takie </a:t>
            </a:r>
            <a:r>
              <a:rPr lang="pl-PL" dirty="0" smtClean="0"/>
              <a:t>miejsca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i urządzenia, które posiadają odpowiednie zezwolenia</a:t>
            </a:r>
            <a:r>
              <a:rPr lang="pl-PL" dirty="0" smtClean="0"/>
              <a:t>.</a:t>
            </a:r>
          </a:p>
          <a:p>
            <a:pPr algn="just"/>
            <a:endParaRPr lang="pl-PL" dirty="0">
              <a:solidFill>
                <a:srgbClr val="FF0000"/>
              </a:solidFill>
            </a:endParaRPr>
          </a:p>
          <a:p>
            <a:pPr algn="just"/>
            <a:r>
              <a:rPr lang="pl-PL" dirty="0"/>
              <a:t> albo</a:t>
            </a:r>
          </a:p>
          <a:p>
            <a:pPr algn="just"/>
            <a:r>
              <a:rPr lang="pl-PL" dirty="0" smtClean="0"/>
              <a:t>zwierzęta </a:t>
            </a:r>
            <a:r>
              <a:rPr lang="pl-PL" dirty="0"/>
              <a:t>są doprowadzone lub transportowane do rzeźni rolniczej bezpośrednio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gospodarstwa, w którym były utrzymywane, oraz środek transportu i urządzenia do transportu są czyszczone, myte i odkażane</a:t>
            </a:r>
            <a:r>
              <a:rPr lang="pl-PL" dirty="0" smtClean="0"/>
              <a:t>;</a:t>
            </a:r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59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-2157144"/>
            <a:ext cx="7704856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algn="just"/>
            <a:r>
              <a:rPr lang="pl-PL" b="1" dirty="0" smtClean="0"/>
              <a:t>11) </a:t>
            </a:r>
            <a:r>
              <a:rPr lang="pl-PL" b="1" dirty="0"/>
              <a:t>z</a:t>
            </a:r>
            <a:r>
              <a:rPr lang="pl-PL" b="1" dirty="0" smtClean="0"/>
              <a:t>awarte w </a:t>
            </a:r>
            <a:r>
              <a:rPr lang="pl-PL" b="1" dirty="0"/>
              <a:t>rozporządzeniu nr 853/2004 w załączniku III w sekcji I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rozdziale II w ust. 7 oraz w rozdziale IV w ust. 20 </a:t>
            </a:r>
            <a:r>
              <a:rPr lang="pl-PL" b="1" dirty="0" smtClean="0">
                <a:solidFill>
                  <a:srgbClr val="FF0000"/>
                </a:solidFill>
              </a:rPr>
              <a:t>zakład musi być wyposażony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w zamykane na klucz pomieszczenia do celów uboju zwierząt chorych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i podejrzanych o chorobę…</a:t>
            </a:r>
          </a:p>
          <a:p>
            <a:endParaRPr lang="pl-PL" dirty="0" smtClean="0"/>
          </a:p>
          <a:p>
            <a:pPr algn="just"/>
            <a:r>
              <a:rPr lang="pl-PL" b="1" dirty="0"/>
              <a:t>ubój zwierząt chorych na chorobę zakaźną zwierząt lub podejrzanych o chorobę zakaźną zwierząt albo zakażonych lub podejrzanych o zakażenie </a:t>
            </a:r>
            <a:r>
              <a:rPr lang="pl-PL" dirty="0"/>
              <a:t>taką chorobą odbywa się </a:t>
            </a:r>
            <a:r>
              <a:rPr lang="pl-PL" b="1" dirty="0"/>
              <a:t>w tym samym pomieszczeniu </a:t>
            </a:r>
            <a:r>
              <a:rPr lang="pl-PL" dirty="0"/>
              <a:t>co ubój zwierząt zdrowych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po zakończeniu ich uboju, </a:t>
            </a:r>
            <a:r>
              <a:rPr lang="pl-PL" b="1" dirty="0"/>
              <a:t>pod warunkiem </a:t>
            </a:r>
            <a:r>
              <a:rPr lang="pl-PL" dirty="0" smtClean="0"/>
              <a:t>że: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 </a:t>
            </a:r>
            <a:r>
              <a:rPr lang="pl-PL" dirty="0"/>
              <a:t>czyszczenie i odkażanie urządzeń wykorzystywanych do uboju </a:t>
            </a:r>
            <a:r>
              <a:rPr lang="pl-PL" dirty="0" smtClean="0"/>
              <a:t>ww. zwierząt jest </a:t>
            </a:r>
            <a:r>
              <a:rPr lang="pl-PL" dirty="0"/>
              <a:t>wykonywane </a:t>
            </a:r>
            <a:r>
              <a:rPr lang="pl-PL" b="1" dirty="0"/>
              <a:t>zgodnie z procedurą zatwierdzoną przez </a:t>
            </a:r>
            <a:r>
              <a:rPr lang="pl-PL" b="1" dirty="0" smtClean="0"/>
              <a:t>PLW,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urządzenia </a:t>
            </a:r>
            <a:r>
              <a:rPr lang="pl-PL" dirty="0"/>
              <a:t>wykorzystywane do uboju zwierząt, w przypadku gdy wcześniej  był przeprowadzony ubój zwierząt chorych na chorobę zakaźną zwierząt lub podejrzanych o chorobę zakaźną zwierząt albo zakażonych lub podejrzanych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zakażenie taką chorobą, </a:t>
            </a:r>
            <a:r>
              <a:rPr lang="pl-PL" b="1" dirty="0"/>
              <a:t>są przed wznowieniem uboju oczyszczone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 </a:t>
            </a:r>
            <a:r>
              <a:rPr lang="pl-PL" b="1" dirty="0"/>
              <a:t>odkażone pod nadzorem </a:t>
            </a:r>
            <a:r>
              <a:rPr lang="pl-PL" b="1" dirty="0" smtClean="0"/>
              <a:t>urzędowym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97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1305342"/>
            <a:ext cx="72728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 smtClean="0"/>
              <a:t>12) </a:t>
            </a:r>
            <a:r>
              <a:rPr lang="pl-PL" b="1" dirty="0"/>
              <a:t>z</a:t>
            </a:r>
            <a:r>
              <a:rPr lang="pl-PL" b="1" dirty="0" smtClean="0"/>
              <a:t>awarte w </a:t>
            </a:r>
            <a:r>
              <a:rPr lang="pl-PL" b="1" dirty="0"/>
              <a:t>rozporządzeniu nr 853/2004 w załączniku III w sekcji I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rozdziale II w ust. 8 </a:t>
            </a:r>
            <a:r>
              <a:rPr lang="pl-PL" b="1" dirty="0">
                <a:solidFill>
                  <a:srgbClr val="FF0000"/>
                </a:solidFill>
              </a:rPr>
              <a:t>Jeżeli w rzeźni przechowuje się obornik lub treść przewodu pokarmowego, do tego celu musi zostać wyznaczony specjalny obszar lub miejsce</a:t>
            </a:r>
            <a:r>
              <a:rPr lang="pl-PL" b="1" dirty="0"/>
              <a:t>.  </a:t>
            </a:r>
            <a:endParaRPr lang="pl-PL" b="1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albo</a:t>
            </a:r>
            <a:endParaRPr lang="pl-PL" dirty="0"/>
          </a:p>
          <a:p>
            <a:pPr algn="just"/>
            <a:r>
              <a:rPr lang="pl-PL" dirty="0" smtClean="0"/>
              <a:t>do </a:t>
            </a:r>
            <a:r>
              <a:rPr lang="pl-PL" dirty="0"/>
              <a:t>przechowywania</a:t>
            </a:r>
            <a:r>
              <a:rPr lang="pl-PL" dirty="0" smtClean="0"/>
              <a:t>:</a:t>
            </a:r>
          </a:p>
          <a:p>
            <a:pPr algn="just"/>
            <a:endParaRPr lang="pl-PL" dirty="0"/>
          </a:p>
          <a:p>
            <a:pPr marL="342900" indent="-342900" algn="just">
              <a:buAutoNum type="alphaLcParenR"/>
            </a:pPr>
            <a:r>
              <a:rPr lang="pl-PL" dirty="0" smtClean="0"/>
              <a:t>obornika </a:t>
            </a:r>
            <a:r>
              <a:rPr lang="pl-PL" dirty="0"/>
              <a:t>jest wyznaczony specjalny obszar lub miejsce poza rzeźnią rolniczą, odpowiednio zabezpieczone przed dostępem osób postronnych oraz </a:t>
            </a:r>
            <a:r>
              <a:rPr lang="pl-PL" dirty="0" smtClean="0"/>
              <a:t>zwierząt,</a:t>
            </a:r>
            <a:endParaRPr lang="pl-PL" dirty="0"/>
          </a:p>
          <a:p>
            <a:pPr marL="342900" indent="-342900" algn="just">
              <a:buAutoNum type="alphaLcParenR"/>
            </a:pPr>
            <a:endParaRPr lang="pl-PL" dirty="0" smtClean="0"/>
          </a:p>
          <a:p>
            <a:pPr marL="342900" indent="-342900" algn="just">
              <a:buAutoNum type="alphaLcParenR"/>
            </a:pPr>
            <a:r>
              <a:rPr lang="pl-PL" dirty="0" smtClean="0"/>
              <a:t>treści </a:t>
            </a:r>
            <a:r>
              <a:rPr lang="pl-PL" dirty="0"/>
              <a:t>przewodu pokarmowego używa się zamkniętego, szczelnego pojemnika, zabezpieczonego przed dostępem osób postronnych oraz zwierząt;</a:t>
            </a:r>
          </a:p>
        </p:txBody>
      </p:sp>
    </p:spTree>
    <p:extLst>
      <p:ext uri="{BB962C8B-B14F-4D97-AF65-F5344CB8AC3E}">
        <p14:creationId xmlns:p14="http://schemas.microsoft.com/office/powerpoint/2010/main" val="35640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11560" y="1166843"/>
            <a:ext cx="784887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13) </a:t>
            </a:r>
            <a:r>
              <a:rPr lang="pl-PL" b="1" dirty="0"/>
              <a:t>z</a:t>
            </a:r>
            <a:r>
              <a:rPr lang="pl-PL" b="1" dirty="0" smtClean="0"/>
              <a:t>awarte  w </a:t>
            </a:r>
            <a:r>
              <a:rPr lang="pl-PL" b="1" dirty="0"/>
              <a:t>rozporządzeniu nr 853/2004 w załączniku III w sekcji I w rozdziale II w ust. 9</a:t>
            </a:r>
            <a:r>
              <a:rPr lang="pl-PL" b="1" u="sng" dirty="0"/>
              <a:t> albo </a:t>
            </a:r>
            <a:r>
              <a:rPr lang="pl-PL" b="1" dirty="0"/>
              <a:t>w sekcji II w rozdziale II w ust. 7 </a:t>
            </a:r>
            <a:r>
              <a:rPr lang="pl-PL" b="1" dirty="0" smtClean="0"/>
              <a:t> </a:t>
            </a:r>
            <a:r>
              <a:rPr lang="pl-PL" b="1" i="1" dirty="0" smtClean="0">
                <a:solidFill>
                  <a:srgbClr val="FF0000"/>
                </a:solidFill>
              </a:rPr>
              <a:t> </a:t>
            </a:r>
            <a:r>
              <a:rPr lang="pl-PL" b="1" i="1" dirty="0">
                <a:solidFill>
                  <a:srgbClr val="FF0000"/>
                </a:solidFill>
              </a:rPr>
              <a:t>zakładzie musi znajdować się odpowiednio wyposażone, zamykane na klucz miejsce lub pomieszczenie, w razie konieczności, do wyłącznego użytku służb weterynaryjnych</a:t>
            </a:r>
            <a:r>
              <a:rPr lang="pl-PL" b="1" dirty="0">
                <a:solidFill>
                  <a:srgbClr val="FF0000"/>
                </a:solidFill>
              </a:rPr>
              <a:t>. </a:t>
            </a:r>
            <a:endParaRPr lang="pl-PL" b="1" dirty="0" smtClean="0">
              <a:solidFill>
                <a:srgbClr val="FF0000"/>
              </a:solidFill>
            </a:endParaRPr>
          </a:p>
          <a:p>
            <a:endParaRPr lang="pl-PL" dirty="0"/>
          </a:p>
          <a:p>
            <a:endParaRPr lang="pl-PL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 smtClean="0"/>
              <a:t> </a:t>
            </a:r>
            <a:r>
              <a:rPr lang="pl-PL" dirty="0"/>
              <a:t>w rzeźni rolniczej znajduje się odpowiednio wyposażone, zamykane na klucz miejsce do wyłącznego użytku przez urzędowego lekarza </a:t>
            </a:r>
            <a:r>
              <a:rPr lang="pl-PL" dirty="0" smtClean="0"/>
              <a:t>weterynarii –przechowywanie dokumentacji i pieczęci.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15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88640"/>
            <a:ext cx="856895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latin typeface="Bookman Old Style" panose="02050604050505020204" pitchFamily="18" charset="0"/>
              </a:rPr>
              <a:t>„ RZEŹNIA  ROLNICZA ”</a:t>
            </a:r>
          </a:p>
          <a:p>
            <a:pPr algn="just"/>
            <a:r>
              <a:rPr lang="pl-PL" dirty="0">
                <a:latin typeface="Bookman Old Style" panose="02050604050505020204" pitchFamily="18" charset="0"/>
              </a:rPr>
              <a:t>		Zakłady te zobowiązane do spełnienia wymagań dla zakładów zatwierdzonych, określonych w pozostałych przepisach</a:t>
            </a:r>
            <a:r>
              <a:rPr lang="pl-PL" dirty="0" smtClean="0">
                <a:latin typeface="Bookman Old Style" panose="02050604050505020204" pitchFamily="18" charset="0"/>
              </a:rPr>
              <a:t>:</a:t>
            </a:r>
          </a:p>
          <a:p>
            <a:pPr algn="just"/>
            <a:endParaRPr lang="pl-PL" dirty="0">
              <a:latin typeface="Bookman Old Style" panose="0205060405050502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>
                <a:latin typeface="Bookman Old Style" panose="02050604050505020204" pitchFamily="18" charset="0"/>
              </a:rPr>
              <a:t> </a:t>
            </a:r>
            <a:r>
              <a:rPr lang="pl-PL" sz="1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rozporządzenia 852/2004 oraz rozporządzenia 853/2004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 ustawie z dnia 16 grudnia 2005r. o produktach pochodzenia zwierzęcego (Dz.U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2017, poz. 242,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ustawie z dnia 25 sierpnia 2006r. o bezpieczeństwie żywności i żywienia (Dz. U</a:t>
            </a:r>
            <a:r>
              <a:rPr lang="pl-PL" sz="1600" dirty="0" smtClean="0">
                <a:latin typeface="Bookman Old Style" panose="02050604050505020204" pitchFamily="18" charset="0"/>
              </a:rPr>
              <a:t>.</a:t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 </a:t>
            </a:r>
            <a:r>
              <a:rPr lang="pl-PL" sz="1600" dirty="0">
                <a:latin typeface="Bookman Old Style" panose="02050604050505020204" pitchFamily="18" charset="0"/>
              </a:rPr>
              <a:t>z 2019r., poz. 1252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 rozporządzeniu (WE) nr 178/2002 Parlamentu Europejskiego i Rady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28.01.2002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WE L 31 z 1.2.2002, s. 1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rozporządzeniu (WE) nr 999/2001 Parlamentu Europejskiego i Rady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22.05.2001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WE L 147 z 31.5.2001, s. 1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 rozporządzeniu (WE) nr 1099/2009 Parlamentu Europejskiego i Rady z 24.09.2009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UE L 303 z 18.11.2009, s.1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rozporządzeniu (WE) nr 1760/2000 Parlamentu Europejskiego i Rady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7.07.2000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UE L 204 z 11.8.2000, s. 1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rozporządzeniu (WE) nr 1169/2011 Parlamentu Europejskiego i Rady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25.10.2011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UE L 304 z 22.11.2011, s. 18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rozporządzeniu (WE) nr 1069/2009 Parlamentu Europejskiego i Rady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21.10.2009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UE L 300 z 14.11.2009, s. 1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Bookman Old Style" panose="02050604050505020204" pitchFamily="18" charset="0"/>
              </a:rPr>
              <a:t>rozporządzeniu (WE) nr 1935/2004 Parlamentu Europejskiego i Rady </a:t>
            </a:r>
            <a:r>
              <a:rPr lang="pl-PL" sz="1600" dirty="0" smtClean="0">
                <a:latin typeface="Bookman Old Style" panose="02050604050505020204" pitchFamily="18" charset="0"/>
              </a:rPr>
              <a:t/>
            </a:r>
            <a:br>
              <a:rPr lang="pl-PL" sz="1600" dirty="0" smtClean="0">
                <a:latin typeface="Bookman Old Style" panose="02050604050505020204" pitchFamily="18" charset="0"/>
              </a:rPr>
            </a:br>
            <a:r>
              <a:rPr lang="pl-PL" sz="1600" dirty="0" smtClean="0">
                <a:latin typeface="Bookman Old Style" panose="02050604050505020204" pitchFamily="18" charset="0"/>
              </a:rPr>
              <a:t>z </a:t>
            </a:r>
            <a:r>
              <a:rPr lang="pl-PL" sz="1600" dirty="0">
                <a:latin typeface="Bookman Old Style" panose="02050604050505020204" pitchFamily="18" charset="0"/>
              </a:rPr>
              <a:t>27.10.2004 (</a:t>
            </a:r>
            <a:r>
              <a:rPr lang="pl-PL" sz="1600" dirty="0" err="1">
                <a:latin typeface="Bookman Old Style" panose="02050604050505020204" pitchFamily="18" charset="0"/>
              </a:rPr>
              <a:t>Dz.Urz</a:t>
            </a:r>
            <a:r>
              <a:rPr lang="pl-PL" sz="1600" dirty="0">
                <a:latin typeface="Bookman Old Style" panose="02050604050505020204" pitchFamily="18" charset="0"/>
              </a:rPr>
              <a:t>. UE L 338 z 13.11.2004, s. 4 z </a:t>
            </a:r>
            <a:r>
              <a:rPr lang="pl-PL" sz="1600" dirty="0" err="1">
                <a:latin typeface="Bookman Old Style" panose="02050604050505020204" pitchFamily="18" charset="0"/>
              </a:rPr>
              <a:t>późn</a:t>
            </a:r>
            <a:r>
              <a:rPr lang="pl-PL" sz="1600" dirty="0">
                <a:latin typeface="Bookman Old Style" panose="02050604050505020204" pitchFamily="18" charset="0"/>
              </a:rPr>
              <a:t>. zm.)</a:t>
            </a:r>
          </a:p>
          <a:p>
            <a:pPr algn="just"/>
            <a:r>
              <a:rPr lang="pl-PL" sz="1600" dirty="0">
                <a:latin typeface="Bookman Old Style" panose="02050604050505020204" pitchFamily="18" charset="0"/>
              </a:rPr>
              <a:t>oraz aktów prawnych wydanych na podstawie tych ustaw i rozporządzeń.</a:t>
            </a:r>
          </a:p>
        </p:txBody>
      </p:sp>
    </p:spTree>
    <p:extLst>
      <p:ext uri="{BB962C8B-B14F-4D97-AF65-F5344CB8AC3E}">
        <p14:creationId xmlns:p14="http://schemas.microsoft.com/office/powerpoint/2010/main" val="32858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260648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FF0000"/>
                </a:solidFill>
              </a:rPr>
              <a:t>HIGIENA ROZBIORU I ODDZIELANIA KOŚCI OD TUSZY</a:t>
            </a:r>
          </a:p>
          <a:p>
            <a:pPr algn="ctr"/>
            <a:endParaRPr lang="pl-PL" sz="2400" b="1" dirty="0" smtClean="0">
              <a:solidFill>
                <a:srgbClr val="FF0000"/>
              </a:solidFill>
            </a:endParaRPr>
          </a:p>
          <a:p>
            <a:r>
              <a:rPr lang="pl-PL" b="1" dirty="0" smtClean="0">
                <a:solidFill>
                  <a:srgbClr val="FF0000"/>
                </a:solidFill>
              </a:rPr>
              <a:t>Podmioty </a:t>
            </a:r>
            <a:r>
              <a:rPr lang="pl-PL" b="1" dirty="0">
                <a:solidFill>
                  <a:srgbClr val="FF0000"/>
                </a:solidFill>
              </a:rPr>
              <a:t>prowadzące przedsiębiorstwa spożywcze zobowiązane są </a:t>
            </a:r>
            <a:r>
              <a:rPr lang="pl-PL" b="1" dirty="0" smtClean="0">
                <a:solidFill>
                  <a:srgbClr val="FF0000"/>
                </a:solidFill>
              </a:rPr>
              <a:t>zapewnić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rgbClr val="FF0000"/>
                </a:solidFill>
              </a:rPr>
              <a:t>aby :</a:t>
            </a:r>
          </a:p>
          <a:p>
            <a:endParaRPr lang="pl-PL" dirty="0"/>
          </a:p>
          <a:p>
            <a:pPr algn="just"/>
            <a:r>
              <a:rPr lang="pl-PL" dirty="0" smtClean="0"/>
              <a:t>1. Rozbiór </a:t>
            </a:r>
            <a:r>
              <a:rPr lang="pl-PL" dirty="0"/>
              <a:t>odbywa się po zakończeniu uboju oraz po odpowiednim oczyszczeniu </a:t>
            </a:r>
            <a:br>
              <a:rPr lang="pl-PL" dirty="0"/>
            </a:br>
            <a:r>
              <a:rPr lang="pl-PL" dirty="0"/>
              <a:t>i odkażeniu pomieszczenia, w którym odbywał się ubój, oraz że przy rozbiorze </a:t>
            </a:r>
            <a:br>
              <a:rPr lang="pl-PL" dirty="0"/>
            </a:br>
            <a:r>
              <a:rPr lang="pl-PL" dirty="0"/>
              <a:t>są spełnione wymogi określone w rozporządzeniu nr 853/2004 w załączniku III w sekcji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w rozdziale V albo w sekcji II  w rozdziale V</a:t>
            </a:r>
            <a:r>
              <a:rPr lang="pl-PL" dirty="0" smtClean="0"/>
              <a:t>;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2. W </a:t>
            </a:r>
            <a:r>
              <a:rPr lang="pl-PL" dirty="0"/>
              <a:t>przypadku rozbioru różnych gatunków </a:t>
            </a:r>
            <a:r>
              <a:rPr lang="pl-PL" dirty="0" smtClean="0"/>
              <a:t>zwierząt w jednym pomieszczeniu, podjęte </a:t>
            </a:r>
            <a:r>
              <a:rPr lang="pl-PL" dirty="0"/>
              <a:t>zostały środki zapobiegające zanieczyszczeniu krzyżowemu </a:t>
            </a:r>
            <a:r>
              <a:rPr lang="pl-PL" dirty="0" smtClean="0"/>
              <a:t>– procedury, identyfikowalność</a:t>
            </a:r>
          </a:p>
          <a:p>
            <a:endParaRPr lang="pl-PL" dirty="0" smtClean="0"/>
          </a:p>
          <a:p>
            <a:r>
              <a:rPr lang="pl-PL" dirty="0" smtClean="0"/>
              <a:t> 2. Wszelkie </a:t>
            </a:r>
            <a:r>
              <a:rPr lang="pl-PL" dirty="0"/>
              <a:t>prace przy obróbce mięsa muszą być zorganizowane w sposób zapobiegający zanieczyszczeniu lub je </a:t>
            </a:r>
            <a:r>
              <a:rPr lang="pl-PL" dirty="0" smtClean="0"/>
              <a:t>minimalizujący.</a:t>
            </a:r>
          </a:p>
          <a:p>
            <a:endParaRPr lang="pl-PL" dirty="0" smtClean="0"/>
          </a:p>
          <a:p>
            <a:r>
              <a:rPr lang="pl-PL" dirty="0" smtClean="0"/>
              <a:t>3. </a:t>
            </a:r>
            <a:r>
              <a:rPr lang="pl-PL" dirty="0"/>
              <a:t>M</a:t>
            </a:r>
            <a:r>
              <a:rPr lang="pl-PL" dirty="0" smtClean="0"/>
              <a:t>ięso </a:t>
            </a:r>
            <a:r>
              <a:rPr lang="pl-PL" dirty="0"/>
              <a:t>przeznaczone do rozbioru powinno  być wnoszone do pomieszczeń roboczych stopniowo, w miarę potrzeb;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723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332657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HIGIENA ROZBIORU I ODDZIELANIA KOŚCI OD TUSZY</a:t>
            </a:r>
          </a:p>
          <a:p>
            <a:pPr algn="ctr"/>
            <a:r>
              <a:rPr lang="pl-PL" b="1" dirty="0">
                <a:solidFill>
                  <a:srgbClr val="FF0000"/>
                </a:solidFill>
              </a:rPr>
              <a:t>rozdział V </a:t>
            </a:r>
            <a:r>
              <a:rPr lang="pl-PL" b="1" dirty="0" err="1">
                <a:solidFill>
                  <a:srgbClr val="FF0000"/>
                </a:solidFill>
              </a:rPr>
              <a:t>rozp</a:t>
            </a:r>
            <a:r>
              <a:rPr lang="pl-PL" b="1" dirty="0">
                <a:solidFill>
                  <a:srgbClr val="FF0000"/>
                </a:solidFill>
              </a:rPr>
              <a:t>. 853/2004.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1</a:t>
            </a:r>
            <a:r>
              <a:rPr lang="pl-PL" dirty="0" smtClean="0"/>
              <a:t>. Mięso </a:t>
            </a:r>
            <a:r>
              <a:rPr lang="pl-PL" dirty="0"/>
              <a:t>pakowane i niepakowane pozyskane w wyniku rozbioru </a:t>
            </a:r>
            <a:r>
              <a:rPr lang="pl-PL" dirty="0" smtClean="0"/>
              <a:t>jest przechowywane w </a:t>
            </a:r>
            <a:r>
              <a:rPr lang="pl-PL" dirty="0"/>
              <a:t>jednym pomieszczeniu, innym niż pomieszczenie, w którym odbywa się ubój zwierząt lub rozbiór mięsa, </a:t>
            </a:r>
            <a:r>
              <a:rPr lang="pl-PL" b="1" dirty="0"/>
              <a:t>lub tym samym</a:t>
            </a:r>
            <a:r>
              <a:rPr lang="pl-PL" dirty="0"/>
              <a:t>, </a:t>
            </a:r>
            <a:r>
              <a:rPr lang="pl-PL" b="1" dirty="0"/>
              <a:t>pod warunkiem, </a:t>
            </a:r>
            <a:r>
              <a:rPr lang="pl-PL" b="1" dirty="0" smtClean="0"/>
              <a:t>że:</a:t>
            </a:r>
            <a:endParaRPr lang="pl-PL" b="1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 jest </a:t>
            </a:r>
            <a:r>
              <a:rPr lang="pl-PL" dirty="0"/>
              <a:t>zachowany rozdział czasowy uniemożliwiający </a:t>
            </a:r>
            <a:r>
              <a:rPr lang="pl-PL" dirty="0" smtClean="0"/>
              <a:t>zanieczyszczenie krzyżowe  </a:t>
            </a:r>
            <a:r>
              <a:rPr lang="pl-PL" dirty="0"/>
              <a:t>przechowywanego mięsa </a:t>
            </a:r>
            <a:r>
              <a:rPr lang="pl-PL" dirty="0" smtClean="0"/>
              <a:t>nieopakowanego i opakowanego , albo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posiada  </a:t>
            </a:r>
            <a:r>
              <a:rPr lang="pl-PL" dirty="0"/>
              <a:t>co najmniej dwa urządzeniach do chłodniczego </a:t>
            </a:r>
            <a:r>
              <a:rPr lang="pl-PL" dirty="0" smtClean="0"/>
              <a:t>przechowywania mięsa</a:t>
            </a:r>
            <a:r>
              <a:rPr lang="pl-PL" dirty="0"/>
              <a:t>, </a:t>
            </a:r>
            <a:r>
              <a:rPr lang="pl-PL" dirty="0" smtClean="0"/>
              <a:t>z </a:t>
            </a:r>
            <a:r>
              <a:rPr lang="pl-PL" dirty="0"/>
              <a:t>których każde służy do oddzielnego przechowywania mięsa pakowanego </a:t>
            </a:r>
            <a:r>
              <a:rPr lang="pl-PL" dirty="0" smtClean="0"/>
              <a:t>albo </a:t>
            </a:r>
            <a:r>
              <a:rPr lang="pl-PL" dirty="0"/>
              <a:t>niepakowanego, 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albo</a:t>
            </a: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dirty="0" smtClean="0"/>
              <a:t> w </a:t>
            </a:r>
            <a:r>
              <a:rPr lang="pl-PL" dirty="0"/>
              <a:t>tym samym urządzeniu do chłodniczego przechowywania mięsa,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pod warunkiem, że </a:t>
            </a:r>
            <a:r>
              <a:rPr lang="pl-PL" dirty="0"/>
              <a:t>jest ono przechowywane w innym czasie albo w sposób uniemożliwiający zanieczyszczenie przechowywanego mięsa i opakowań;</a:t>
            </a:r>
          </a:p>
        </p:txBody>
      </p:sp>
    </p:spTree>
    <p:extLst>
      <p:ext uri="{BB962C8B-B14F-4D97-AF65-F5344CB8AC3E}">
        <p14:creationId xmlns:p14="http://schemas.microsoft.com/office/powerpoint/2010/main" val="1543166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75134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2</a:t>
            </a:r>
            <a:r>
              <a:rPr lang="pl-PL" dirty="0" smtClean="0"/>
              <a:t>) </a:t>
            </a:r>
            <a:r>
              <a:rPr lang="pl-PL" dirty="0"/>
              <a:t>w trakcie rozbioru, oddzielania kości od tuszy, trybowania, porcjowania i krojenia, pakowania jednostkowego lub zbiorczego, temperatura </a:t>
            </a:r>
            <a:r>
              <a:rPr lang="pl-PL" u="sng" dirty="0"/>
              <a:t>mięsa </a:t>
            </a:r>
            <a:r>
              <a:rPr lang="pl-PL" dirty="0"/>
              <a:t>powinna wynosić nie więcej </a:t>
            </a:r>
            <a:r>
              <a:rPr lang="pl-PL" dirty="0" smtClean="0"/>
              <a:t>niż:</a:t>
            </a:r>
          </a:p>
          <a:p>
            <a:endParaRPr lang="pl-PL" dirty="0" smtClean="0"/>
          </a:p>
          <a:p>
            <a:r>
              <a:rPr lang="pl-PL" dirty="0" smtClean="0"/>
              <a:t> </a:t>
            </a:r>
            <a:r>
              <a:rPr lang="pl-PL" u="sng" dirty="0" smtClean="0"/>
              <a:t>zw. kopytne :   </a:t>
            </a:r>
            <a:r>
              <a:rPr lang="pl-PL" dirty="0" smtClean="0"/>
              <a:t>3 </a:t>
            </a:r>
            <a:r>
              <a:rPr lang="pl-PL" dirty="0"/>
              <a:t>°C dla </a:t>
            </a:r>
            <a:r>
              <a:rPr lang="pl-PL" dirty="0" smtClean="0"/>
              <a:t>podrobów, </a:t>
            </a:r>
            <a:r>
              <a:rPr lang="pl-PL" dirty="0"/>
              <a:t> </a:t>
            </a:r>
            <a:r>
              <a:rPr lang="pl-PL" dirty="0" smtClean="0"/>
              <a:t>7 </a:t>
            </a:r>
            <a:r>
              <a:rPr lang="pl-PL" dirty="0"/>
              <a:t>°C dla pozostałego </a:t>
            </a:r>
            <a:r>
              <a:rPr lang="pl-PL" dirty="0" smtClean="0"/>
              <a:t>mięsa.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 smtClean="0"/>
          </a:p>
          <a:p>
            <a:r>
              <a:rPr lang="pl-PL" u="sng" dirty="0"/>
              <a:t>d</a:t>
            </a:r>
            <a:r>
              <a:rPr lang="pl-PL" u="sng" dirty="0" smtClean="0"/>
              <a:t>rób i zajęczaki:  </a:t>
            </a:r>
            <a:r>
              <a:rPr lang="pl-PL" dirty="0" smtClean="0"/>
              <a:t>4 </a:t>
            </a:r>
            <a:r>
              <a:rPr lang="pl-PL" dirty="0"/>
              <a:t>°</a:t>
            </a:r>
            <a:r>
              <a:rPr lang="pl-PL" dirty="0" smtClean="0"/>
              <a:t>C</a:t>
            </a:r>
            <a:endParaRPr lang="pl-PL" u="sng" dirty="0" smtClean="0"/>
          </a:p>
          <a:p>
            <a:endParaRPr lang="pl-PL" dirty="0" smtClean="0"/>
          </a:p>
          <a:p>
            <a:r>
              <a:rPr lang="pl-PL" dirty="0" smtClean="0"/>
              <a:t>przy utrzymaniu temperatury </a:t>
            </a:r>
            <a:r>
              <a:rPr lang="pl-PL" dirty="0"/>
              <a:t>otoczenia nie wyższej niż 12 °C lub za pomocą innego alternatywnego systemu o równoważnym skutku </a:t>
            </a:r>
            <a:r>
              <a:rPr lang="pl-PL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 smtClean="0"/>
              <a:t>odstępstwo</a:t>
            </a:r>
            <a:r>
              <a:rPr lang="pl-PL" dirty="0"/>
              <a:t>:  oddzielenia kości od tuszy można dokonywać zanim mięso osiągnie </a:t>
            </a:r>
            <a:r>
              <a:rPr lang="pl-PL" dirty="0" smtClean="0"/>
              <a:t>temperaturę, jeżeli </a:t>
            </a:r>
            <a:r>
              <a:rPr lang="pl-PL" dirty="0"/>
              <a:t>pomieszczenie rozbioru mięsa znajduje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się </a:t>
            </a:r>
            <a:r>
              <a:rPr lang="pl-PL" dirty="0"/>
              <a:t>w tym samym miejscu co </a:t>
            </a:r>
            <a:r>
              <a:rPr lang="pl-PL" dirty="0" smtClean="0"/>
              <a:t>rzeźnia i mięso przenoszone jest bezpośrednio z rzeźni lub po oczekiwaniu w chłodni lub w przypadku transportu zostały </a:t>
            </a:r>
            <a:r>
              <a:rPr lang="pl-PL" dirty="0"/>
              <a:t>poddane temperaturom powietrza, które zapewnią stały spadek temperatury </a:t>
            </a:r>
            <a:r>
              <a:rPr lang="pl-PL" dirty="0" smtClean="0"/>
              <a:t>mięsa( czas transportu do 2h) 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Jednak </a:t>
            </a:r>
            <a:r>
              <a:rPr lang="pl-PL" dirty="0"/>
              <a:t>niezwłocznie po dokonaniu rozbioru i/lub  umieszczeniu </a:t>
            </a:r>
            <a:r>
              <a:rPr lang="pl-PL" dirty="0" smtClean="0"/>
              <a:t>mięsa w </a:t>
            </a:r>
            <a:br>
              <a:rPr lang="pl-PL" dirty="0" smtClean="0"/>
            </a:br>
            <a:r>
              <a:rPr lang="pl-PL" dirty="0" smtClean="0"/>
              <a:t>opakowaniach </a:t>
            </a:r>
            <a:r>
              <a:rPr lang="pl-PL" dirty="0"/>
              <a:t>zbiorczych, musi ono zostać schłodzone do </a:t>
            </a:r>
            <a:r>
              <a:rPr lang="pl-PL" dirty="0" smtClean="0"/>
              <a:t>określonej </a:t>
            </a:r>
            <a:r>
              <a:rPr lang="pl-PL" dirty="0"/>
              <a:t>temperatury </a:t>
            </a:r>
            <a:r>
              <a:rPr lang="pl-PL" dirty="0" smtClean="0"/>
              <a:t>lub zamrożone bez zbędnej zwłoki.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085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332656"/>
            <a:ext cx="820891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pPr algn="ctr">
              <a:lnSpc>
                <a:spcPct val="150000"/>
              </a:lnSpc>
            </a:pPr>
            <a:r>
              <a:rPr lang="pl-PL" b="1" dirty="0" smtClean="0"/>
              <a:t>Aby zagwarantować spełnianie wymagań, a tym </a:t>
            </a:r>
            <a:r>
              <a:rPr lang="pl-PL" b="1" dirty="0"/>
              <a:t>s</a:t>
            </a:r>
            <a:r>
              <a:rPr lang="pl-PL" b="1" dirty="0" smtClean="0"/>
              <a:t>amym zagwarantować bezpieczeństwo produkowanej żywności </a:t>
            </a:r>
          </a:p>
          <a:p>
            <a:pPr algn="ctr">
              <a:lnSpc>
                <a:spcPct val="150000"/>
              </a:lnSpc>
            </a:pPr>
            <a:r>
              <a:rPr lang="pl-PL" b="1" dirty="0" smtClean="0"/>
              <a:t>przedsiębiorstwo powinno opracować </a:t>
            </a:r>
          </a:p>
          <a:p>
            <a:pPr algn="ctr">
              <a:lnSpc>
                <a:spcPct val="150000"/>
              </a:lnSpc>
            </a:pPr>
            <a:r>
              <a:rPr lang="pl-PL" b="1" dirty="0" smtClean="0"/>
              <a:t>zbiór procedur i instrukcji, w odniesieniu do każdej czynności przeprowadzanej </a:t>
            </a:r>
            <a:br>
              <a:rPr lang="pl-PL" b="1" dirty="0" smtClean="0"/>
            </a:br>
            <a:r>
              <a:rPr lang="pl-PL" b="1" dirty="0" smtClean="0"/>
              <a:t>w zakładzie,</a:t>
            </a:r>
          </a:p>
          <a:p>
            <a:pPr algn="ctr">
              <a:lnSpc>
                <a:spcPct val="150000"/>
              </a:lnSpc>
            </a:pPr>
            <a:r>
              <a:rPr lang="pl-PL" b="1" dirty="0" smtClean="0"/>
              <a:t>zgodnych z przepisami prawa oraz zasadami dobrych praktyk produkcyjnych i higienicznych  !!</a:t>
            </a:r>
          </a:p>
          <a:p>
            <a:pPr algn="ctr">
              <a:lnSpc>
                <a:spcPct val="150000"/>
              </a:lnSpc>
            </a:pPr>
            <a:r>
              <a:rPr lang="pl-PL" b="1" dirty="0" smtClean="0">
                <a:solidFill>
                  <a:srgbClr val="FF0000"/>
                </a:solidFill>
              </a:rPr>
              <a:t>Procedury należy opracować w formie pisemnej </a:t>
            </a:r>
            <a:r>
              <a:rPr lang="pl-PL" b="1" dirty="0" smtClean="0"/>
              <a:t>!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220038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332656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pPr algn="ctr"/>
            <a:r>
              <a:rPr lang="pl-PL" b="1" dirty="0"/>
              <a:t>„ RZEŹNIA  ROLNICZA ”</a:t>
            </a:r>
          </a:p>
          <a:p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1</a:t>
            </a:r>
            <a:r>
              <a:rPr lang="pl-PL" dirty="0" smtClean="0"/>
              <a:t>. Weterynaryjny numer indentyfikacyjny </a:t>
            </a:r>
            <a:r>
              <a:rPr lang="pl-PL" dirty="0"/>
              <a:t>dla „rzeźni rolniczych” powinien w </a:t>
            </a:r>
            <a:r>
              <a:rPr lang="pl-PL" dirty="0" smtClean="0"/>
              <a:t>swym składzie </a:t>
            </a:r>
            <a:r>
              <a:rPr lang="pl-PL" dirty="0"/>
              <a:t>zawierać  </a:t>
            </a:r>
            <a:r>
              <a:rPr lang="pl-PL" b="1" dirty="0"/>
              <a:t>symbol 36 </a:t>
            </a:r>
            <a:r>
              <a:rPr lang="pl-PL" dirty="0"/>
              <a:t>– prowadzenie działalności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zakładzie zatwierdzonym korzystającym z krajowych środków dostosowujących</a:t>
            </a:r>
            <a:r>
              <a:rPr lang="pl-PL" dirty="0" smtClean="0"/>
              <a:t>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2</a:t>
            </a:r>
            <a:r>
              <a:rPr lang="pl-PL" dirty="0" smtClean="0"/>
              <a:t>. W </a:t>
            </a:r>
            <a:r>
              <a:rPr lang="pl-PL" dirty="0"/>
              <a:t>przypadku, gdy zwierzęta będą pochodzić z innego gospodarstwa lub stada niż to, w którym usytuowana jest rzeźnia, status epizootyczny stada/gospodarstwa pochodzenia zwierząt </a:t>
            </a:r>
            <a:r>
              <a:rPr lang="pl-PL" b="1" dirty="0"/>
              <a:t>nie może być niższy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niż </a:t>
            </a:r>
            <a:r>
              <a:rPr lang="pl-PL" b="1" dirty="0"/>
              <a:t>siedziby </a:t>
            </a:r>
            <a:r>
              <a:rPr lang="pl-PL" b="1" dirty="0" smtClean="0"/>
              <a:t>stada/gospodarstwa, a </a:t>
            </a:r>
            <a:r>
              <a:rPr lang="pl-PL" b="1" dirty="0"/>
              <a:t>terenie którego znajduje się rzeźnia.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3</a:t>
            </a:r>
            <a:r>
              <a:rPr lang="pl-PL" dirty="0" smtClean="0"/>
              <a:t>. </a:t>
            </a:r>
            <a:r>
              <a:rPr lang="pl-PL" b="1" dirty="0"/>
              <a:t>Zwierzęta muszą zostać </a:t>
            </a:r>
            <a:r>
              <a:rPr lang="pl-PL" b="1" dirty="0" smtClean="0"/>
              <a:t>przedstawione </a:t>
            </a:r>
            <a:r>
              <a:rPr lang="pl-PL" b="1" dirty="0"/>
              <a:t>do badania </a:t>
            </a:r>
            <a:r>
              <a:rPr lang="pl-PL" b="1" dirty="0" err="1"/>
              <a:t>przedubojowego</a:t>
            </a:r>
            <a:r>
              <a:rPr lang="pl-PL" b="1" dirty="0"/>
              <a:t>.</a:t>
            </a:r>
          </a:p>
          <a:p>
            <a:pPr algn="just"/>
            <a:endParaRPr lang="pl-PL" b="1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052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62068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23528" y="18864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algn="just"/>
            <a:r>
              <a:rPr lang="pl-PL" dirty="0"/>
              <a:t>4</a:t>
            </a:r>
            <a:r>
              <a:rPr lang="pl-PL" dirty="0" smtClean="0"/>
              <a:t>. Mięso pochodzące z „rzeźni rolniczej „ </a:t>
            </a:r>
            <a:r>
              <a:rPr lang="pl-PL" b="1" dirty="0" smtClean="0"/>
              <a:t>musi zostać zbadane za obecność włośni </a:t>
            </a:r>
            <a:r>
              <a:rPr lang="pl-PL" dirty="0" smtClean="0"/>
              <a:t>metodą metoda </a:t>
            </a:r>
            <a:r>
              <a:rPr lang="pl-PL" dirty="0"/>
              <a:t>wytrawiania próbki zbiorczej z zastosowaniem metody magnetycznego </a:t>
            </a:r>
            <a:r>
              <a:rPr lang="pl-PL" dirty="0" smtClean="0"/>
              <a:t>mieszania.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5</a:t>
            </a:r>
            <a:r>
              <a:rPr lang="pl-PL" dirty="0" smtClean="0"/>
              <a:t>.Mięso </a:t>
            </a:r>
            <a:r>
              <a:rPr lang="pl-PL" dirty="0"/>
              <a:t>pochodzące z rzeźni rolniczych, opatrzone jest </a:t>
            </a:r>
            <a:r>
              <a:rPr lang="pl-PL" b="1" dirty="0"/>
              <a:t>owalnym  znakiem jakości </a:t>
            </a:r>
            <a:r>
              <a:rPr lang="pl-PL" b="1" dirty="0" smtClean="0"/>
              <a:t>zdrowotnej.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6</a:t>
            </a:r>
            <a:r>
              <a:rPr lang="pl-PL" dirty="0" smtClean="0"/>
              <a:t>.Mięso </a:t>
            </a:r>
            <a:r>
              <a:rPr lang="pl-PL" dirty="0"/>
              <a:t>pochodzące z rzeźni rolniczych </a:t>
            </a:r>
            <a:r>
              <a:rPr lang="pl-PL" b="1" dirty="0"/>
              <a:t>będzie mogło być wywożone do innych państw członkowskich oraz do państw trzecich</a:t>
            </a:r>
            <a:r>
              <a:rPr lang="pl-PL" dirty="0"/>
              <a:t> w przypadku, gdy właściwe władze państwa trzeciego nie określiły wymagań,  które nie będą mogły być </a:t>
            </a:r>
            <a:r>
              <a:rPr lang="pl-PL" dirty="0" smtClean="0"/>
              <a:t>spełnione.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7. W</a:t>
            </a:r>
            <a:r>
              <a:rPr lang="pl-PL" dirty="0" smtClean="0"/>
              <a:t>łaściwe postępowanie </a:t>
            </a:r>
            <a:r>
              <a:rPr lang="pl-PL" dirty="0"/>
              <a:t>w stosunku do pozyskiwanych </a:t>
            </a:r>
            <a:r>
              <a:rPr lang="pl-PL" b="1" dirty="0"/>
              <a:t>w zakładzie ubocznych produktów pochodzenia </a:t>
            </a:r>
            <a:r>
              <a:rPr lang="pl-PL" b="1" dirty="0" smtClean="0"/>
              <a:t>zwierzęcego. </a:t>
            </a:r>
            <a:endParaRPr lang="pl-PL" b="1" dirty="0"/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3208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32031" y="476673"/>
            <a:ext cx="83164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/>
              <a:t>8</a:t>
            </a:r>
            <a:r>
              <a:rPr lang="pl-PL" b="1" dirty="0" smtClean="0"/>
              <a:t>. Udowodnić,</a:t>
            </a:r>
            <a:r>
              <a:rPr lang="pl-PL" dirty="0" smtClean="0"/>
              <a:t> że zastosowane rozwiązania są skuteczne i pozwalają </a:t>
            </a:r>
            <a:br>
              <a:rPr lang="pl-PL" dirty="0" smtClean="0"/>
            </a:br>
            <a:r>
              <a:rPr lang="pl-PL" dirty="0" smtClean="0"/>
              <a:t>na </a:t>
            </a:r>
            <a:r>
              <a:rPr lang="pl-PL" dirty="0"/>
              <a:t>akceptację funkcjonującego procesu </a:t>
            </a:r>
            <a:r>
              <a:rPr lang="pl-PL" dirty="0" smtClean="0"/>
              <a:t>produkcji - dotyczy :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kryteriów higieny procesu dla  :</a:t>
            </a:r>
          </a:p>
          <a:p>
            <a:pPr algn="just"/>
            <a:r>
              <a:rPr lang="pl-PL" dirty="0"/>
              <a:t>2.1.1. </a:t>
            </a:r>
            <a:r>
              <a:rPr lang="pl-PL" dirty="0" smtClean="0"/>
              <a:t>Tusz </a:t>
            </a:r>
            <a:r>
              <a:rPr lang="pl-PL" dirty="0"/>
              <a:t>wołowe, baranie, kozie i </a:t>
            </a:r>
            <a:r>
              <a:rPr lang="pl-PL" dirty="0" smtClean="0"/>
              <a:t>końskie- </a:t>
            </a:r>
            <a:r>
              <a:rPr lang="pl-PL" i="1" dirty="0" smtClean="0"/>
              <a:t>Salmonella</a:t>
            </a:r>
            <a:r>
              <a:rPr lang="pl-PL" dirty="0" smtClean="0"/>
              <a:t> </a:t>
            </a:r>
            <a:endParaRPr lang="pl-PL" dirty="0"/>
          </a:p>
          <a:p>
            <a:pPr algn="just"/>
            <a:r>
              <a:rPr lang="pl-PL" dirty="0"/>
              <a:t>2.1.2. </a:t>
            </a:r>
            <a:r>
              <a:rPr lang="pl-PL" dirty="0" smtClean="0"/>
              <a:t>Tusz </a:t>
            </a:r>
            <a:r>
              <a:rPr lang="pl-PL" dirty="0"/>
              <a:t>wieprzowe - </a:t>
            </a:r>
            <a:r>
              <a:rPr lang="pl-PL" i="1" dirty="0"/>
              <a:t>Salmonella</a:t>
            </a:r>
            <a:endParaRPr lang="pl-PL" i="1" dirty="0" smtClean="0"/>
          </a:p>
          <a:p>
            <a:pPr algn="just"/>
            <a:r>
              <a:rPr lang="pl-PL" dirty="0"/>
              <a:t>2.1.5. Tusze drobiowe brojlerów i indyków- </a:t>
            </a:r>
            <a:r>
              <a:rPr lang="pl-PL" i="1" dirty="0"/>
              <a:t>Salmonella</a:t>
            </a:r>
          </a:p>
          <a:p>
            <a:pPr algn="just"/>
            <a:r>
              <a:rPr lang="pl-PL" dirty="0"/>
              <a:t>2.1.9 Tusze brojlerów -  </a:t>
            </a:r>
            <a:r>
              <a:rPr lang="pl-PL" i="1" dirty="0" err="1"/>
              <a:t>Campylobacter</a:t>
            </a:r>
            <a:r>
              <a:rPr lang="pl-PL" i="1" dirty="0"/>
              <a:t> </a:t>
            </a:r>
            <a:r>
              <a:rPr lang="pl-PL" i="1" dirty="0" err="1"/>
              <a:t>spp</a:t>
            </a:r>
            <a:r>
              <a:rPr lang="pl-PL" i="1" dirty="0"/>
              <a:t>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i kryteriów bezpieczeństwa </a:t>
            </a:r>
            <a:r>
              <a:rPr lang="pl-PL" dirty="0" smtClean="0"/>
              <a:t>żywności</a:t>
            </a:r>
            <a:r>
              <a:rPr lang="pl-PL" dirty="0"/>
              <a:t> </a:t>
            </a:r>
            <a:r>
              <a:rPr lang="pl-PL" dirty="0" smtClean="0"/>
              <a:t>dla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1.28 Świeże mięso drobiowe  -  </a:t>
            </a:r>
            <a:r>
              <a:rPr lang="pl-PL" i="1" dirty="0"/>
              <a:t>Salmonella </a:t>
            </a:r>
            <a:r>
              <a:rPr lang="pl-PL" i="1" dirty="0" err="1" smtClean="0"/>
              <a:t>Typhimurium</a:t>
            </a:r>
            <a:r>
              <a:rPr lang="pl-PL" i="1" dirty="0" smtClean="0"/>
              <a:t>, Salmonella </a:t>
            </a:r>
            <a:r>
              <a:rPr lang="pl-PL" i="1" dirty="0" err="1"/>
              <a:t>Enteritidis</a:t>
            </a:r>
            <a:endParaRPr lang="pl-PL" i="1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ctr"/>
            <a:r>
              <a:rPr lang="pl-PL" dirty="0" smtClean="0"/>
              <a:t>                                                 Dziękuję za uwagę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26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88640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latin typeface="Bookman Old Style" panose="02050604050505020204" pitchFamily="18" charset="0"/>
              </a:rPr>
              <a:t>„ RZEŹNIA  ROLNICZA ”</a:t>
            </a:r>
          </a:p>
          <a:p>
            <a:r>
              <a:rPr lang="pl-PL" b="1" u="sng" dirty="0" smtClean="0">
                <a:latin typeface="Bookman Old Style" panose="02050604050505020204" pitchFamily="18" charset="0"/>
              </a:rPr>
              <a:t>1. Poddaje </a:t>
            </a:r>
            <a:r>
              <a:rPr lang="pl-PL" b="1" u="sng" dirty="0">
                <a:latin typeface="Bookman Old Style" panose="02050604050505020204" pitchFamily="18" charset="0"/>
              </a:rPr>
              <a:t>się ubojowi </a:t>
            </a:r>
            <a:r>
              <a:rPr lang="pl-PL" b="1" u="sng" dirty="0" smtClean="0">
                <a:latin typeface="Bookman Old Style" panose="02050604050505020204" pitchFamily="18" charset="0"/>
              </a:rPr>
              <a:t>zwierzęta</a:t>
            </a:r>
            <a:r>
              <a:rPr lang="pl-PL" b="1" u="sng" dirty="0">
                <a:latin typeface="Bookman Old Style" panose="02050604050505020204" pitchFamily="18" charset="0"/>
              </a:rPr>
              <a:t> </a:t>
            </a:r>
            <a:r>
              <a:rPr lang="pl-PL" b="1" u="sng" dirty="0" smtClean="0">
                <a:latin typeface="Bookman Old Style" panose="02050604050505020204" pitchFamily="18" charset="0"/>
              </a:rPr>
              <a:t> :</a:t>
            </a:r>
            <a:endParaRPr lang="pl-PL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Bookman Old Style" panose="02050604050505020204" pitchFamily="18" charset="0"/>
              </a:rPr>
              <a:t>których </a:t>
            </a:r>
            <a:r>
              <a:rPr lang="pl-PL" b="1" dirty="0">
                <a:latin typeface="Bookman Old Style" panose="02050604050505020204" pitchFamily="18" charset="0"/>
              </a:rPr>
              <a:t>posiadaczem </a:t>
            </a:r>
            <a:r>
              <a:rPr lang="pl-PL" b="1" dirty="0" smtClean="0">
                <a:latin typeface="Bookman Old Style" panose="02050604050505020204" pitchFamily="18" charset="0"/>
              </a:rPr>
              <a:t>jest </a:t>
            </a:r>
            <a:r>
              <a:rPr lang="pl-PL" b="1" dirty="0">
                <a:latin typeface="Bookman Old Style" panose="02050604050505020204" pitchFamily="18" charset="0"/>
              </a:rPr>
              <a:t>podmiot prowadzący tę rzeźnię lub inny podmiot utrzymujący takie zwierzęta </a:t>
            </a:r>
            <a:r>
              <a:rPr lang="pl-PL" b="1" dirty="0" smtClean="0">
                <a:latin typeface="Bookman Old Style" panose="02050604050505020204" pitchFamily="18" charset="0"/>
              </a:rPr>
              <a:t>w </a:t>
            </a:r>
            <a:r>
              <a:rPr lang="pl-PL" b="1" dirty="0">
                <a:latin typeface="Bookman Old Style" panose="02050604050505020204" pitchFamily="18" charset="0"/>
              </a:rPr>
              <a:t>gospodarstwie położonym na obszarze tego samego powiatu, </a:t>
            </a:r>
            <a:r>
              <a:rPr lang="pl-PL" dirty="0">
                <a:latin typeface="Bookman Old Style" panose="02050604050505020204" pitchFamily="18" charset="0"/>
              </a:rPr>
              <a:t>w którym </a:t>
            </a:r>
            <a:r>
              <a:rPr lang="pl-PL" dirty="0" smtClean="0">
                <a:latin typeface="Bookman Old Style" panose="02050604050505020204" pitchFamily="18" charset="0"/>
              </a:rPr>
              <a:t>jest </a:t>
            </a:r>
            <a:r>
              <a:rPr lang="pl-PL" dirty="0">
                <a:latin typeface="Bookman Old Style" panose="02050604050505020204" pitchFamily="18" charset="0"/>
              </a:rPr>
              <a:t>zlokalizowana </a:t>
            </a:r>
            <a:r>
              <a:rPr lang="pl-PL" dirty="0" smtClean="0">
                <a:latin typeface="Bookman Old Style" panose="02050604050505020204" pitchFamily="18" charset="0"/>
              </a:rPr>
              <a:t/>
            </a:r>
            <a:br>
              <a:rPr lang="pl-PL" dirty="0" smtClean="0">
                <a:latin typeface="Bookman Old Style" panose="02050604050505020204" pitchFamily="18" charset="0"/>
              </a:rPr>
            </a:br>
            <a:r>
              <a:rPr lang="pl-PL" dirty="0" smtClean="0">
                <a:latin typeface="Bookman Old Style" panose="02050604050505020204" pitchFamily="18" charset="0"/>
              </a:rPr>
              <a:t>ta </a:t>
            </a:r>
            <a:r>
              <a:rPr lang="pl-PL" dirty="0">
                <a:latin typeface="Bookman Old Style" panose="02050604050505020204" pitchFamily="18" charset="0"/>
              </a:rPr>
              <a:t>rzeźnia, lub na obszarach powiatów sąsiadujących z powiatem</a:t>
            </a:r>
            <a:r>
              <a:rPr lang="pl-PL" dirty="0" smtClean="0">
                <a:latin typeface="Bookman Old Style" panose="02050604050505020204" pitchFamily="18" charset="0"/>
              </a:rPr>
              <a:t>, </a:t>
            </a:r>
            <a:br>
              <a:rPr lang="pl-PL" dirty="0" smtClean="0">
                <a:latin typeface="Bookman Old Style" panose="02050604050505020204" pitchFamily="18" charset="0"/>
              </a:rPr>
            </a:br>
            <a:r>
              <a:rPr lang="pl-PL" dirty="0" smtClean="0">
                <a:latin typeface="Bookman Old Style" panose="02050604050505020204" pitchFamily="18" charset="0"/>
              </a:rPr>
              <a:t>w </a:t>
            </a:r>
            <a:r>
              <a:rPr lang="pl-PL" dirty="0">
                <a:latin typeface="Bookman Old Style" panose="02050604050505020204" pitchFamily="18" charset="0"/>
              </a:rPr>
              <a:t>którym zlokalizowana jest ta </a:t>
            </a:r>
            <a:r>
              <a:rPr lang="pl-PL" dirty="0" smtClean="0">
                <a:latin typeface="Bookman Old Style" panose="02050604050505020204" pitchFamily="18" charset="0"/>
              </a:rPr>
              <a:t>rzeźnia,</a:t>
            </a:r>
            <a:endParaRPr lang="pl-PL" b="1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Bookman Old Style" panose="02050604050505020204" pitchFamily="18" charset="0"/>
              </a:rPr>
              <a:t>których </a:t>
            </a:r>
            <a:r>
              <a:rPr lang="pl-PL" dirty="0">
                <a:latin typeface="Bookman Old Style" panose="02050604050505020204" pitchFamily="18" charset="0"/>
              </a:rPr>
              <a:t>łączna liczba zwierząt poddawanych ubojowi wynosi</a:t>
            </a:r>
            <a:r>
              <a:rPr lang="pl-PL" b="1" dirty="0">
                <a:latin typeface="Bookman Old Style" panose="02050604050505020204" pitchFamily="18" charset="0"/>
              </a:rPr>
              <a:t> dziennie nie więcej </a:t>
            </a:r>
            <a:r>
              <a:rPr lang="pl-PL" b="1" dirty="0" smtClean="0">
                <a:latin typeface="Bookman Old Style" panose="02050604050505020204" pitchFamily="18" charset="0"/>
              </a:rPr>
              <a:t>niż:</a:t>
            </a:r>
          </a:p>
          <a:p>
            <a:r>
              <a:rPr lang="pl-PL" b="1" dirty="0" smtClean="0">
                <a:latin typeface="Bookman Old Style" panose="02050604050505020204" pitchFamily="18" charset="0"/>
              </a:rPr>
              <a:t>a</a:t>
            </a:r>
            <a:r>
              <a:rPr lang="pl-PL" b="1" dirty="0">
                <a:latin typeface="Bookman Old Style" panose="02050604050505020204" pitchFamily="18" charset="0"/>
              </a:rPr>
              <a:t>) drobiu albo zajęczaków - </a:t>
            </a:r>
            <a:r>
              <a:rPr lang="pl-PL" dirty="0">
                <a:latin typeface="Bookman Old Style" panose="02050604050505020204" pitchFamily="18" charset="0"/>
              </a:rPr>
              <a:t>50 sztuk</a:t>
            </a:r>
            <a:r>
              <a:rPr lang="pl-PL" b="1" dirty="0">
                <a:latin typeface="Bookman Old Style" panose="02050604050505020204" pitchFamily="18" charset="0"/>
              </a:rPr>
              <a:t>,</a:t>
            </a:r>
          </a:p>
          <a:p>
            <a:r>
              <a:rPr lang="pl-PL" b="1" dirty="0">
                <a:latin typeface="Bookman Old Style" panose="02050604050505020204" pitchFamily="18" charset="0"/>
              </a:rPr>
              <a:t>b) ptaków </a:t>
            </a:r>
            <a:r>
              <a:rPr lang="pl-PL" b="1" dirty="0" err="1">
                <a:latin typeface="Bookman Old Style" panose="02050604050505020204" pitchFamily="18" charset="0"/>
              </a:rPr>
              <a:t>bezgrzebieniowych</a:t>
            </a:r>
            <a:r>
              <a:rPr lang="pl-PL" b="1" dirty="0">
                <a:latin typeface="Bookman Old Style" panose="02050604050505020204" pitchFamily="18" charset="0"/>
              </a:rPr>
              <a:t> - </a:t>
            </a:r>
            <a:r>
              <a:rPr lang="pl-PL" dirty="0">
                <a:latin typeface="Bookman Old Style" panose="02050604050505020204" pitchFamily="18" charset="0"/>
              </a:rPr>
              <a:t>1 sztukę,</a:t>
            </a:r>
          </a:p>
          <a:p>
            <a:r>
              <a:rPr lang="pl-PL" b="1" dirty="0">
                <a:latin typeface="Bookman Old Style" panose="02050604050505020204" pitchFamily="18" charset="0"/>
              </a:rPr>
              <a:t>c) świń o wadze:</a:t>
            </a:r>
          </a:p>
          <a:p>
            <a:r>
              <a:rPr lang="pl-PL" dirty="0">
                <a:latin typeface="Bookman Old Style" panose="02050604050505020204" pitchFamily="18" charset="0"/>
              </a:rPr>
              <a:t>– równej lub powyżej 15 kilogramów - 6 sztuk,</a:t>
            </a:r>
          </a:p>
          <a:p>
            <a:r>
              <a:rPr lang="pl-PL" dirty="0">
                <a:latin typeface="Bookman Old Style" panose="02050604050505020204" pitchFamily="18" charset="0"/>
              </a:rPr>
              <a:t>– poniżej 15 kilogramów - 10 sztuk,</a:t>
            </a:r>
          </a:p>
          <a:p>
            <a:r>
              <a:rPr lang="pl-PL" b="1" dirty="0">
                <a:latin typeface="Bookman Old Style" panose="02050604050505020204" pitchFamily="18" charset="0"/>
              </a:rPr>
              <a:t>d) owiec albo kóz o wadze:</a:t>
            </a:r>
          </a:p>
          <a:p>
            <a:r>
              <a:rPr lang="pl-PL" dirty="0">
                <a:latin typeface="Bookman Old Style" panose="02050604050505020204" pitchFamily="18" charset="0"/>
              </a:rPr>
              <a:t>– równej lub powyżej 15 kilogramów - 6 sztuk,</a:t>
            </a:r>
          </a:p>
          <a:p>
            <a:r>
              <a:rPr lang="pl-PL" dirty="0">
                <a:latin typeface="Bookman Old Style" panose="02050604050505020204" pitchFamily="18" charset="0"/>
              </a:rPr>
              <a:t>– poniżej 15 kilogramów - 10 sztuk,</a:t>
            </a:r>
          </a:p>
          <a:p>
            <a:r>
              <a:rPr lang="pl-PL" b="1" dirty="0">
                <a:latin typeface="Bookman Old Style" panose="02050604050505020204" pitchFamily="18" charset="0"/>
              </a:rPr>
              <a:t>e) bydła albo koni:</a:t>
            </a:r>
          </a:p>
          <a:p>
            <a:r>
              <a:rPr lang="pl-PL" dirty="0">
                <a:latin typeface="Bookman Old Style" panose="02050604050505020204" pitchFamily="18" charset="0"/>
              </a:rPr>
              <a:t>– w wieku równym lub powyżej 3 miesięcy - 1 sztukę,</a:t>
            </a:r>
          </a:p>
          <a:p>
            <a:r>
              <a:rPr lang="pl-PL" dirty="0">
                <a:latin typeface="Bookman Old Style" panose="02050604050505020204" pitchFamily="18" charset="0"/>
              </a:rPr>
              <a:t>– w wieku poniżej 3 miesięcy - 2 sztuki,</a:t>
            </a:r>
          </a:p>
          <a:p>
            <a:r>
              <a:rPr lang="pl-PL" b="1" dirty="0">
                <a:latin typeface="Bookman Old Style" panose="02050604050505020204" pitchFamily="18" charset="0"/>
              </a:rPr>
              <a:t>f) kopytnych zwierząt dzikich utrzymywanych w warunkach fermowych - 3 </a:t>
            </a:r>
            <a:r>
              <a:rPr lang="pl-PL" b="1" dirty="0" smtClean="0">
                <a:latin typeface="Bookman Old Style" panose="02050604050505020204" pitchFamily="18" charset="0"/>
              </a:rPr>
              <a:t>sztuki</a:t>
            </a:r>
            <a:endParaRPr lang="pl-PL" b="1" dirty="0" smtClean="0"/>
          </a:p>
          <a:p>
            <a:r>
              <a:rPr lang="pl-PL" b="1" dirty="0" smtClean="0"/>
              <a:t>lub</a:t>
            </a:r>
          </a:p>
          <a:p>
            <a:r>
              <a:rPr lang="pl-PL" b="1" u="sng" dirty="0" smtClean="0"/>
              <a:t>2. Dokonuje </a:t>
            </a:r>
            <a:r>
              <a:rPr lang="pl-PL" b="1" u="sng" dirty="0"/>
              <a:t>się rozbioru mięsa pozyskanego z tych </a:t>
            </a:r>
            <a:r>
              <a:rPr lang="pl-PL" b="1" u="sng" dirty="0" smtClean="0"/>
              <a:t>zwierząt.</a:t>
            </a:r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38391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260648"/>
            <a:ext cx="8712967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b="1" dirty="0"/>
          </a:p>
          <a:p>
            <a:pPr algn="ctr"/>
            <a:r>
              <a:rPr lang="pl-PL" b="1" dirty="0" smtClean="0">
                <a:latin typeface="Bookman Old Style" panose="02050604050505020204" pitchFamily="18" charset="0"/>
              </a:rPr>
              <a:t>„ RZEŹNIA  ROLNICZA ”   -  KROK PO KROKU</a:t>
            </a:r>
          </a:p>
          <a:p>
            <a:pPr algn="ctr"/>
            <a:endParaRPr lang="pl-PL" b="1" dirty="0">
              <a:latin typeface="Bookman Old Style" panose="02050604050505020204" pitchFamily="18" charset="0"/>
            </a:endParaRPr>
          </a:p>
          <a:p>
            <a:pPr algn="just"/>
            <a:r>
              <a:rPr lang="pl-PL" sz="1600" b="1" dirty="0" smtClean="0">
                <a:latin typeface="Bookman Old Style" panose="02050604050505020204" pitchFamily="18" charset="0"/>
              </a:rPr>
              <a:t>1. Złożyć </a:t>
            </a:r>
            <a:r>
              <a:rPr lang="pl-PL" sz="1600" dirty="0" smtClean="0">
                <a:latin typeface="Bookman Old Style" panose="02050604050505020204" pitchFamily="18" charset="0"/>
              </a:rPr>
              <a:t>właściwemu ze względu na miejsce prowadzenia działalności powiatowemu lekarzowi weterynarii </a:t>
            </a:r>
            <a:r>
              <a:rPr lang="pl-PL" sz="1600" b="1" dirty="0" smtClean="0">
                <a:latin typeface="Bookman Old Style" panose="02050604050505020204" pitchFamily="18" charset="0"/>
              </a:rPr>
              <a:t>projekt technologiczny zakładu, celem jego zatwierdzenia – uzyskać decyzję zatwierdzającą projekt technologiczny.</a:t>
            </a:r>
          </a:p>
          <a:p>
            <a:pPr marL="342900" indent="-342900" algn="just">
              <a:buAutoNum type="arabicPeriod"/>
            </a:pPr>
            <a:endParaRPr lang="pl-PL" sz="1600" b="1" dirty="0">
              <a:latin typeface="Bookman Old Style" panose="02050604050505020204" pitchFamily="18" charset="0"/>
            </a:endParaRPr>
          </a:p>
          <a:p>
            <a:pPr algn="just"/>
            <a:r>
              <a:rPr lang="pl-PL" sz="1600" b="1" dirty="0" smtClean="0">
                <a:latin typeface="Bookman Old Style" panose="02050604050505020204" pitchFamily="18" charset="0"/>
              </a:rPr>
              <a:t>2. Złożyć </a:t>
            </a:r>
            <a:r>
              <a:rPr lang="pl-PL" sz="1600" dirty="0">
                <a:latin typeface="Bookman Old Style" panose="02050604050505020204" pitchFamily="18" charset="0"/>
              </a:rPr>
              <a:t>właściwemu ze względu na miejsce prowadzenia działalności powiatowemu lekarzowi weterynarii </a:t>
            </a:r>
            <a:r>
              <a:rPr lang="pl-PL" sz="1600" b="1" dirty="0" smtClean="0">
                <a:latin typeface="Bookman Old Style" panose="02050604050505020204" pitchFamily="18" charset="0"/>
              </a:rPr>
              <a:t>wniosek </a:t>
            </a:r>
            <a:r>
              <a:rPr lang="pl-PL" sz="1600" b="1" dirty="0">
                <a:latin typeface="Bookman Old Style" panose="02050604050505020204" pitchFamily="18" charset="0"/>
              </a:rPr>
              <a:t>o zatwierdzenie </a:t>
            </a:r>
            <a:r>
              <a:rPr lang="pl-PL" sz="1600" b="1" dirty="0" smtClean="0">
                <a:latin typeface="Bookman Old Style" panose="02050604050505020204" pitchFamily="18" charset="0"/>
              </a:rPr>
              <a:t>zakładu,  </a:t>
            </a:r>
            <a:r>
              <a:rPr lang="pl-PL" sz="1600" dirty="0" smtClean="0">
                <a:latin typeface="Bookman Old Style" panose="02050604050505020204" pitchFamily="18" charset="0"/>
              </a:rPr>
              <a:t>w którym należy wskazać rodzaj </a:t>
            </a:r>
            <a:r>
              <a:rPr lang="pl-PL" sz="1600" dirty="0">
                <a:latin typeface="Bookman Old Style" panose="02050604050505020204" pitchFamily="18" charset="0"/>
              </a:rPr>
              <a:t>działalności </a:t>
            </a:r>
            <a:r>
              <a:rPr lang="pl-PL" sz="1600" dirty="0" smtClean="0">
                <a:latin typeface="Bookman Old Style" panose="02050604050505020204" pitchFamily="18" charset="0"/>
              </a:rPr>
              <a:t>jaki zamierza prowadzić (ubój i/lub rozbiór mięsa), gatunki ubijanych zwierząt</a:t>
            </a:r>
            <a:r>
              <a:rPr lang="pl-PL" sz="1600" b="1" dirty="0" smtClean="0">
                <a:latin typeface="Bookman Old Style" panose="02050604050505020204" pitchFamily="18" charset="0"/>
              </a:rPr>
              <a:t>  oraz należy podkreślić, że podmiot zamierza skorzystać </a:t>
            </a:r>
            <a:br>
              <a:rPr lang="pl-PL" sz="1600" b="1" dirty="0" smtClean="0">
                <a:latin typeface="Bookman Old Style" panose="02050604050505020204" pitchFamily="18" charset="0"/>
              </a:rPr>
            </a:br>
            <a:r>
              <a:rPr lang="pl-PL" sz="1600" b="1" dirty="0" smtClean="0">
                <a:latin typeface="Bookman Old Style" panose="02050604050505020204" pitchFamily="18" charset="0"/>
              </a:rPr>
              <a:t>z </a:t>
            </a:r>
            <a:r>
              <a:rPr lang="pl-PL" sz="1600" b="1" dirty="0">
                <a:latin typeface="Bookman Old Style" panose="02050604050505020204" pitchFamily="18" charset="0"/>
              </a:rPr>
              <a:t>krajowych środków </a:t>
            </a:r>
            <a:r>
              <a:rPr lang="pl-PL" sz="1600" b="1" dirty="0" smtClean="0">
                <a:latin typeface="Bookman Old Style" panose="02050604050505020204" pitchFamily="18" charset="0"/>
              </a:rPr>
              <a:t>dostosowujących. </a:t>
            </a:r>
          </a:p>
          <a:p>
            <a:pPr algn="ctr"/>
            <a:r>
              <a:rPr lang="pl-PL" sz="1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Wniosek należy złożyć co najmniej na 30 dni przed planowanym rozpoczęciem działalności  !</a:t>
            </a:r>
          </a:p>
          <a:p>
            <a:pPr marL="342900" indent="-342900" algn="just">
              <a:buAutoNum type="arabicPeriod"/>
            </a:pPr>
            <a:endParaRPr lang="pl-PL" sz="1600" b="1" dirty="0" smtClean="0">
              <a:latin typeface="Bookman Old Style" panose="02050604050505020204" pitchFamily="18" charset="0"/>
            </a:endParaRPr>
          </a:p>
          <a:p>
            <a:pPr algn="just"/>
            <a:r>
              <a:rPr lang="pl-PL" sz="1600" b="1" dirty="0" smtClean="0">
                <a:latin typeface="Bookman Old Style" panose="02050604050505020204" pitchFamily="18" charset="0"/>
              </a:rPr>
              <a:t>3. Przygotować zakład do prowadzenia produkcji w </a:t>
            </a:r>
            <a:r>
              <a:rPr lang="pl-PL" sz="1600" b="1" dirty="0">
                <a:latin typeface="Bookman Old Style" panose="02050604050505020204" pitchFamily="18" charset="0"/>
              </a:rPr>
              <a:t>zakresie </a:t>
            </a:r>
            <a:r>
              <a:rPr lang="pl-PL" sz="1600" b="1" dirty="0" smtClean="0">
                <a:latin typeface="Bookman Old Style" panose="02050604050505020204" pitchFamily="18" charset="0"/>
              </a:rPr>
              <a:t>konstrukcji, rozplanowania i </a:t>
            </a:r>
            <a:r>
              <a:rPr lang="pl-PL" sz="1600" b="1" dirty="0">
                <a:latin typeface="Bookman Old Style" panose="02050604050505020204" pitchFamily="18" charset="0"/>
              </a:rPr>
              <a:t>wyposażenia zakładów produkujących bądź przetwarzających żywność </a:t>
            </a:r>
            <a:r>
              <a:rPr lang="pl-PL" sz="1600" b="1" dirty="0" smtClean="0">
                <a:latin typeface="Bookman Old Style" panose="02050604050505020204" pitchFamily="18" charset="0"/>
              </a:rPr>
              <a:t>aby był zgodny </a:t>
            </a:r>
            <a:r>
              <a:rPr lang="pl-PL" sz="1600" b="1" dirty="0">
                <a:latin typeface="Bookman Old Style" panose="02050604050505020204" pitchFamily="18" charset="0"/>
              </a:rPr>
              <a:t> </a:t>
            </a:r>
            <a:r>
              <a:rPr lang="pl-PL" sz="1600" b="1" dirty="0" smtClean="0">
                <a:latin typeface="Bookman Old Style" panose="02050604050505020204" pitchFamily="18" charset="0"/>
              </a:rPr>
              <a:t>z wymaganiami </a:t>
            </a:r>
            <a:r>
              <a:rPr lang="pl-PL" sz="1600" b="1" dirty="0">
                <a:latin typeface="Bookman Old Style" panose="02050604050505020204" pitchFamily="18" charset="0"/>
              </a:rPr>
              <a:t>dla zakładów zatwierdzonych, </a:t>
            </a:r>
            <a:r>
              <a:rPr lang="pl-PL" sz="1600" b="1" dirty="0" smtClean="0">
                <a:latin typeface="Bookman Old Style" panose="02050604050505020204" pitchFamily="18" charset="0"/>
              </a:rPr>
              <a:t>określonymi przepisach .</a:t>
            </a:r>
          </a:p>
          <a:p>
            <a:pPr marL="342900" indent="-342900" algn="just">
              <a:buAutoNum type="arabicPeriod"/>
            </a:pPr>
            <a:endParaRPr lang="pl-PL" sz="1600" b="1" dirty="0" smtClean="0">
              <a:latin typeface="Bookman Old Style" panose="02050604050505020204" pitchFamily="18" charset="0"/>
            </a:endParaRPr>
          </a:p>
          <a:p>
            <a:pPr algn="just"/>
            <a:r>
              <a:rPr lang="pl-PL" sz="1600" b="1" dirty="0" smtClean="0">
                <a:latin typeface="Bookman Old Style" panose="02050604050505020204" pitchFamily="18" charset="0"/>
              </a:rPr>
              <a:t>4. Przedstawić zakład do kontroli. </a:t>
            </a:r>
          </a:p>
          <a:p>
            <a:pPr marL="342900" indent="-342900" algn="just">
              <a:buAutoNum type="arabicPeriod"/>
            </a:pPr>
            <a:endParaRPr lang="pl-PL" sz="1600" b="1" dirty="0">
              <a:latin typeface="Bookman Old Style" panose="02050604050505020204" pitchFamily="18" charset="0"/>
            </a:endParaRPr>
          </a:p>
          <a:p>
            <a:pPr algn="just"/>
            <a:r>
              <a:rPr lang="pl-PL" sz="1600" b="1" dirty="0" smtClean="0">
                <a:latin typeface="Bookman Old Style" panose="02050604050505020204" pitchFamily="18" charset="0"/>
              </a:rPr>
              <a:t>5. Uzyskać </a:t>
            </a:r>
            <a:r>
              <a:rPr lang="pl-PL" sz="1600" b="1" dirty="0">
                <a:latin typeface="Bookman Old Style" panose="02050604050505020204" pitchFamily="18" charset="0"/>
              </a:rPr>
              <a:t>decyzję </a:t>
            </a:r>
            <a:r>
              <a:rPr lang="pl-PL" sz="1600" b="1" dirty="0" smtClean="0">
                <a:latin typeface="Bookman Old Style" panose="02050604050505020204" pitchFamily="18" charset="0"/>
              </a:rPr>
              <a:t>zatwierdzającą zakład warunkowo lub ostatecznie, wpis do rejestru oraz decyzję nadającą WNI.</a:t>
            </a:r>
          </a:p>
          <a:p>
            <a:pPr marL="400050" indent="-400050" algn="ctr">
              <a:buFont typeface="+mj-lt"/>
              <a:buAutoNum type="romanUcPeriod"/>
            </a:pPr>
            <a:endParaRPr lang="pl-PL" b="1" dirty="0"/>
          </a:p>
          <a:p>
            <a:pPr marL="342900" indent="-342900" algn="ctr">
              <a:buAutoNum type="romanUcPeriod"/>
            </a:pPr>
            <a:endParaRPr lang="pl-PL" b="1" dirty="0" smtClean="0"/>
          </a:p>
          <a:p>
            <a:pPr algn="ctr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706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260648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Bookman Old Style" panose="02050604050505020204" pitchFamily="18" charset="0"/>
              </a:rPr>
              <a:t>PLW zatwierdza w drodze decyzji administracyjnej projekt technologiczny zakładu, jeżeli odpowiada on wymaganiom określonym w przepisach szczegółowych </a:t>
            </a:r>
            <a:r>
              <a:rPr lang="pl-PL" b="1" dirty="0" err="1">
                <a:latin typeface="Bookman Old Style" panose="02050604050505020204" pitchFamily="18" charset="0"/>
              </a:rPr>
              <a:t>tj</a:t>
            </a:r>
            <a:r>
              <a:rPr lang="pl-PL" dirty="0">
                <a:latin typeface="Bookman Old Style" panose="02050604050505020204" pitchFamily="18" charset="0"/>
              </a:rPr>
              <a:t>: </a:t>
            </a:r>
          </a:p>
          <a:p>
            <a:endParaRPr lang="pl-PL" dirty="0">
              <a:latin typeface="Bookman Old Style" panose="02050604050505020204" pitchFamily="18" charset="0"/>
            </a:endParaRPr>
          </a:p>
          <a:p>
            <a:pPr algn="ctr"/>
            <a:r>
              <a:rPr lang="pl-PL" dirty="0">
                <a:latin typeface="Bookman Old Style" panose="02050604050505020204" pitchFamily="18" charset="0"/>
              </a:rPr>
              <a:t>Rozporządzenie Ministra Rolnictwa i Rozwoju Wsi z dnia 18 marca 2013 r</a:t>
            </a:r>
            <a:r>
              <a:rPr lang="pl-PL" dirty="0" smtClean="0">
                <a:latin typeface="Bookman Old Style" panose="02050604050505020204" pitchFamily="18" charset="0"/>
              </a:rPr>
              <a:t>.</a:t>
            </a:r>
            <a:br>
              <a:rPr lang="pl-PL" dirty="0" smtClean="0">
                <a:latin typeface="Bookman Old Style" panose="02050604050505020204" pitchFamily="18" charset="0"/>
              </a:rPr>
            </a:br>
            <a:r>
              <a:rPr lang="pl-PL" dirty="0" smtClean="0">
                <a:latin typeface="Bookman Old Style" panose="02050604050505020204" pitchFamily="18" charset="0"/>
              </a:rPr>
              <a:t> </a:t>
            </a:r>
            <a:r>
              <a:rPr lang="pl-PL" i="1" dirty="0">
                <a:latin typeface="Bookman Old Style" panose="02050604050505020204" pitchFamily="18" charset="0"/>
              </a:rPr>
              <a:t>w sprawie wymagań, jakie powinien spełniać projekt technologiczny zakładu, w którym ma być prowadzona działalność  w zakresie produkcji produktów pochodzenia zwierzęcego</a:t>
            </a:r>
            <a:r>
              <a:rPr lang="pl-PL" dirty="0">
                <a:latin typeface="Bookman Old Style" panose="02050604050505020204" pitchFamily="18" charset="0"/>
              </a:rPr>
              <a:t>. (Dz.U.2013.434</a:t>
            </a:r>
            <a:r>
              <a:rPr lang="pl-PL" dirty="0" smtClean="0">
                <a:latin typeface="Bookman Old Style" panose="02050604050505020204" pitchFamily="18" charset="0"/>
              </a:rPr>
              <a:t>)</a:t>
            </a:r>
          </a:p>
          <a:p>
            <a:endParaRPr lang="pl-PL" dirty="0" smtClean="0">
              <a:latin typeface="Bookman Old Style" panose="02050604050505020204" pitchFamily="18" charset="0"/>
            </a:endParaRPr>
          </a:p>
          <a:p>
            <a:r>
              <a:rPr lang="pl-PL" b="1" dirty="0" smtClean="0">
                <a:latin typeface="Bookman Old Style" panose="02050604050505020204" pitchFamily="18" charset="0"/>
              </a:rPr>
              <a:t>1.Części </a:t>
            </a:r>
            <a:r>
              <a:rPr lang="pl-PL" b="1" dirty="0">
                <a:latin typeface="Bookman Old Style" panose="02050604050505020204" pitchFamily="18" charset="0"/>
              </a:rPr>
              <a:t>opisowej zawierającej:</a:t>
            </a:r>
          </a:p>
          <a:p>
            <a:endParaRPr lang="pl-PL" dirty="0">
              <a:latin typeface="Bookman Old Style" panose="0205060405050502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określenie rodzaju działalności </a:t>
            </a:r>
            <a:r>
              <a:rPr lang="pl-PL" dirty="0" smtClean="0">
                <a:latin typeface="Bookman Old Style" panose="02050604050505020204" pitchFamily="18" charset="0"/>
              </a:rPr>
              <a:t>– szczegółowo( rodzaj działalności , gatunki)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 smtClean="0">
                <a:latin typeface="Bookman Old Style" panose="02050604050505020204" pitchFamily="18" charset="0"/>
              </a:rPr>
              <a:t>dane </a:t>
            </a:r>
            <a:r>
              <a:rPr lang="pl-PL" dirty="0">
                <a:latin typeface="Bookman Old Style" panose="02050604050505020204" pitchFamily="18" charset="0"/>
              </a:rPr>
              <a:t>dotyczące maksymalnej tygodniowej zdolności produkcyjnej zakładu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określenie systemu dostawy </a:t>
            </a:r>
            <a:r>
              <a:rPr lang="pl-PL" dirty="0" smtClean="0">
                <a:latin typeface="Bookman Old Style" panose="02050604050505020204" pitchFamily="18" charset="0"/>
              </a:rPr>
              <a:t>wody</a:t>
            </a:r>
            <a:endParaRPr lang="pl-PL" dirty="0">
              <a:latin typeface="Bookman Old Style" panose="0205060405050502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opis sposobu przechowywania odpadów i ubocznych produktów pochodzenia zwierzęcego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wskazanie planowanej lokalizacji zakładu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5602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332656"/>
            <a:ext cx="813690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>
                <a:latin typeface="Bookman Old Style" panose="02050604050505020204" pitchFamily="18" charset="0"/>
              </a:rPr>
              <a:t>2</a:t>
            </a:r>
            <a:r>
              <a:rPr lang="pl-PL" b="1" dirty="0">
                <a:latin typeface="Bookman Old Style" panose="02050604050505020204" pitchFamily="18" charset="0"/>
              </a:rPr>
              <a:t>. Części graficznej, przedstawiającej:</a:t>
            </a:r>
          </a:p>
          <a:p>
            <a:endParaRPr lang="pl-PL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zagospodarowanie terenu zakładu ( wraz z zaznaczeniem ogrodzeń, bram, dróg wew., obiektów, magazynów, miejsca przechowywania odpadów i </a:t>
            </a:r>
            <a:r>
              <a:rPr lang="pl-PL" dirty="0" err="1">
                <a:latin typeface="Bookman Old Style" panose="02050604050505020204" pitchFamily="18" charset="0"/>
              </a:rPr>
              <a:t>uppz</a:t>
            </a:r>
            <a:r>
              <a:rPr lang="pl-PL" dirty="0">
                <a:latin typeface="Bookman Old Style" panose="02050604050505020204" pitchFamily="18" charset="0"/>
              </a:rPr>
              <a:t>, myjni</a:t>
            </a:r>
            <a:r>
              <a:rPr lang="pl-PL" dirty="0" smtClean="0">
                <a:latin typeface="Bookman Old Style" panose="02050604050505020204" pitchFamily="18" charset="0"/>
              </a:rPr>
              <a:t>) </a:t>
            </a:r>
            <a:r>
              <a:rPr lang="pl-PL" dirty="0">
                <a:latin typeface="Bookman Old Style" panose="02050604050505020204" pitchFamily="18" charset="0"/>
              </a:rPr>
              <a:t>[w skali 1:500</a:t>
            </a:r>
            <a:r>
              <a:rPr lang="pl-PL" dirty="0" smtClean="0">
                <a:latin typeface="Bookman Old Style" panose="02050604050505020204" pitchFamily="18" charset="0"/>
              </a:rPr>
              <a:t>]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rzuty poziome kondygnacji zakładu z zaznaczeniem </a:t>
            </a:r>
            <a:r>
              <a:rPr lang="pl-PL" dirty="0" smtClean="0">
                <a:latin typeface="Bookman Old Style" panose="02050604050505020204" pitchFamily="18" charset="0"/>
              </a:rPr>
              <a:t>pomieszczeń</a:t>
            </a:r>
            <a:br>
              <a:rPr lang="pl-PL" dirty="0" smtClean="0">
                <a:latin typeface="Bookman Old Style" panose="02050604050505020204" pitchFamily="18" charset="0"/>
              </a:rPr>
            </a:br>
            <a:r>
              <a:rPr lang="pl-PL" dirty="0" smtClean="0">
                <a:latin typeface="Bookman Old Style" panose="02050604050505020204" pitchFamily="18" charset="0"/>
              </a:rPr>
              <a:t> </a:t>
            </a:r>
            <a:r>
              <a:rPr lang="pl-PL" dirty="0">
                <a:latin typeface="Bookman Old Style" panose="02050604050505020204" pitchFamily="18" charset="0"/>
              </a:rPr>
              <a:t>i ich funkcji </a:t>
            </a:r>
            <a:r>
              <a:rPr lang="pl-PL" dirty="0" smtClean="0">
                <a:latin typeface="Bookman Old Style" panose="02050604050505020204" pitchFamily="18" charset="0"/>
              </a:rPr>
              <a:t>[</a:t>
            </a:r>
            <a:r>
              <a:rPr lang="pl-PL" dirty="0">
                <a:latin typeface="Bookman Old Style" panose="02050604050505020204" pitchFamily="18" charset="0"/>
              </a:rPr>
              <a:t>w skali 1:100 albo 1:200</a:t>
            </a:r>
            <a:r>
              <a:rPr lang="pl-PL" dirty="0" smtClean="0">
                <a:latin typeface="Bookman Old Style" panose="02050604050505020204" pitchFamily="18" charset="0"/>
              </a:rPr>
              <a:t>]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oznaczone numerami punkty poboru wody zimnej, gorącej oraz zmieszanej </a:t>
            </a:r>
            <a:r>
              <a:rPr lang="pl-PL" dirty="0" smtClean="0">
                <a:latin typeface="Bookman Old Style" panose="02050604050505020204" pitchFamily="18" charset="0"/>
              </a:rPr>
              <a:t>[</a:t>
            </a:r>
            <a:r>
              <a:rPr lang="pl-PL" dirty="0">
                <a:latin typeface="Bookman Old Style" panose="02050604050505020204" pitchFamily="18" charset="0"/>
              </a:rPr>
              <a:t>w skali 1:100 albo 1:200</a:t>
            </a:r>
            <a:r>
              <a:rPr lang="pl-PL" dirty="0" smtClean="0">
                <a:latin typeface="Bookman Old Style" panose="02050604050505020204" pitchFamily="18" charset="0"/>
              </a:rPr>
              <a:t>]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>
                <a:latin typeface="Bookman Old Style" panose="02050604050505020204" pitchFamily="18" charset="0"/>
              </a:rPr>
              <a:t>układ dróg [w skali 1:100 albo 1:200</a:t>
            </a:r>
            <a:r>
              <a:rPr lang="pl-PL" dirty="0" smtClean="0">
                <a:latin typeface="Bookman Old Style" panose="02050604050505020204" pitchFamily="18" charset="0"/>
              </a:rPr>
              <a:t>]  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osób,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surowców,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półproduktów,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produktów gotowych,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substancji dodatkowych,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opakowań,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Bookman Old Style" panose="02050604050505020204" pitchFamily="18" charset="0"/>
              </a:rPr>
              <a:t>odpadów </a:t>
            </a:r>
            <a:r>
              <a:rPr lang="pl-PL" dirty="0">
                <a:latin typeface="Bookman Old Style" panose="02050604050505020204" pitchFamily="18" charset="0"/>
              </a:rPr>
              <a:t>i </a:t>
            </a:r>
            <a:r>
              <a:rPr lang="pl-PL" dirty="0" err="1">
                <a:latin typeface="Bookman Old Style" panose="02050604050505020204" pitchFamily="18" charset="0"/>
              </a:rPr>
              <a:t>uppz</a:t>
            </a:r>
            <a:r>
              <a:rPr lang="pl-PL" dirty="0">
                <a:latin typeface="Bookman Old Style" panose="02050604050505020204" pitchFamily="18" charset="0"/>
              </a:rPr>
              <a:t>. </a:t>
            </a:r>
            <a:endParaRPr lang="pl-PL" dirty="0" smtClean="0">
              <a:latin typeface="Bookman Old Style" panose="02050604050505020204" pitchFamily="18" charset="0"/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952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728654"/>
              </p:ext>
            </p:extLst>
          </p:nvPr>
        </p:nvGraphicFramePr>
        <p:xfrm>
          <a:off x="467544" y="188640"/>
          <a:ext cx="7704856" cy="6312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Dokument" r:id="rId4" imgW="7240234" imgH="9338510" progId="Word.Document.12">
                  <p:embed/>
                </p:oleObj>
              </mc:Choice>
              <mc:Fallback>
                <p:oleObj name="Dokument" r:id="rId4" imgW="7240234" imgH="933851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8640"/>
                        <a:ext cx="7704856" cy="6312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9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404665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u="sng" dirty="0" smtClean="0"/>
          </a:p>
          <a:p>
            <a:r>
              <a:rPr lang="pl-PL" b="1" u="sng" dirty="0" smtClean="0"/>
              <a:t>Odstępstwa -  zgodnie z  rozporządzenie </a:t>
            </a:r>
            <a:r>
              <a:rPr lang="pl-PL" b="1" u="sng" dirty="0" err="1" smtClean="0"/>
              <a:t>MRiRW</a:t>
            </a:r>
            <a:r>
              <a:rPr lang="pl-PL" b="1" u="sng" dirty="0" smtClean="0"/>
              <a:t>  z </a:t>
            </a:r>
            <a:r>
              <a:rPr lang="pl-PL" b="1" u="sng" dirty="0"/>
              <a:t>dnia 20 grudnia 2019 r. </a:t>
            </a:r>
          </a:p>
          <a:p>
            <a:endParaRPr lang="pl-PL" u="sng" dirty="0" smtClean="0"/>
          </a:p>
          <a:p>
            <a:r>
              <a:rPr lang="pl-PL" u="sng" dirty="0" smtClean="0"/>
              <a:t>Podmiot</a:t>
            </a:r>
            <a:r>
              <a:rPr lang="pl-PL" dirty="0" smtClean="0"/>
              <a:t> prowadzący </a:t>
            </a:r>
            <a:r>
              <a:rPr lang="pl-PL" dirty="0"/>
              <a:t>rzeźnię rolniczą </a:t>
            </a:r>
            <a:r>
              <a:rPr lang="pl-PL" u="sng" dirty="0" smtClean="0"/>
              <a:t>zapewnia</a:t>
            </a:r>
            <a:r>
              <a:rPr lang="pl-PL" dirty="0" smtClean="0"/>
              <a:t>, że spełnia wymagania :</a:t>
            </a:r>
          </a:p>
          <a:p>
            <a:endParaRPr lang="pl-PL" dirty="0" smtClean="0"/>
          </a:p>
          <a:p>
            <a:pPr marL="342900" indent="-342900" algn="just">
              <a:buAutoNum type="arabicParenR"/>
            </a:pPr>
            <a:r>
              <a:rPr lang="pl-PL" b="1" dirty="0" smtClean="0"/>
              <a:t>zawarte </a:t>
            </a:r>
            <a:r>
              <a:rPr lang="pl-PL" b="1" dirty="0"/>
              <a:t>w </a:t>
            </a:r>
            <a:r>
              <a:rPr lang="pl-PL" b="1" dirty="0" err="1"/>
              <a:t>rozp</a:t>
            </a:r>
            <a:r>
              <a:rPr lang="pl-PL" b="1" dirty="0"/>
              <a:t>. 852/2004 zał. II rozdz. I ust.3 - </a:t>
            </a:r>
            <a:r>
              <a:rPr lang="pl-PL" b="1" dirty="0" smtClean="0"/>
              <a:t> </a:t>
            </a:r>
            <a:r>
              <a:rPr lang="pl-PL" b="1" i="1" dirty="0" smtClean="0">
                <a:solidFill>
                  <a:srgbClr val="FF0000"/>
                </a:solidFill>
              </a:rPr>
              <a:t>odpowiednia </a:t>
            </a:r>
            <a:r>
              <a:rPr lang="pl-PL" b="1" i="1" dirty="0">
                <a:solidFill>
                  <a:srgbClr val="FF0000"/>
                </a:solidFill>
              </a:rPr>
              <a:t>ilość ubikacji spłukiwanych wodą, </a:t>
            </a:r>
            <a:r>
              <a:rPr lang="pl-PL" b="1" i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 algn="just">
              <a:buAutoNum type="arabicParenR"/>
            </a:pPr>
            <a:endParaRPr lang="pl-PL" b="1" i="1" dirty="0">
              <a:solidFill>
                <a:srgbClr val="FF0000"/>
              </a:solidFill>
            </a:endParaRPr>
          </a:p>
          <a:p>
            <a:pPr algn="just"/>
            <a:r>
              <a:rPr lang="pl-PL" dirty="0" smtClean="0"/>
              <a:t>Odstępstwo: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rzeźni jest dostępna co najmniej 1 </a:t>
            </a:r>
            <a:r>
              <a:rPr lang="pl-PL" dirty="0" smtClean="0"/>
              <a:t>toaleta</a:t>
            </a:r>
            <a:endParaRPr lang="pl-PL" dirty="0"/>
          </a:p>
          <a:p>
            <a:r>
              <a:rPr lang="pl-PL" dirty="0"/>
              <a:t>lub</a:t>
            </a:r>
          </a:p>
          <a:p>
            <a:r>
              <a:rPr lang="pl-PL" dirty="0"/>
              <a:t>toaleta zlokalizowana jest w pobliżu pomieszczenia uboju i rozbioru,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05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-1049149"/>
            <a:ext cx="8496944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b="1" dirty="0" smtClean="0"/>
          </a:p>
          <a:p>
            <a:endParaRPr lang="pl-PL" b="1" dirty="0"/>
          </a:p>
          <a:p>
            <a:r>
              <a:rPr lang="pl-PL" b="1" dirty="0" smtClean="0"/>
              <a:t>2) zawarte </a:t>
            </a:r>
            <a:r>
              <a:rPr lang="pl-PL" b="1" dirty="0"/>
              <a:t>w </a:t>
            </a:r>
            <a:r>
              <a:rPr lang="pl-PL" b="1" dirty="0" err="1"/>
              <a:t>rozp</a:t>
            </a:r>
            <a:r>
              <a:rPr lang="pl-PL" b="1" dirty="0"/>
              <a:t>. 852/2004 zał. II rozdz. I ust.9 </a:t>
            </a:r>
            <a:r>
              <a:rPr lang="pl-PL" b="1" dirty="0" smtClean="0"/>
              <a:t>-  </a:t>
            </a:r>
            <a:r>
              <a:rPr lang="pl-PL" b="1" i="1" dirty="0">
                <a:solidFill>
                  <a:srgbClr val="FF0000"/>
                </a:solidFill>
              </a:rPr>
              <a:t>w miarę potrzeby, muszą być zapewnione odpowiednie warunki do przebierania się przez personel </a:t>
            </a:r>
            <a:endParaRPr lang="pl-PL" b="1" i="1" dirty="0" smtClean="0">
              <a:solidFill>
                <a:srgbClr val="FF0000"/>
              </a:solidFill>
            </a:endParaRPr>
          </a:p>
          <a:p>
            <a:endParaRPr lang="pl-PL" i="1" dirty="0"/>
          </a:p>
          <a:p>
            <a:r>
              <a:rPr lang="pl-PL" dirty="0"/>
              <a:t>albo</a:t>
            </a:r>
          </a:p>
          <a:p>
            <a:pPr algn="just"/>
            <a:r>
              <a:rPr lang="pl-PL" u="sng" dirty="0"/>
              <a:t>w pobliżu </a:t>
            </a:r>
            <a:r>
              <a:rPr lang="pl-PL" dirty="0"/>
              <a:t>pomieszczenia uboju lub rozbioru znajduje się osobne miejsce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</a:t>
            </a:r>
            <a:r>
              <a:rPr lang="pl-PL" dirty="0"/>
              <a:t>zmiany odzieży własnej na odzież roboczą i ochronną, zmiany </a:t>
            </a:r>
            <a:r>
              <a:rPr lang="pl-PL" dirty="0" smtClean="0"/>
              <a:t>obuwia przy czym lokalizacja tego miejsca wyklucza możliwość zanieczyszczenia mięsa. </a:t>
            </a:r>
          </a:p>
          <a:p>
            <a:pPr algn="just"/>
            <a:endParaRPr lang="pl-PL" dirty="0" smtClean="0"/>
          </a:p>
          <a:p>
            <a:endParaRPr lang="pl-PL" dirty="0"/>
          </a:p>
          <a:p>
            <a:pPr algn="just"/>
            <a:r>
              <a:rPr lang="pl-PL" b="1" dirty="0"/>
              <a:t>3</a:t>
            </a:r>
            <a:r>
              <a:rPr lang="pl-PL" b="1" dirty="0" smtClean="0"/>
              <a:t>) </a:t>
            </a:r>
            <a:r>
              <a:rPr lang="pl-PL" b="1" dirty="0"/>
              <a:t>zawartych w </a:t>
            </a:r>
            <a:r>
              <a:rPr lang="pl-PL" b="1" dirty="0" err="1"/>
              <a:t>rozp</a:t>
            </a:r>
            <a:r>
              <a:rPr lang="pl-PL" b="1" dirty="0"/>
              <a:t>. 852/2004 zał. II rozdz. I ust.10 </a:t>
            </a:r>
            <a:r>
              <a:rPr lang="pl-PL" b="1" dirty="0" smtClean="0"/>
              <a:t>– </a:t>
            </a:r>
            <a:r>
              <a:rPr lang="pl-PL" b="1" i="1" dirty="0" smtClean="0">
                <a:solidFill>
                  <a:srgbClr val="FF0000"/>
                </a:solidFill>
              </a:rPr>
              <a:t>środki </a:t>
            </a:r>
            <a:r>
              <a:rPr lang="pl-PL" b="1" i="1" dirty="0">
                <a:solidFill>
                  <a:srgbClr val="FF0000"/>
                </a:solidFill>
              </a:rPr>
              <a:t>czyszczące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i </a:t>
            </a:r>
            <a:r>
              <a:rPr lang="pl-PL" b="1" i="1" dirty="0">
                <a:solidFill>
                  <a:srgbClr val="FF0000"/>
                </a:solidFill>
              </a:rPr>
              <a:t>odkażające nie mogą być przechowywane w obszarach, gdzie pracuje się </a:t>
            </a:r>
            <a:r>
              <a:rPr lang="pl-PL" b="1" i="1" dirty="0" smtClean="0">
                <a:solidFill>
                  <a:srgbClr val="FF0000"/>
                </a:solidFill>
              </a:rPr>
              <a:t/>
            </a:r>
            <a:br>
              <a:rPr lang="pl-PL" b="1" i="1" dirty="0" smtClean="0">
                <a:solidFill>
                  <a:srgbClr val="FF0000"/>
                </a:solidFill>
              </a:rPr>
            </a:br>
            <a:r>
              <a:rPr lang="pl-PL" b="1" i="1" dirty="0" smtClean="0">
                <a:solidFill>
                  <a:srgbClr val="FF0000"/>
                </a:solidFill>
              </a:rPr>
              <a:t>z </a:t>
            </a:r>
            <a:r>
              <a:rPr lang="pl-PL" b="1" i="1" dirty="0">
                <a:solidFill>
                  <a:srgbClr val="FF0000"/>
                </a:solidFill>
              </a:rPr>
              <a:t>żywnością </a:t>
            </a:r>
            <a:endParaRPr lang="pl-PL" b="1" i="1" dirty="0" smtClean="0">
              <a:solidFill>
                <a:srgbClr val="FF0000"/>
              </a:solidFill>
            </a:endParaRPr>
          </a:p>
          <a:p>
            <a:endParaRPr lang="pl-PL" b="1" i="1" dirty="0">
              <a:solidFill>
                <a:srgbClr val="FF0000"/>
              </a:solidFill>
            </a:endParaRPr>
          </a:p>
          <a:p>
            <a:r>
              <a:rPr lang="pl-PL" dirty="0"/>
              <a:t>albo</a:t>
            </a:r>
          </a:p>
          <a:p>
            <a:r>
              <a:rPr lang="pl-PL" dirty="0"/>
              <a:t>w rzeźni znajduje się wyodrębnione, zamykane miejsce lub zamykany pojemnik na sprzęt i środki do czyszczenia i </a:t>
            </a:r>
            <a:r>
              <a:rPr lang="pl-PL" dirty="0" smtClean="0"/>
              <a:t>odkażania.</a:t>
            </a:r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19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585</TotalTime>
  <Words>1096</Words>
  <Application>Microsoft Office PowerPoint</Application>
  <PresentationFormat>Pokaz na ekranie (4:3)</PresentationFormat>
  <Paragraphs>343</Paragraphs>
  <Slides>26</Slides>
  <Notes>3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8" baseType="lpstr">
      <vt:lpstr>Aerodynamiczny</vt:lpstr>
      <vt:lpstr>Dokument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Balcerak</dc:creator>
  <cp:lastModifiedBy>ABalcerak</cp:lastModifiedBy>
  <cp:revision>75</cp:revision>
  <dcterms:created xsi:type="dcterms:W3CDTF">2020-02-14T10:43:59Z</dcterms:created>
  <dcterms:modified xsi:type="dcterms:W3CDTF">2020-11-16T06:36:36Z</dcterms:modified>
</cp:coreProperties>
</file>