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20"/>
  </p:handoutMasterIdLst>
  <p:sldIdLst>
    <p:sldId id="256" r:id="rId2"/>
    <p:sldId id="347" r:id="rId3"/>
    <p:sldId id="349" r:id="rId4"/>
    <p:sldId id="324" r:id="rId5"/>
    <p:sldId id="353" r:id="rId6"/>
    <p:sldId id="354" r:id="rId7"/>
    <p:sldId id="294" r:id="rId8"/>
    <p:sldId id="331" r:id="rId9"/>
    <p:sldId id="350" r:id="rId10"/>
    <p:sldId id="334" r:id="rId11"/>
    <p:sldId id="346" r:id="rId12"/>
    <p:sldId id="351" r:id="rId13"/>
    <p:sldId id="328" r:id="rId14"/>
    <p:sldId id="335" r:id="rId15"/>
    <p:sldId id="336" r:id="rId16"/>
    <p:sldId id="352" r:id="rId17"/>
    <p:sldId id="337" r:id="rId18"/>
    <p:sldId id="355" r:id="rId19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9" autoAdjust="0"/>
    <p:restoredTop sz="94660"/>
  </p:normalViewPr>
  <p:slideViewPr>
    <p:cSldViewPr>
      <p:cViewPr>
        <p:scale>
          <a:sx n="77" d="100"/>
          <a:sy n="77" d="100"/>
        </p:scale>
        <p:origin x="-1446" y="-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FF3671-D6A8-4899-815F-1CC7BBA76BC6}" type="datetimeFigureOut">
              <a:rPr lang="pl-PL" smtClean="0"/>
              <a:t>2020-11-16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F5B913-FBAA-41C8-9914-0285DBC41A2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33622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6F45-29C9-43E3-9155-82622CC9A0A1}" type="datetimeFigureOut">
              <a:rPr lang="pl-PL" smtClean="0"/>
              <a:t>2020-11-16</a:t>
            </a:fld>
            <a:endParaRPr lang="pl-P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7D642-20F1-4A3B-B00F-691E1085F709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6F45-29C9-43E3-9155-82622CC9A0A1}" type="datetimeFigureOut">
              <a:rPr lang="pl-PL" smtClean="0"/>
              <a:t>2020-11-16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7D642-20F1-4A3B-B00F-691E1085F70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6F45-29C9-43E3-9155-82622CC9A0A1}" type="datetimeFigureOut">
              <a:rPr lang="pl-PL" smtClean="0"/>
              <a:t>2020-11-16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7D642-20F1-4A3B-B00F-691E1085F70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6F45-29C9-43E3-9155-82622CC9A0A1}" type="datetimeFigureOut">
              <a:rPr lang="pl-PL" smtClean="0"/>
              <a:t>2020-11-16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7D642-20F1-4A3B-B00F-691E1085F70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6F45-29C9-43E3-9155-82622CC9A0A1}" type="datetimeFigureOut">
              <a:rPr lang="pl-PL" smtClean="0"/>
              <a:t>2020-11-16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7D642-20F1-4A3B-B00F-691E1085F709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6F45-29C9-43E3-9155-82622CC9A0A1}" type="datetimeFigureOut">
              <a:rPr lang="pl-PL" smtClean="0"/>
              <a:t>2020-11-16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7D642-20F1-4A3B-B00F-691E1085F70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6F45-29C9-43E3-9155-82622CC9A0A1}" type="datetimeFigureOut">
              <a:rPr lang="pl-PL" smtClean="0"/>
              <a:t>2020-11-16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7D642-20F1-4A3B-B00F-691E1085F70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6F45-29C9-43E3-9155-82622CC9A0A1}" type="datetimeFigureOut">
              <a:rPr lang="pl-PL" smtClean="0"/>
              <a:t>2020-11-16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7D642-20F1-4A3B-B00F-691E1085F70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6F45-29C9-43E3-9155-82622CC9A0A1}" type="datetimeFigureOut">
              <a:rPr lang="pl-PL" smtClean="0"/>
              <a:t>2020-11-16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7D642-20F1-4A3B-B00F-691E1085F70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6F45-29C9-43E3-9155-82622CC9A0A1}" type="datetimeFigureOut">
              <a:rPr lang="pl-PL" smtClean="0"/>
              <a:t>2020-11-16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7D642-20F1-4A3B-B00F-691E1085F70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6F45-29C9-43E3-9155-82622CC9A0A1}" type="datetimeFigureOut">
              <a:rPr lang="pl-PL" smtClean="0"/>
              <a:t>2020-11-16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037D642-20F1-4A3B-B00F-691E1085F709}" type="slidenum">
              <a:rPr lang="pl-PL" smtClean="0"/>
              <a:t>‹#›</a:t>
            </a:fld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7C36F45-29C9-43E3-9155-82622CC9A0A1}" type="datetimeFigureOut">
              <a:rPr lang="pl-PL" smtClean="0"/>
              <a:t>2020-11-16</a:t>
            </a:fld>
            <a:endParaRPr lang="pl-P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037D642-20F1-4A3B-B00F-691E1085F709}" type="slidenum">
              <a:rPr lang="pl-PL" smtClean="0"/>
              <a:t>‹#›</a:t>
            </a:fld>
            <a:endParaRPr lang="pl-P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920880" cy="3672408"/>
          </a:xfrm>
        </p:spPr>
        <p:txBody>
          <a:bodyPr>
            <a:noAutofit/>
          </a:bodyPr>
          <a:lstStyle/>
          <a:p>
            <a:r>
              <a:rPr lang="pl-PL" sz="3600" b="1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pl-PL" sz="3600" b="1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</a:br>
            <a:r>
              <a:rPr lang="pl-PL" sz="36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pl-PL" sz="36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</a:br>
            <a:r>
              <a:rPr lang="pl-PL" sz="3600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pl-PL" sz="3600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</a:br>
            <a:r>
              <a:rPr lang="pl-PL" sz="3600" b="1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Zasady przeprowadzania uboju zwierząt wykorzystanych do produkcji mięsa na użytek własny oraz</a:t>
            </a:r>
            <a:br>
              <a:rPr lang="pl-PL" sz="3600" b="1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</a:br>
            <a:r>
              <a:rPr lang="pl-PL" sz="3600" b="1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 uboju </a:t>
            </a:r>
            <a:br>
              <a:rPr lang="pl-PL" sz="3600" b="1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</a:br>
            <a:r>
              <a:rPr lang="pl-PL" sz="3600" b="1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z konieczności</a:t>
            </a:r>
            <a:endParaRPr lang="pl-PL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4077072"/>
            <a:ext cx="7376864" cy="2160240"/>
          </a:xfrm>
        </p:spPr>
        <p:txBody>
          <a:bodyPr>
            <a:normAutofit fontScale="92500" lnSpcReduction="20000"/>
          </a:bodyPr>
          <a:lstStyle/>
          <a:p>
            <a:pPr algn="r"/>
            <a:endParaRPr lang="pl-PL" sz="2000" dirty="0" smtClean="0">
              <a:solidFill>
                <a:schemeClr val="tx1"/>
              </a:solidFill>
            </a:endParaRPr>
          </a:p>
          <a:p>
            <a:pPr algn="r"/>
            <a:endParaRPr lang="pl-PL" sz="2000" dirty="0"/>
          </a:p>
          <a:p>
            <a:r>
              <a:rPr lang="pl-PL" sz="2000" dirty="0"/>
              <a:t>lek. wet. Anna Balcerak</a:t>
            </a:r>
          </a:p>
          <a:p>
            <a:pPr algn="r"/>
            <a:r>
              <a:rPr lang="pl-PL" sz="2000" dirty="0" smtClean="0">
                <a:solidFill>
                  <a:schemeClr val="tx1"/>
                </a:solidFill>
              </a:rPr>
              <a:t>Wojewódzki Inspektorat Weterynarii w </a:t>
            </a:r>
            <a:r>
              <a:rPr lang="pl-PL" sz="2000" dirty="0">
                <a:solidFill>
                  <a:schemeClr val="tx1"/>
                </a:solidFill>
              </a:rPr>
              <a:t>B</a:t>
            </a:r>
            <a:r>
              <a:rPr lang="pl-PL" sz="2000" dirty="0" smtClean="0">
                <a:solidFill>
                  <a:schemeClr val="tx1"/>
                </a:solidFill>
              </a:rPr>
              <a:t>ydgoszczy</a:t>
            </a:r>
          </a:p>
          <a:p>
            <a:endParaRPr lang="pl-PL" sz="2000" i="1" dirty="0" smtClean="0"/>
          </a:p>
          <a:p>
            <a:r>
              <a:rPr lang="pl-PL" sz="2000" i="1" smtClean="0"/>
              <a:t>KPODR </a:t>
            </a:r>
            <a:r>
              <a:rPr lang="pl-PL" sz="2000" i="1" dirty="0" smtClean="0"/>
              <a:t>Minikowo </a:t>
            </a:r>
          </a:p>
          <a:p>
            <a:r>
              <a:rPr lang="pl-PL" sz="2000" i="1" dirty="0" smtClean="0"/>
              <a:t>16.11.2020r</a:t>
            </a:r>
            <a:r>
              <a:rPr lang="pl-PL" sz="2000" i="1" dirty="0"/>
              <a:t>.</a:t>
            </a:r>
          </a:p>
          <a:p>
            <a:pPr algn="r"/>
            <a:endParaRPr lang="pl-PL" sz="2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14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5832648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pl-PL" altLang="pl-PL" sz="1800" b="1" dirty="0">
                <a:solidFill>
                  <a:srgbClr val="FF0000"/>
                </a:solidFill>
                <a:ea typeface="+mj-ea"/>
                <a:cs typeface="Times New Roman" panose="02020603050405020304" pitchFamily="18" charset="0"/>
              </a:rPr>
              <a:t>PODSTAWOWE ZASADY DOKONYWANIA UBOJU ZWIERZĄT NA UŻYTEK </a:t>
            </a:r>
            <a:r>
              <a:rPr lang="pl-PL" altLang="pl-PL" sz="1800" b="1" dirty="0" smtClean="0">
                <a:solidFill>
                  <a:srgbClr val="FF0000"/>
                </a:solidFill>
                <a:ea typeface="+mj-ea"/>
                <a:cs typeface="Times New Roman" panose="02020603050405020304" pitchFamily="18" charset="0"/>
              </a:rPr>
              <a:t>WŁASNY</a:t>
            </a:r>
          </a:p>
          <a:p>
            <a:pPr marL="0" indent="0" algn="ctr">
              <a:buNone/>
            </a:pPr>
            <a:endParaRPr lang="pl-PL" altLang="pl-PL" sz="1800" b="1" dirty="0" smtClean="0">
              <a:solidFill>
                <a:srgbClr val="FF0000"/>
              </a:solidFill>
              <a:ea typeface="+mj-ea"/>
              <a:cs typeface="Times New Roman" panose="02020603050405020304" pitchFamily="18" charset="0"/>
            </a:endParaRPr>
          </a:p>
          <a:p>
            <a:pPr lvl="0" algn="just" eaLnBrk="0" fontAlgn="base" hangingPunct="0">
              <a:spcAft>
                <a:spcPct val="0"/>
              </a:spcAft>
              <a:buFont typeface="+mj-lt"/>
              <a:buAutoNum type="arabicPeriod"/>
              <a:defRPr/>
            </a:pPr>
            <a:r>
              <a:rPr lang="pl-PL" sz="1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Powiadomienie </a:t>
            </a:r>
            <a:r>
              <a:rPr lang="pl-PL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Powiatowego Lekarza Weterynarii </a:t>
            </a:r>
            <a:r>
              <a:rPr lang="pl-PL" sz="1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pl-PL" sz="17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najmniej 24 godziny przed</a:t>
            </a:r>
            <a:r>
              <a:rPr lang="pl-PL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zamiarem dokonania uboju</a:t>
            </a:r>
            <a:r>
              <a:rPr lang="pl-PL" sz="1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 eaLnBrk="0" fontAlgn="base" hangingPunct="0">
              <a:spcAft>
                <a:spcPct val="0"/>
              </a:spcAft>
              <a:buFont typeface="+mj-lt"/>
              <a:buAutoNum type="arabicPeriod"/>
              <a:defRPr/>
            </a:pPr>
            <a:endParaRPr lang="pl-PL" sz="17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spcAft>
                <a:spcPct val="0"/>
              </a:spcAft>
              <a:buFont typeface="+mj-lt"/>
              <a:buAutoNum type="arabicPeriod"/>
              <a:defRPr/>
            </a:pPr>
            <a:r>
              <a:rPr lang="pl-PL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Uboju na terenie gospodarstwa może dokonywać osoba </a:t>
            </a:r>
            <a:r>
              <a:rPr lang="pl-PL" sz="17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posiadająca uprawnienia</a:t>
            </a:r>
            <a:r>
              <a:rPr lang="pl-PL" sz="1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 eaLnBrk="0" fontAlgn="base" hangingPunct="0">
              <a:spcAft>
                <a:spcPct val="0"/>
              </a:spcAft>
              <a:buFont typeface="+mj-lt"/>
              <a:buAutoNum type="arabicPeriod"/>
              <a:defRPr/>
            </a:pPr>
            <a:endParaRPr lang="pl-PL" sz="17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spcAft>
                <a:spcPct val="0"/>
              </a:spcAft>
              <a:buFont typeface="+mj-lt"/>
              <a:buAutoNum type="arabicPeriod"/>
              <a:defRPr/>
            </a:pPr>
            <a:r>
              <a:rPr lang="pl-PL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przypadku trzody chlewnej </a:t>
            </a:r>
            <a:r>
              <a:rPr lang="pl-PL" sz="17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obowiązkowe</a:t>
            </a:r>
            <a:r>
              <a:rPr lang="pl-PL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jest badanie w kierunku włośni</a:t>
            </a:r>
            <a:r>
              <a:rPr lang="pl-PL" sz="1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 eaLnBrk="0" fontAlgn="base" hangingPunct="0">
              <a:spcAft>
                <a:spcPct val="0"/>
              </a:spcAft>
              <a:buFont typeface="+mj-lt"/>
              <a:buAutoNum type="arabicPeriod"/>
              <a:defRPr/>
            </a:pPr>
            <a:endParaRPr lang="pl-PL" sz="17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spcAft>
                <a:spcPct val="0"/>
              </a:spcAft>
              <a:buFont typeface="+mj-lt"/>
              <a:buAutoNum type="arabicPeriod"/>
              <a:defRPr/>
            </a:pPr>
            <a:r>
              <a:rPr lang="pl-PL" sz="1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Oświadczenie </a:t>
            </a:r>
            <a:r>
              <a:rPr lang="pl-PL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zagospodarowaniu na własny koszt materiału </a:t>
            </a:r>
            <a:r>
              <a:rPr lang="pl-PL" sz="1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SRM: </a:t>
            </a:r>
          </a:p>
          <a:p>
            <a:pPr marL="0" lvl="0" indent="0" algn="just" eaLnBrk="0" fontAlgn="base" hangingPunct="0">
              <a:spcAft>
                <a:spcPct val="0"/>
              </a:spcAft>
              <a:buNone/>
              <a:defRPr/>
            </a:pPr>
            <a:r>
              <a:rPr lang="pl-PL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owce i kozy </a:t>
            </a:r>
            <a:r>
              <a:rPr lang="pl-PL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12 m-ca życia</a:t>
            </a:r>
            <a:r>
              <a:rPr lang="pl-PL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jelito biodrowe, śledziona, inne uboczne produkty pochodzenia zwierzęcego powstające przy uboju i obróbce poubojowej, jeżeli miały kontakt z SRM</a:t>
            </a:r>
            <a:r>
              <a:rPr lang="pl-PL" sz="1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w przypadku owiec </a:t>
            </a:r>
            <a:r>
              <a:rPr lang="pl-PL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kóz </a:t>
            </a:r>
            <a:r>
              <a:rPr lang="pl-PL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powyżej 12 m-ca życia</a:t>
            </a:r>
            <a:r>
              <a:rPr lang="pl-PL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l-PL" sz="1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czaszka </a:t>
            </a:r>
            <a:r>
              <a:rPr lang="pl-PL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łącznie z </a:t>
            </a:r>
            <a:r>
              <a:rPr lang="pl-PL" sz="1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mózgiem </a:t>
            </a:r>
            <a:r>
              <a:rPr lang="pl-PL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oczami, migdałki, </a:t>
            </a:r>
            <a:r>
              <a:rPr lang="pl-PL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rdzeń </a:t>
            </a:r>
            <a:r>
              <a:rPr lang="pl-PL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kręgowy, </a:t>
            </a:r>
            <a:r>
              <a:rPr lang="pl-PL" sz="1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jelito </a:t>
            </a:r>
            <a:r>
              <a:rPr lang="pl-PL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biodrowe, śledziona</a:t>
            </a:r>
            <a:r>
              <a:rPr lang="pl-PL" sz="1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inne uboczne produkty pochodzenia zwierzęcego powstające przy uboju i obróbce poubojowej, jeżeli miały kontakt z </a:t>
            </a:r>
            <a:r>
              <a:rPr lang="pl-PL" sz="1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SRM)</a:t>
            </a:r>
          </a:p>
          <a:p>
            <a:pPr marL="0" lvl="0" indent="0" algn="just" eaLnBrk="0" fontAlgn="base" hangingPunct="0">
              <a:spcAft>
                <a:spcPct val="0"/>
              </a:spcAft>
              <a:buNone/>
              <a:defRPr/>
            </a:pPr>
            <a:r>
              <a:rPr lang="pl-PL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l-PL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ielęta do </a:t>
            </a:r>
            <a:r>
              <a:rPr lang="pl-PL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m-ca życia</a:t>
            </a:r>
            <a:r>
              <a:rPr lang="pl-PL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migdałki, jelita od dwunastnicy do odbytnicy, krezka, inne uboczne </a:t>
            </a:r>
            <a:r>
              <a:rPr lang="pl-PL" sz="1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produkty </a:t>
            </a:r>
            <a:r>
              <a:rPr lang="pl-PL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pochodzenia zwierzęcego powstające przy uboju i obróbce poubojowej, jeżeli miały kontakt z </a:t>
            </a:r>
            <a:r>
              <a:rPr lang="pl-PL" sz="1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SRM.</a:t>
            </a:r>
          </a:p>
          <a:p>
            <a:pPr marL="0" lvl="0" indent="0" algn="just" eaLnBrk="0" fontAlgn="base" hangingPunct="0">
              <a:spcAft>
                <a:spcPct val="0"/>
              </a:spcAft>
              <a:buNone/>
              <a:defRPr/>
            </a:pPr>
            <a:r>
              <a:rPr lang="pl-PL" sz="1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Wymagany </a:t>
            </a:r>
            <a:r>
              <a:rPr lang="pl-PL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jest dokument handlowy z zakładu utylizacyjnego potwierdzający odbiór materiału SRM</a:t>
            </a:r>
            <a:r>
              <a:rPr lang="pl-PL" sz="1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 eaLnBrk="0" fontAlgn="base" hangingPunct="0">
              <a:spcAft>
                <a:spcPct val="0"/>
              </a:spcAft>
              <a:buNone/>
              <a:defRPr/>
            </a:pPr>
            <a:endParaRPr lang="pl-PL" sz="17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2963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755576" y="980728"/>
            <a:ext cx="7560840" cy="430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endParaRPr lang="pl-PL" b="1" dirty="0" smtClean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endParaRPr lang="pl-PL" b="1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lang="pl-PL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Za </a:t>
            </a:r>
            <a:r>
              <a:rPr lang="pl-PL" b="1" dirty="0">
                <a:solidFill>
                  <a:prstClr val="black"/>
                </a:solidFill>
                <a:cs typeface="Times New Roman" panose="02020603050405020304" pitchFamily="18" charset="0"/>
              </a:rPr>
              <a:t>niespełnienie powyższych obowiązków grozi kara w wysokości </a:t>
            </a:r>
            <a:r>
              <a:rPr lang="pl-PL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/>
            </a:r>
            <a:br>
              <a:rPr lang="pl-PL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</a:br>
            <a:r>
              <a:rPr lang="pl-PL" b="1" u="sng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od </a:t>
            </a:r>
            <a:r>
              <a:rPr lang="pl-PL" b="1" u="sng" dirty="0">
                <a:solidFill>
                  <a:prstClr val="black"/>
                </a:solidFill>
                <a:cs typeface="Times New Roman" panose="02020603050405020304" pitchFamily="18" charset="0"/>
              </a:rPr>
              <a:t>100 zł do 2000 zł</a:t>
            </a:r>
            <a:r>
              <a:rPr lang="pl-PL" b="1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pl-PL" dirty="0">
                <a:solidFill>
                  <a:prstClr val="black"/>
                </a:solidFill>
                <a:cs typeface="Times New Roman" panose="02020603050405020304" pitchFamily="18" charset="0"/>
              </a:rPr>
              <a:t>zgodnie z § 1, pkt. 39 </a:t>
            </a:r>
            <a:r>
              <a:rPr lang="pl-PL" dirty="0" err="1">
                <a:solidFill>
                  <a:prstClr val="black"/>
                </a:solidFill>
                <a:cs typeface="Times New Roman" panose="02020603050405020304" pitchFamily="18" charset="0"/>
              </a:rPr>
              <a:t>RMRiRW</a:t>
            </a:r>
            <a:r>
              <a:rPr lang="pl-PL" dirty="0">
                <a:solidFill>
                  <a:prstClr val="black"/>
                </a:solidFill>
                <a:cs typeface="Times New Roman" panose="02020603050405020304" pitchFamily="18" charset="0"/>
              </a:rPr>
              <a:t> z dnia 26 maja 2010r. w sprawie wysokości kar pieniężnych za naruszenia przepisów </a:t>
            </a:r>
            <a:r>
              <a:rPr lang="pl-PL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/>
            </a:r>
            <a:br>
              <a:rPr lang="pl-PL" dirty="0" smtClean="0">
                <a:solidFill>
                  <a:prstClr val="black"/>
                </a:solidFill>
                <a:cs typeface="Times New Roman" panose="02020603050405020304" pitchFamily="18" charset="0"/>
              </a:rPr>
            </a:br>
            <a:r>
              <a:rPr lang="pl-PL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o </a:t>
            </a:r>
            <a:r>
              <a:rPr lang="pl-PL" dirty="0">
                <a:solidFill>
                  <a:prstClr val="black"/>
                </a:solidFill>
                <a:cs typeface="Times New Roman" panose="02020603050405020304" pitchFamily="18" charset="0"/>
              </a:rPr>
              <a:t>produktach pochodzenia zwierzęcego (Dz. U. z 2017r., poz. 1182</a:t>
            </a:r>
            <a:r>
              <a:rPr lang="pl-PL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).</a:t>
            </a:r>
          </a:p>
          <a:p>
            <a:pPr lvl="0" algn="just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endParaRPr lang="pl-PL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endParaRPr lang="pl-PL" b="1" dirty="0" smtClean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lang="pl-PL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Za </a:t>
            </a:r>
            <a:r>
              <a:rPr lang="pl-PL" b="1" dirty="0">
                <a:solidFill>
                  <a:prstClr val="black"/>
                </a:solidFill>
                <a:cs typeface="Times New Roman" panose="02020603050405020304" pitchFamily="18" charset="0"/>
              </a:rPr>
              <a:t>wprowadzanie na rynek mięsa pochodzącego z produkcji mięsa na użytek własny grozi kara</a:t>
            </a:r>
            <a:r>
              <a:rPr lang="pl-PL" dirty="0">
                <a:solidFill>
                  <a:prstClr val="black"/>
                </a:solidFill>
                <a:cs typeface="Times New Roman" panose="02020603050405020304" pitchFamily="18" charset="0"/>
              </a:rPr>
              <a:t> w wysokości </a:t>
            </a:r>
            <a:r>
              <a:rPr lang="pl-PL" b="1" u="sng" dirty="0">
                <a:solidFill>
                  <a:prstClr val="black"/>
                </a:solidFill>
                <a:cs typeface="Times New Roman" panose="02020603050405020304" pitchFamily="18" charset="0"/>
              </a:rPr>
              <a:t>od </a:t>
            </a:r>
            <a:r>
              <a:rPr lang="pl-PL" b="1" u="sng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1000 </a:t>
            </a:r>
            <a:r>
              <a:rPr lang="pl-PL" b="1" u="sng" dirty="0">
                <a:solidFill>
                  <a:prstClr val="black"/>
                </a:solidFill>
                <a:cs typeface="Times New Roman" panose="02020603050405020304" pitchFamily="18" charset="0"/>
              </a:rPr>
              <a:t>zł do 5000 zł</a:t>
            </a:r>
            <a:r>
              <a:rPr lang="pl-PL" b="1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pl-PL" dirty="0">
                <a:solidFill>
                  <a:prstClr val="black"/>
                </a:solidFill>
                <a:cs typeface="Times New Roman" panose="02020603050405020304" pitchFamily="18" charset="0"/>
              </a:rPr>
              <a:t>zgodnie </a:t>
            </a:r>
            <a:r>
              <a:rPr lang="pl-PL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/>
            </a:r>
            <a:br>
              <a:rPr lang="pl-PL" dirty="0" smtClean="0">
                <a:solidFill>
                  <a:prstClr val="black"/>
                </a:solidFill>
                <a:cs typeface="Times New Roman" panose="02020603050405020304" pitchFamily="18" charset="0"/>
              </a:rPr>
            </a:br>
            <a:r>
              <a:rPr lang="pl-PL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z </a:t>
            </a:r>
            <a:r>
              <a:rPr lang="pl-PL" dirty="0">
                <a:solidFill>
                  <a:prstClr val="black"/>
                </a:solidFill>
                <a:cs typeface="Times New Roman" panose="02020603050405020304" pitchFamily="18" charset="0"/>
              </a:rPr>
              <a:t>§ 1, pkt. 38 </a:t>
            </a:r>
            <a:r>
              <a:rPr lang="pl-PL" dirty="0" err="1">
                <a:solidFill>
                  <a:prstClr val="black"/>
                </a:solidFill>
                <a:cs typeface="Times New Roman" panose="02020603050405020304" pitchFamily="18" charset="0"/>
              </a:rPr>
              <a:t>RMRiRW</a:t>
            </a:r>
            <a:r>
              <a:rPr lang="pl-PL" dirty="0">
                <a:solidFill>
                  <a:prstClr val="black"/>
                </a:solidFill>
                <a:cs typeface="Times New Roman" panose="02020603050405020304" pitchFamily="18" charset="0"/>
              </a:rPr>
              <a:t> z dnia 26 maja 2010r. w sprawie wysokości kar pieniężnych za naruszenia przepisów o produktach pochodzenia zwierzęcego (Dz. U. z 2017r., poz. 1182).</a:t>
            </a:r>
          </a:p>
          <a:p>
            <a:pPr lvl="0">
              <a:spcBef>
                <a:spcPct val="20000"/>
              </a:spcBef>
            </a:pPr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76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/>
            </a:r>
            <a:br>
              <a:rPr lang="pl-PL" dirty="0"/>
            </a:br>
            <a:r>
              <a:rPr lang="pl-PL" sz="2700" b="1" dirty="0">
                <a:solidFill>
                  <a:srgbClr val="FF0000"/>
                </a:solidFill>
                <a:latin typeface="+mn-lt"/>
              </a:rPr>
              <a:t>Ubojowi na terenie gospodarstwa w celu produkcji mięsa poddaje się zwierzęta: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1800" b="1" dirty="0"/>
              <a:t>zdrowe</a:t>
            </a:r>
            <a:r>
              <a:rPr lang="pl-PL" sz="1800" b="1" dirty="0" smtClean="0"/>
              <a:t>;</a:t>
            </a:r>
          </a:p>
          <a:p>
            <a:endParaRPr lang="pl-PL" sz="1800" b="1" dirty="0"/>
          </a:p>
          <a:p>
            <a:r>
              <a:rPr lang="pl-PL" sz="1800" b="1" dirty="0"/>
              <a:t>które nie pochodzą z gospodarstwa lub obszaru podlegającego ograniczeniom, nakazom lub zakazom</a:t>
            </a:r>
            <a:r>
              <a:rPr lang="pl-PL" sz="1800" dirty="0"/>
              <a:t>, mającym zastosowanie do danych zwierząt, wydanych na podstawie przepisów ustawy z dnia 11 marca 2004 r. o ochronie zdrowia zwierząt oraz zwalczaniu chorób zakaźnych zwierząt (Dz. U. z 2014r. poz. 1539 oraz z 2015r. poz. 266 i 470), ze względu na chorobę zakaźną zwierząt wymienioną w przepisach wydanych na podstawie art. 10 ust. 2 ustawy z dnia 16 grudnia 2005r. o produktach pochodzenia zwierzęcego</a:t>
            </a:r>
            <a:r>
              <a:rPr lang="pl-PL" sz="1800" dirty="0" smtClean="0"/>
              <a:t>;</a:t>
            </a:r>
          </a:p>
          <a:p>
            <a:pPr marL="0" indent="0">
              <a:buNone/>
            </a:pPr>
            <a:endParaRPr lang="pl-PL" sz="1800" dirty="0"/>
          </a:p>
          <a:p>
            <a:r>
              <a:rPr lang="pl-PL" sz="1800" b="1" dirty="0"/>
              <a:t>po upływie okresu karencji określonego dla użytego produktu </a:t>
            </a:r>
            <a:r>
              <a:rPr lang="pl-PL" sz="1800" dirty="0"/>
              <a:t>leczniczego weterynaryjnego lub produktu leczniczego, </a:t>
            </a:r>
            <a:r>
              <a:rPr lang="pl-PL" sz="1800" b="1" dirty="0"/>
              <a:t>jeżeli przed poddaniem ubojowi zwierzęta były leczone tymi produktami</a:t>
            </a:r>
            <a:r>
              <a:rPr lang="pl-PL" sz="1800" dirty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0561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pl-PL" sz="3600" dirty="0" smtClean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Ubój na potrzeby własne</a:t>
            </a:r>
            <a:endParaRPr lang="pl-PL" sz="3600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/>
          </a:bodyPr>
          <a:lstStyle/>
          <a:p>
            <a:pPr algn="just"/>
            <a:r>
              <a:rPr lang="pl-PL" sz="1600" b="1" u="sng" dirty="0">
                <a:ea typeface="Times New Roman" panose="02020603050405020304" pitchFamily="18" charset="0"/>
              </a:rPr>
              <a:t>Nie przeprowadza się uboju zwierząt</a:t>
            </a:r>
            <a:r>
              <a:rPr lang="pl-PL" sz="1600" dirty="0">
                <a:ea typeface="Times New Roman" panose="02020603050405020304" pitchFamily="18" charset="0"/>
              </a:rPr>
              <a:t>, w celu pozyskania mięsa, z gatunku wrażliwego na zakażenie jedną z chorób zakaźnych zwierząt wymienioną </a:t>
            </a:r>
            <a:r>
              <a:rPr lang="pl-PL" sz="1600" dirty="0" smtClean="0">
                <a:ea typeface="Times New Roman" panose="02020603050405020304" pitchFamily="18" charset="0"/>
              </a:rPr>
              <a:t/>
            </a:r>
            <a:br>
              <a:rPr lang="pl-PL" sz="1600" dirty="0" smtClean="0">
                <a:ea typeface="Times New Roman" panose="02020603050405020304" pitchFamily="18" charset="0"/>
              </a:rPr>
            </a:br>
            <a:r>
              <a:rPr lang="pl-PL" sz="1600" dirty="0" smtClean="0">
                <a:ea typeface="Times New Roman" panose="02020603050405020304" pitchFamily="18" charset="0"/>
              </a:rPr>
              <a:t>w </a:t>
            </a:r>
            <a:r>
              <a:rPr lang="pl-PL" sz="1600" dirty="0">
                <a:ea typeface="Times New Roman" panose="02020603050405020304" pitchFamily="18" charset="0"/>
              </a:rPr>
              <a:t>przepisach wydanych na podstawie art. 10 ust. 2 ustawy z dnia 16 grudnia 2005r. </a:t>
            </a:r>
            <a:r>
              <a:rPr lang="pl-PL" sz="1600" dirty="0" smtClean="0">
                <a:ea typeface="Times New Roman" panose="02020603050405020304" pitchFamily="18" charset="0"/>
              </a:rPr>
              <a:t/>
            </a:r>
            <a:br>
              <a:rPr lang="pl-PL" sz="1600" dirty="0" smtClean="0">
                <a:ea typeface="Times New Roman" panose="02020603050405020304" pitchFamily="18" charset="0"/>
              </a:rPr>
            </a:br>
            <a:r>
              <a:rPr lang="pl-PL" sz="1600" dirty="0" smtClean="0">
                <a:ea typeface="Times New Roman" panose="02020603050405020304" pitchFamily="18" charset="0"/>
              </a:rPr>
              <a:t>o </a:t>
            </a:r>
            <a:r>
              <a:rPr lang="pl-PL" sz="1600" dirty="0">
                <a:ea typeface="Times New Roman" panose="02020603050405020304" pitchFamily="18" charset="0"/>
              </a:rPr>
              <a:t>produktach pochodzenia zwierzęcego, </a:t>
            </a:r>
            <a:r>
              <a:rPr lang="pl-PL" sz="1600" b="1" u="sng" dirty="0">
                <a:ea typeface="Times New Roman" panose="02020603050405020304" pitchFamily="18" charset="0"/>
              </a:rPr>
              <a:t>w gospodarstwie innym niż gospodarstwo pochodzenia zwierzęcia, jeżeli znajdują się tam zwierzęta podejrzane </a:t>
            </a:r>
            <a:r>
              <a:rPr lang="pl-PL" sz="1600" b="1" u="sng" dirty="0" smtClean="0">
                <a:ea typeface="Times New Roman" panose="02020603050405020304" pitchFamily="18" charset="0"/>
              </a:rPr>
              <a:t/>
            </a:r>
            <a:br>
              <a:rPr lang="pl-PL" sz="1600" b="1" u="sng" dirty="0" smtClean="0">
                <a:ea typeface="Times New Roman" panose="02020603050405020304" pitchFamily="18" charset="0"/>
              </a:rPr>
            </a:br>
            <a:r>
              <a:rPr lang="pl-PL" sz="1600" b="1" u="sng" dirty="0" smtClean="0">
                <a:ea typeface="Times New Roman" panose="02020603050405020304" pitchFamily="18" charset="0"/>
              </a:rPr>
              <a:t>o </a:t>
            </a:r>
            <a:r>
              <a:rPr lang="pl-PL" sz="1600" b="1" u="sng" dirty="0">
                <a:ea typeface="Times New Roman" panose="02020603050405020304" pitchFamily="18" charset="0"/>
              </a:rPr>
              <a:t>zakażenie tą chorobą lub podejrzane o tę chorobę, chore lub zakażone. </a:t>
            </a:r>
            <a:endParaRPr lang="pl-PL" sz="1600" b="1" u="sng" dirty="0" smtClean="0">
              <a:ea typeface="Times New Roman" panose="02020603050405020304" pitchFamily="18" charset="0"/>
            </a:endParaRPr>
          </a:p>
          <a:p>
            <a:pPr algn="just"/>
            <a:endParaRPr lang="pl-PL" sz="1600" b="1" u="sng" dirty="0" smtClean="0">
              <a:ea typeface="Times New Roman" panose="02020603050405020304" pitchFamily="18" charset="0"/>
            </a:endParaRPr>
          </a:p>
          <a:p>
            <a:pPr algn="just"/>
            <a:endParaRPr lang="pl-PL" sz="1600" b="1" u="sng" dirty="0" smtClean="0">
              <a:ea typeface="Times New Roman" panose="02020603050405020304" pitchFamily="18" charset="0"/>
            </a:endParaRPr>
          </a:p>
          <a:p>
            <a:pPr algn="just"/>
            <a:r>
              <a:rPr lang="pl-PL" sz="1600" b="1" dirty="0"/>
              <a:t>Dopuszcza się ubój na terenie gospodarstwa</a:t>
            </a:r>
            <a:r>
              <a:rPr lang="pl-PL" sz="1600" dirty="0"/>
              <a:t>, w celu produkcji mięsa, świń utrzymywanych w gospodarstwie podlegającym ograniczeniom, nakazom lub </a:t>
            </a:r>
            <a:r>
              <a:rPr lang="pl-PL" sz="1600" dirty="0" smtClean="0"/>
              <a:t>zakazom:</a:t>
            </a:r>
          </a:p>
          <a:p>
            <a:pPr marL="0" indent="0" algn="just">
              <a:buNone/>
            </a:pPr>
            <a:r>
              <a:rPr lang="pl-PL" sz="1600" dirty="0" smtClean="0"/>
              <a:t>- pod </a:t>
            </a:r>
            <a:r>
              <a:rPr lang="pl-PL" sz="1600" dirty="0"/>
              <a:t>warunkiem, że były one utrzymywane w tym gospodarstwie co </a:t>
            </a:r>
            <a:r>
              <a:rPr lang="pl-PL" sz="1600" dirty="0" smtClean="0"/>
              <a:t>najmniej</a:t>
            </a:r>
            <a:br>
              <a:rPr lang="pl-PL" sz="1600" dirty="0" smtClean="0"/>
            </a:br>
            <a:r>
              <a:rPr lang="pl-PL" sz="1600" dirty="0" smtClean="0"/>
              <a:t> </a:t>
            </a:r>
            <a:r>
              <a:rPr lang="pl-PL" sz="1600" dirty="0"/>
              <a:t>30 dni przed ubojem, a ponadto gdy</a:t>
            </a:r>
            <a:r>
              <a:rPr lang="pl-PL" sz="1600" dirty="0" smtClean="0"/>
              <a:t>:</a:t>
            </a:r>
          </a:p>
          <a:p>
            <a:pPr marL="0" indent="0" algn="just">
              <a:buNone/>
            </a:pPr>
            <a:r>
              <a:rPr lang="pl-PL" sz="1600" dirty="0" smtClean="0"/>
              <a:t>      -  świnie </a:t>
            </a:r>
            <a:r>
              <a:rPr lang="pl-PL" sz="1600" dirty="0"/>
              <a:t>te zostaną poddane badaniu </a:t>
            </a:r>
            <a:r>
              <a:rPr lang="pl-PL" sz="1600" dirty="0" err="1"/>
              <a:t>przedubojowemu</a:t>
            </a:r>
            <a:r>
              <a:rPr lang="pl-PL" sz="1600" dirty="0"/>
              <a:t> </a:t>
            </a:r>
            <a:r>
              <a:rPr lang="pl-PL" sz="1600" dirty="0" smtClean="0"/>
              <a:t>,</a:t>
            </a:r>
          </a:p>
          <a:p>
            <a:pPr marL="0" indent="0" algn="just">
              <a:buNone/>
            </a:pPr>
            <a:r>
              <a:rPr lang="pl-PL" sz="1600" dirty="0" smtClean="0"/>
              <a:t>      - mięso </a:t>
            </a:r>
            <a:r>
              <a:rPr lang="pl-PL" sz="1600" dirty="0"/>
              <a:t>pozyskane w wyniku uboju tych świń zostanie poddane badaniu </a:t>
            </a:r>
            <a:r>
              <a:rPr lang="pl-PL" sz="1600" dirty="0" smtClean="0"/>
              <a:t>poubojowemu,</a:t>
            </a:r>
          </a:p>
          <a:p>
            <a:pPr marL="0" indent="0" algn="just">
              <a:buNone/>
            </a:pPr>
            <a:r>
              <a:rPr lang="pl-PL" sz="1600" dirty="0"/>
              <a:t>   </a:t>
            </a:r>
            <a:r>
              <a:rPr lang="pl-PL" sz="1600" dirty="0" smtClean="0"/>
              <a:t>   - pobiera się próbki </a:t>
            </a:r>
            <a:r>
              <a:rPr lang="pl-PL" sz="1600" dirty="0"/>
              <a:t>do badania laboratoryjnego w kierunku afrykańskiego pomoru świń </a:t>
            </a:r>
            <a:r>
              <a:rPr lang="pl-PL" sz="1600" dirty="0" smtClean="0"/>
              <a:t>. </a:t>
            </a:r>
          </a:p>
          <a:p>
            <a:pPr marL="0" indent="0" algn="just">
              <a:buNone/>
            </a:pPr>
            <a:endParaRPr lang="pl-PL" sz="1800" dirty="0"/>
          </a:p>
          <a:p>
            <a:pPr marL="0" indent="0" algn="just">
              <a:buNone/>
            </a:pPr>
            <a:endParaRPr lang="pl-PL" sz="1800" dirty="0"/>
          </a:p>
          <a:p>
            <a:pPr algn="just"/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409257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pl-PL" altLang="pl-PL" sz="2800" dirty="0">
                <a:solidFill>
                  <a:srgbClr val="FF0000"/>
                </a:solidFill>
                <a:latin typeface="+mn-lt"/>
              </a:rPr>
              <a:t>UBÓJ Z </a:t>
            </a:r>
            <a:r>
              <a:rPr lang="pl-PL" altLang="pl-PL" sz="2800" dirty="0" smtClean="0">
                <a:solidFill>
                  <a:srgbClr val="FF0000"/>
                </a:solidFill>
                <a:latin typeface="+mn-lt"/>
              </a:rPr>
              <a:t>KONIECZNOŚCI</a:t>
            </a:r>
            <a:endParaRPr lang="pl-PL" sz="2800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/>
          <a:lstStyle/>
          <a:p>
            <a:pPr marL="457200" lvl="0" indent="-457200" algn="just" eaLnBrk="0" fontAlgn="base" hangingPunct="0">
              <a:lnSpc>
                <a:spcPct val="150000"/>
              </a:lnSpc>
              <a:spcAft>
                <a:spcPct val="0"/>
              </a:spcAft>
              <a:buFont typeface="+mj-lt"/>
              <a:buAutoNum type="arabicPeriod"/>
              <a:defRPr/>
            </a:pPr>
            <a:r>
              <a:rPr lang="pl-PL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pl-PL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wierzęta </a:t>
            </a:r>
            <a:r>
              <a:rPr lang="pl-PL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zdrowe </a:t>
            </a:r>
            <a:r>
              <a:rPr lang="pl-PL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 </a:t>
            </a:r>
            <a:r>
              <a:rPr lang="pl-PL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wszystkimi innymi względami, mające wypadek, który uniemożliwił  ich transport do rzeźni z przyczyn podyktowanych ich dobrostanem. </a:t>
            </a:r>
            <a:endParaRPr lang="pl-PL" sz="20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 eaLnBrk="0" fontAlgn="base" hangingPunct="0">
              <a:lnSpc>
                <a:spcPct val="150000"/>
              </a:lnSpc>
              <a:spcAft>
                <a:spcPct val="0"/>
              </a:spcAft>
              <a:buFont typeface="+mj-lt"/>
              <a:buAutoNum type="arabicPeriod"/>
              <a:defRPr/>
            </a:pPr>
            <a:endParaRPr lang="pl-PL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 eaLnBrk="0" fontAlgn="base" hangingPunct="0">
              <a:lnSpc>
                <a:spcPct val="150000"/>
              </a:lnSpc>
              <a:spcAft>
                <a:spcPct val="0"/>
              </a:spcAft>
              <a:buFont typeface="+mj-lt"/>
              <a:buAutoNum type="arabicPeriod"/>
              <a:defRPr/>
            </a:pPr>
            <a:r>
              <a:rPr lang="pl-PL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każdym innym przypadku zwierzęta uśmiercone na terenie gospodarstw </a:t>
            </a:r>
            <a:r>
              <a:rPr lang="pl-PL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muszą </a:t>
            </a:r>
            <a:r>
              <a:rPr lang="pl-PL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trafić do zakładu utylizacyjnego uprawnionego do odbioru ubocznych produktów zwierzęcych.</a:t>
            </a:r>
            <a:endParaRPr lang="pl-PL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19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/>
          </a:bodyPr>
          <a:lstStyle/>
          <a:p>
            <a:pPr algn="ctr"/>
            <a:r>
              <a:rPr lang="pl-PL" altLang="pl-PL" sz="2400" dirty="0">
                <a:solidFill>
                  <a:srgbClr val="FF0000"/>
                </a:solidFill>
                <a:latin typeface="+mn-lt"/>
              </a:rPr>
              <a:t>UBÓJ Z KONIECZNOŚCI POZA UBOJNIĄ</a:t>
            </a:r>
            <a:endParaRPr lang="pl-PL" sz="2400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/>
          </a:bodyPr>
          <a:lstStyle/>
          <a:p>
            <a:pPr marL="0" lvl="0" indent="0" algn="just" eaLnBrk="0" fontAlgn="base" hangingPunct="0">
              <a:spcAft>
                <a:spcPct val="0"/>
              </a:spcAft>
              <a:buNone/>
              <a:defRPr/>
            </a:pPr>
            <a:endParaRPr lang="pl-PL" sz="17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spcAft>
                <a:spcPct val="0"/>
              </a:spcAft>
              <a:buNone/>
              <a:defRPr/>
            </a:pPr>
            <a:endParaRPr lang="pl-PL" sz="17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spcAft>
                <a:spcPct val="0"/>
              </a:spcAft>
              <a:buNone/>
              <a:defRPr/>
            </a:pPr>
            <a:r>
              <a:rPr lang="pl-PL" sz="18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Zgodnie </a:t>
            </a:r>
            <a:r>
              <a:rPr lang="pl-PL" sz="1800" dirty="0">
                <a:solidFill>
                  <a:prstClr val="black"/>
                </a:solidFill>
                <a:cs typeface="Times New Roman" panose="02020603050405020304" pitchFamily="18" charset="0"/>
              </a:rPr>
              <a:t>z art. 17 ustawy z dnia 16.12.2005r. </a:t>
            </a:r>
            <a:r>
              <a:rPr lang="pl-PL" sz="1800" i="1" dirty="0">
                <a:solidFill>
                  <a:prstClr val="black"/>
                </a:solidFill>
                <a:cs typeface="Times New Roman" panose="02020603050405020304" pitchFamily="18" charset="0"/>
              </a:rPr>
              <a:t>o produktach pochodzenia zwierzęcego</a:t>
            </a:r>
            <a:r>
              <a:rPr lang="pl-PL" sz="1800" dirty="0">
                <a:solidFill>
                  <a:prstClr val="black"/>
                </a:solidFill>
                <a:cs typeface="Times New Roman" panose="02020603050405020304" pitchFamily="18" charset="0"/>
              </a:rPr>
              <a:t>, </a:t>
            </a:r>
            <a:r>
              <a:rPr lang="pl-PL" sz="18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/>
            </a:r>
            <a:br>
              <a:rPr lang="pl-PL" sz="1800" dirty="0" smtClean="0">
                <a:solidFill>
                  <a:prstClr val="black"/>
                </a:solidFill>
                <a:cs typeface="Times New Roman" panose="02020603050405020304" pitchFamily="18" charset="0"/>
              </a:rPr>
            </a:br>
            <a:r>
              <a:rPr lang="pl-PL" sz="18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co </a:t>
            </a:r>
            <a:r>
              <a:rPr lang="pl-PL" sz="1800" dirty="0">
                <a:solidFill>
                  <a:prstClr val="black"/>
                </a:solidFill>
                <a:cs typeface="Times New Roman" panose="02020603050405020304" pitchFamily="18" charset="0"/>
              </a:rPr>
              <a:t>do zasady </a:t>
            </a:r>
            <a:r>
              <a:rPr lang="pl-PL" sz="1800" b="1" u="sng" dirty="0">
                <a:solidFill>
                  <a:prstClr val="black"/>
                </a:solidFill>
                <a:cs typeface="Times New Roman" panose="02020603050405020304" pitchFamily="18" charset="0"/>
              </a:rPr>
              <a:t>ubój zwierząt kopytnych odbywa się w rzeźni</a:t>
            </a:r>
            <a:r>
              <a:rPr lang="pl-PL" sz="1800" dirty="0">
                <a:solidFill>
                  <a:prstClr val="black"/>
                </a:solidFill>
                <a:cs typeface="Times New Roman" panose="02020603050405020304" pitchFamily="18" charset="0"/>
              </a:rPr>
              <a:t>. Wyjątkiem </a:t>
            </a:r>
            <a:r>
              <a:rPr lang="pl-PL" sz="18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/>
            </a:r>
            <a:br>
              <a:rPr lang="pl-PL" sz="1800" dirty="0" smtClean="0">
                <a:solidFill>
                  <a:prstClr val="black"/>
                </a:solidFill>
                <a:cs typeface="Times New Roman" panose="02020603050405020304" pitchFamily="18" charset="0"/>
              </a:rPr>
            </a:br>
            <a:r>
              <a:rPr lang="pl-PL" sz="18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od </a:t>
            </a:r>
            <a:r>
              <a:rPr lang="pl-PL" sz="1800" dirty="0">
                <a:solidFill>
                  <a:prstClr val="black"/>
                </a:solidFill>
                <a:cs typeface="Times New Roman" panose="02020603050405020304" pitchFamily="18" charset="0"/>
              </a:rPr>
              <a:t>powyższej zasady jest m.in. ubój z konieczności domowych zwierząt kopytnych. </a:t>
            </a:r>
            <a:endParaRPr lang="pl-PL" sz="1800" dirty="0" smtClean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spcAft>
                <a:spcPct val="0"/>
              </a:spcAft>
              <a:buNone/>
              <a:defRPr/>
            </a:pPr>
            <a:endParaRPr lang="pl-PL" sz="1800" dirty="0" smtClean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spcAft>
                <a:spcPct val="0"/>
              </a:spcAft>
              <a:buNone/>
              <a:defRPr/>
            </a:pPr>
            <a:endParaRPr lang="pl-PL" sz="1800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spcAft>
                <a:spcPct val="0"/>
              </a:spcAft>
              <a:buNone/>
              <a:defRPr/>
            </a:pPr>
            <a:r>
              <a:rPr lang="pl-PL" sz="1800" b="1" u="sng" dirty="0">
                <a:solidFill>
                  <a:prstClr val="black"/>
                </a:solidFill>
                <a:cs typeface="Times New Roman" panose="02020603050405020304" pitchFamily="18" charset="0"/>
              </a:rPr>
              <a:t>Ubój z konieczności dotyczy zwierząt kopytnych, które uległy wypadkowi, </a:t>
            </a:r>
            <a:r>
              <a:rPr lang="pl-PL" sz="1800" b="1" u="sng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/>
            </a:r>
            <a:br>
              <a:rPr lang="pl-PL" sz="1800" b="1" u="sng" dirty="0" smtClean="0">
                <a:solidFill>
                  <a:prstClr val="black"/>
                </a:solidFill>
                <a:cs typeface="Times New Roman" panose="02020603050405020304" pitchFamily="18" charset="0"/>
              </a:rPr>
            </a:br>
            <a:r>
              <a:rPr lang="pl-PL" sz="1800" b="1" u="sng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a </a:t>
            </a:r>
            <a:r>
              <a:rPr lang="pl-PL" sz="1800" b="1" u="sng" dirty="0">
                <a:solidFill>
                  <a:prstClr val="black"/>
                </a:solidFill>
                <a:cs typeface="Times New Roman" panose="02020603050405020304" pitchFamily="18" charset="0"/>
              </a:rPr>
              <a:t>transport do ubojni naraziłoby je na zbędne cierpienie</a:t>
            </a:r>
            <a:r>
              <a:rPr lang="pl-PL" sz="1800" u="sng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pl-PL" sz="1800" dirty="0">
                <a:solidFill>
                  <a:prstClr val="black"/>
                </a:solidFill>
                <a:cs typeface="Times New Roman" panose="02020603050405020304" pitchFamily="18" charset="0"/>
              </a:rPr>
              <a:t>i w związku z tym, zgodnie z pkt. 1 i 2 lit. </a:t>
            </a:r>
            <a:r>
              <a:rPr lang="pl-PL" sz="18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a </a:t>
            </a:r>
            <a:r>
              <a:rPr lang="pl-PL" sz="1800" dirty="0">
                <a:solidFill>
                  <a:prstClr val="black"/>
                </a:solidFill>
                <a:cs typeface="Times New Roman" panose="02020603050405020304" pitchFamily="18" charset="0"/>
              </a:rPr>
              <a:t>i b rozdziału I, załącznika I rozporządzenia Rady (WE) nr 1/2005 z dnia 22.12.2004r. zwierzęta te nie mogą być przewożone nawet na krótkich dystansach do rzeźni w celu dokonania uboju. </a:t>
            </a:r>
          </a:p>
          <a:p>
            <a:pPr marL="0" lvl="0" indent="0" algn="just" eaLnBrk="0" fontAlgn="base" hangingPunct="0">
              <a:spcAft>
                <a:spcPct val="0"/>
              </a:spcAft>
              <a:buNone/>
              <a:defRPr/>
            </a:pPr>
            <a:endParaRPr lang="pl-PL" sz="17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501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48648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400" dirty="0">
                <a:solidFill>
                  <a:srgbClr val="FF0000"/>
                </a:solidFill>
                <a:latin typeface="+mn-lt"/>
              </a:rPr>
              <a:t>UBÓJ Z KONIECZNOŚCI POZA UBOJNIĄ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1800" b="1" dirty="0"/>
              <a:t>Warunki jaki muszą być spełnione, aby takiego uboju można było dokonać, czyli</a:t>
            </a:r>
            <a:r>
              <a:rPr lang="pl-PL" sz="1800" b="1" dirty="0" smtClean="0"/>
              <a:t>:</a:t>
            </a:r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r>
              <a:rPr lang="pl-PL" sz="1800" dirty="0" smtClean="0"/>
              <a:t>1. Zwierzę </a:t>
            </a:r>
            <a:r>
              <a:rPr lang="pl-PL" sz="1800" dirty="0"/>
              <a:t>musi zostać poddane badaniu </a:t>
            </a:r>
            <a:r>
              <a:rPr lang="pl-PL" sz="1800" dirty="0" err="1"/>
              <a:t>przedubojowemu</a:t>
            </a:r>
            <a:r>
              <a:rPr lang="pl-PL" sz="1800" dirty="0"/>
              <a:t> przez lekarza weterynarii</a:t>
            </a:r>
            <a:r>
              <a:rPr lang="pl-PL" sz="1800" dirty="0" smtClean="0"/>
              <a:t>.</a:t>
            </a:r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r>
              <a:rPr lang="pl-PL" sz="1800" dirty="0" smtClean="0"/>
              <a:t>2. Uboju </a:t>
            </a:r>
            <a:r>
              <a:rPr lang="pl-PL" sz="1800" dirty="0"/>
              <a:t>w gospodarstwie może dokonać wyłącznie osoba posiadająca stosowne uprawnienie</a:t>
            </a:r>
            <a:r>
              <a:rPr lang="pl-PL" sz="1800" dirty="0" smtClean="0"/>
              <a:t>.</a:t>
            </a:r>
          </a:p>
          <a:p>
            <a:pPr marL="0" indent="0">
              <a:buNone/>
            </a:pPr>
            <a:endParaRPr lang="pl-PL" sz="1800" dirty="0"/>
          </a:p>
          <a:p>
            <a:pPr marL="0" indent="0" algn="just">
              <a:buNone/>
            </a:pPr>
            <a:r>
              <a:rPr lang="pl-PL" sz="1800" dirty="0" smtClean="0"/>
              <a:t>3.  Zwierzę </a:t>
            </a:r>
            <a:r>
              <a:rPr lang="pl-PL" sz="1800" dirty="0"/>
              <a:t>poddane ubojowi i </a:t>
            </a:r>
            <a:r>
              <a:rPr lang="pl-PL" sz="1800" dirty="0" err="1" smtClean="0"/>
              <a:t>odkrwawieniu</a:t>
            </a:r>
            <a:r>
              <a:rPr lang="pl-PL" sz="1800" dirty="0" smtClean="0"/>
              <a:t> </a:t>
            </a:r>
            <a:r>
              <a:rPr lang="pl-PL" sz="1800" dirty="0"/>
              <a:t>musi zostać przewiezione do ubojni w higienicznych warunkach i bez zbędnej zwłoki- w ciągu 2 godzin od uboju. Jeżeli nie jest dostarczane w ciągu 2 godzin musi zostać poddane chłodzeniu Usunięcia żołądka i </a:t>
            </a:r>
            <a:r>
              <a:rPr lang="pl-PL" sz="1800" dirty="0" smtClean="0"/>
              <a:t>jelit, bez </a:t>
            </a:r>
            <a:r>
              <a:rPr lang="pl-PL" sz="1800" dirty="0"/>
              <a:t>dalszego oczyszczania, można dokonać na miejscu, pod nadzorem lekarza weterynarii. Wszelkie usunięte wnętrzności muszą towarzyszyć </a:t>
            </a:r>
            <a:r>
              <a:rPr lang="pl-PL" sz="1800" dirty="0" smtClean="0"/>
              <a:t>zwierzęciu do </a:t>
            </a:r>
            <a:r>
              <a:rPr lang="pl-PL" sz="1800" dirty="0"/>
              <a:t>ubojni, oraz muszą być oznakowane jako przynależące do tego zwierzęcia.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3964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/>
          <a:lstStyle/>
          <a:p>
            <a:pPr algn="ctr"/>
            <a:r>
              <a:rPr lang="pl-PL" altLang="pl-PL" sz="2900" dirty="0">
                <a:solidFill>
                  <a:srgbClr val="FF0000"/>
                </a:solidFill>
                <a:latin typeface="Times New Roman" pitchFamily="18" charset="0"/>
              </a:rPr>
              <a:t>UBÓJ Z KONIECZNOŚCI POZA UBOJNIĄ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 eaLnBrk="0" fontAlgn="base" hangingPunct="0">
              <a:spcAft>
                <a:spcPct val="0"/>
              </a:spcAft>
              <a:buNone/>
              <a:defRPr/>
            </a:pPr>
            <a:r>
              <a:rPr lang="pl-PL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pl-PL" sz="1800" dirty="0">
                <a:solidFill>
                  <a:prstClr val="black"/>
                </a:solidFill>
                <a:cs typeface="Times New Roman" panose="02020603050405020304" pitchFamily="18" charset="0"/>
              </a:rPr>
              <a:t>Zwierzęciu do ubojni musi </a:t>
            </a:r>
            <a:r>
              <a:rPr lang="pl-PL" sz="18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towarzyszyć podpisane </a:t>
            </a:r>
            <a:r>
              <a:rPr lang="pl-PL" sz="1800" dirty="0">
                <a:solidFill>
                  <a:prstClr val="black"/>
                </a:solidFill>
                <a:cs typeface="Times New Roman" panose="02020603050405020304" pitchFamily="18" charset="0"/>
              </a:rPr>
              <a:t>i starannie wypełnione  </a:t>
            </a:r>
            <a:endParaRPr lang="pl-PL" sz="1800" dirty="0" smtClean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spcAft>
                <a:spcPct val="0"/>
              </a:spcAft>
              <a:buNone/>
              <a:defRPr/>
            </a:pPr>
            <a:endParaRPr lang="pl-PL" sz="1800" dirty="0" smtClean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lvl="0" algn="just" eaLnBrk="0" fontAlgn="base" hangingPunct="0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pl-PL" sz="18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oświadczenie </a:t>
            </a:r>
            <a:r>
              <a:rPr lang="pl-PL" sz="1800" dirty="0">
                <a:solidFill>
                  <a:prstClr val="black"/>
                </a:solidFill>
                <a:cs typeface="Times New Roman" panose="02020603050405020304" pitchFamily="18" charset="0"/>
              </a:rPr>
              <a:t>hodowcy – </a:t>
            </a:r>
            <a:r>
              <a:rPr lang="pl-PL" sz="18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właściciela, stwierdzające </a:t>
            </a:r>
            <a:r>
              <a:rPr lang="pl-PL" sz="1800" dirty="0">
                <a:solidFill>
                  <a:prstClr val="black"/>
                </a:solidFill>
                <a:cs typeface="Times New Roman" panose="02020603050405020304" pitchFamily="18" charset="0"/>
              </a:rPr>
              <a:t>tożsamość zwierzęcia </a:t>
            </a:r>
            <a:r>
              <a:rPr lang="pl-PL" sz="18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/>
            </a:r>
            <a:br>
              <a:rPr lang="pl-PL" sz="1800" dirty="0" smtClean="0">
                <a:solidFill>
                  <a:prstClr val="black"/>
                </a:solidFill>
                <a:cs typeface="Times New Roman" panose="02020603050405020304" pitchFamily="18" charset="0"/>
              </a:rPr>
            </a:br>
            <a:r>
              <a:rPr lang="pl-PL" sz="18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oraz </a:t>
            </a:r>
            <a:r>
              <a:rPr lang="pl-PL" sz="1800" dirty="0">
                <a:solidFill>
                  <a:prstClr val="black"/>
                </a:solidFill>
                <a:cs typeface="Times New Roman" panose="02020603050405020304" pitchFamily="18" charset="0"/>
              </a:rPr>
              <a:t>zawierające informacje na temat weterynaryjnych produktów leczniczych lub innego leczenia, z wyszczególnieniem dat podawania i okresów karencji </a:t>
            </a:r>
            <a:endParaRPr lang="pl-PL" sz="1800" dirty="0" smtClean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spcAft>
                <a:spcPct val="0"/>
              </a:spcAft>
              <a:buNone/>
              <a:defRPr/>
            </a:pPr>
            <a:endParaRPr lang="pl-PL" sz="1800" dirty="0" smtClean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lvl="0" algn="just" eaLnBrk="0" fontAlgn="base" hangingPunct="0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pl-PL" sz="18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dokument </a:t>
            </a:r>
            <a:r>
              <a:rPr lang="pl-PL" sz="1800" dirty="0">
                <a:solidFill>
                  <a:prstClr val="black"/>
                </a:solidFill>
                <a:cs typeface="Times New Roman" panose="02020603050405020304" pitchFamily="18" charset="0"/>
              </a:rPr>
              <a:t>„Informacja o łańcuchu żywnościowym zwierząt kierowanych </a:t>
            </a:r>
            <a:r>
              <a:rPr lang="pl-PL" sz="18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/>
            </a:r>
            <a:br>
              <a:rPr lang="pl-PL" sz="1800" dirty="0" smtClean="0">
                <a:solidFill>
                  <a:prstClr val="black"/>
                </a:solidFill>
                <a:cs typeface="Times New Roman" panose="02020603050405020304" pitchFamily="18" charset="0"/>
              </a:rPr>
            </a:br>
            <a:r>
              <a:rPr lang="pl-PL" sz="18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do </a:t>
            </a:r>
            <a:r>
              <a:rPr lang="pl-PL" sz="1800" dirty="0">
                <a:solidFill>
                  <a:prstClr val="black"/>
                </a:solidFill>
                <a:cs typeface="Times New Roman" panose="02020603050405020304" pitchFamily="18" charset="0"/>
              </a:rPr>
              <a:t>uboju” </a:t>
            </a:r>
            <a:endParaRPr lang="pl-PL" sz="1800" dirty="0" smtClean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lvl="0" algn="just" eaLnBrk="0" fontAlgn="base" hangingPunct="0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pl-PL" sz="1800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lvl="0" algn="just" eaLnBrk="0" fontAlgn="base" hangingPunct="0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pl-PL" sz="18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oświadczenie </a:t>
            </a:r>
            <a:r>
              <a:rPr lang="pl-PL" sz="1800" dirty="0">
                <a:solidFill>
                  <a:prstClr val="black"/>
                </a:solidFill>
                <a:cs typeface="Times New Roman" panose="02020603050405020304" pitchFamily="18" charset="0"/>
              </a:rPr>
              <a:t>lekarza weterynarii stwierdzające korzystny wynik badania </a:t>
            </a:r>
            <a:r>
              <a:rPr lang="pl-PL" sz="1800" dirty="0" err="1">
                <a:solidFill>
                  <a:prstClr val="black"/>
                </a:solidFill>
                <a:cs typeface="Times New Roman" panose="02020603050405020304" pitchFamily="18" charset="0"/>
              </a:rPr>
              <a:t>przedubojowego</a:t>
            </a:r>
            <a:r>
              <a:rPr lang="pl-PL" sz="1800" dirty="0">
                <a:solidFill>
                  <a:prstClr val="black"/>
                </a:solidFill>
                <a:cs typeface="Times New Roman" panose="02020603050405020304" pitchFamily="18" charset="0"/>
              </a:rPr>
              <a:t>, jego datę i godzinę przeprowadzenia, przyczynę uboju </a:t>
            </a:r>
            <a:r>
              <a:rPr lang="pl-PL" sz="18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/>
            </a:r>
            <a:br>
              <a:rPr lang="pl-PL" sz="1800" dirty="0" smtClean="0">
                <a:solidFill>
                  <a:prstClr val="black"/>
                </a:solidFill>
                <a:cs typeface="Times New Roman" panose="02020603050405020304" pitchFamily="18" charset="0"/>
              </a:rPr>
            </a:br>
            <a:r>
              <a:rPr lang="pl-PL" sz="18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z </a:t>
            </a:r>
            <a:r>
              <a:rPr lang="pl-PL" sz="1800" dirty="0">
                <a:solidFill>
                  <a:prstClr val="black"/>
                </a:solidFill>
                <a:cs typeface="Times New Roman" panose="02020603050405020304" pitchFamily="18" charset="0"/>
              </a:rPr>
              <a:t>konieczności oraz charakter leczenia, jakie stosował wobec zwierzęcia.</a:t>
            </a:r>
          </a:p>
          <a:p>
            <a:pPr marL="0" lvl="0" indent="0" algn="just" eaLnBrk="0" fontAlgn="base" hangingPunct="0">
              <a:spcAft>
                <a:spcPct val="0"/>
              </a:spcAft>
              <a:buNone/>
              <a:defRPr/>
            </a:pPr>
            <a:endParaRPr lang="pl-PL" sz="180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33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/>
          </a:bodyPr>
          <a:lstStyle/>
          <a:p>
            <a:pPr algn="ctr"/>
            <a:r>
              <a:rPr lang="pl-PL" sz="2400" dirty="0" smtClean="0">
                <a:solidFill>
                  <a:srgbClr val="FF0000"/>
                </a:solidFill>
                <a:latin typeface="+mn-lt"/>
              </a:rPr>
              <a:t>UBÓJ  Z  KONIECZNOŚCI  POZA  UBOJNIĄ</a:t>
            </a:r>
            <a:endParaRPr lang="pl-PL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/>
          <a:lstStyle/>
          <a:p>
            <a:pPr marL="0" indent="0">
              <a:buNone/>
            </a:pPr>
            <a:endParaRPr lang="pl-PL" sz="1600" dirty="0" smtClean="0"/>
          </a:p>
          <a:p>
            <a:pPr marL="0" indent="0">
              <a:buNone/>
            </a:pPr>
            <a:endParaRPr lang="pl-PL" sz="1600" dirty="0"/>
          </a:p>
          <a:p>
            <a:pPr marL="0" indent="0" algn="just">
              <a:buNone/>
            </a:pPr>
            <a:r>
              <a:rPr lang="pl-PL" sz="1600" dirty="0" smtClean="0"/>
              <a:t>5. </a:t>
            </a:r>
            <a:r>
              <a:rPr lang="pl-PL" sz="1800" dirty="0" smtClean="0"/>
              <a:t>Tusza zwierzęcia zostaje poddana szczegółowemu badaniu </a:t>
            </a:r>
            <a:r>
              <a:rPr lang="pl-PL" sz="1800" dirty="0" err="1" smtClean="0"/>
              <a:t>przedubojowemu</a:t>
            </a:r>
            <a:r>
              <a:rPr lang="pl-PL" sz="1800" dirty="0" smtClean="0"/>
              <a:t>  przez urzędowego lekarza weterynarii w zakładzie .</a:t>
            </a:r>
          </a:p>
          <a:p>
            <a:pPr marL="342900" indent="-342900" algn="just">
              <a:buFont typeface="+mj-lt"/>
              <a:buAutoNum type="arabicPeriod"/>
            </a:pPr>
            <a:endParaRPr lang="pl-PL" sz="1800" dirty="0"/>
          </a:p>
          <a:p>
            <a:pPr marL="342900" indent="-342900" algn="just">
              <a:buFont typeface="+mj-lt"/>
              <a:buAutoNum type="arabicPeriod"/>
            </a:pPr>
            <a:endParaRPr lang="pl-PL" sz="1800" dirty="0" smtClean="0"/>
          </a:p>
          <a:p>
            <a:pPr marL="0" indent="0" algn="just">
              <a:buNone/>
            </a:pPr>
            <a:r>
              <a:rPr lang="pl-PL" sz="1800" dirty="0"/>
              <a:t>6</a:t>
            </a:r>
            <a:r>
              <a:rPr lang="pl-PL" sz="1800" dirty="0" smtClean="0"/>
              <a:t>. Przedsiębiorstwa </a:t>
            </a:r>
            <a:r>
              <a:rPr lang="pl-PL" sz="1800" dirty="0"/>
              <a:t>sektora spożywczego nie mogą wprowadzać do obrotu mięsa zwierząt poddanych ubojowi z konieczności, chyba że jest ono opatrzone specjalnym znakiem jakości </a:t>
            </a:r>
            <a:r>
              <a:rPr lang="pl-PL" sz="1800" dirty="0" smtClean="0"/>
              <a:t>zdrowotnej – </a:t>
            </a:r>
            <a:r>
              <a:rPr lang="pl-PL" sz="1800" dirty="0" smtClean="0">
                <a:solidFill>
                  <a:srgbClr val="FF0000"/>
                </a:solidFill>
              </a:rPr>
              <a:t>znakiem owalnym,  </a:t>
            </a:r>
            <a:r>
              <a:rPr lang="pl-PL" sz="1800" dirty="0" smtClean="0"/>
              <a:t>który  kwalifikuje mięso do wprowadzania  do obrotu, bez ograniczenia terytorialnego.</a:t>
            </a:r>
            <a:endParaRPr lang="pl-PL" sz="1800" dirty="0"/>
          </a:p>
          <a:p>
            <a:pPr marL="0" indent="0">
              <a:buNone/>
            </a:pPr>
            <a:endParaRPr lang="pl-PL" sz="1800" dirty="0" smtClean="0"/>
          </a:p>
          <a:p>
            <a:pPr marL="0" indent="0" algn="r">
              <a:buNone/>
            </a:pPr>
            <a:endParaRPr lang="pl-PL" sz="1600" dirty="0" smtClean="0"/>
          </a:p>
          <a:p>
            <a:pPr marL="0" indent="0" algn="r">
              <a:buNone/>
            </a:pPr>
            <a:r>
              <a:rPr lang="pl-PL" sz="1600" dirty="0" smtClean="0"/>
              <a:t>Dziękuję za uwagę </a:t>
            </a:r>
            <a:r>
              <a:rPr lang="pl-PL" sz="1600" dirty="0" smtClean="0">
                <a:sym typeface="Wingdings" panose="05000000000000000000" pitchFamily="2" charset="2"/>
              </a:rPr>
              <a:t> 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4121947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764704"/>
            <a:ext cx="8712968" cy="5289451"/>
          </a:xfrm>
        </p:spPr>
        <p:txBody>
          <a:bodyPr>
            <a:normAutofit/>
          </a:bodyPr>
          <a:lstStyle/>
          <a:p>
            <a:r>
              <a:rPr lang="pl-PL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Ustawa 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dnia 21 sierpnia 1997 r. </a:t>
            </a:r>
            <a:r>
              <a:rPr lang="pl-PL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ochronie zwierząt </a:t>
            </a:r>
            <a:r>
              <a:rPr lang="pl-PL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pl-PL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t.j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Dz. U. z 2017r. Poz. 1855 z </a:t>
            </a:r>
            <a:r>
              <a:rPr lang="pl-PL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późn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zm</a:t>
            </a:r>
            <a:r>
              <a:rPr lang="pl-PL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,)</a:t>
            </a:r>
          </a:p>
          <a:p>
            <a:pPr marL="0" indent="0">
              <a:buNone/>
            </a:pPr>
            <a:endParaRPr lang="pl-PL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Rozporządzenie 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Rady (WE) nr 1099/2009 z dnia 24 września 2009r. w sprawie ochrony zwierząt podczas ich uśmiercania (DZ. Urz. L 303 z 18.11.2009, str. 1, z </a:t>
            </a:r>
            <a:r>
              <a:rPr lang="pl-PL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późn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zm.) </a:t>
            </a:r>
            <a:endParaRPr lang="pl-PL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Rozporządzenie </a:t>
            </a:r>
            <a:r>
              <a:rPr lang="pl-PL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MRiRW</a:t>
            </a:r>
            <a:r>
              <a:rPr lang="pl-PL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dnia 9 września 2004r. w sprawie kwalifikacji osób uprawnionych </a:t>
            </a:r>
            <a:r>
              <a:rPr lang="pl-PL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zawodowego uboju oraz warunków i metod uboju i uśmiercania zwierząt (Dz. U. Nr 205, poz. 2102</a:t>
            </a:r>
            <a:r>
              <a:rPr lang="pl-PL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–nowelizacje 12 marca 2018r,. 16 kwietnia 2020r.</a:t>
            </a:r>
          </a:p>
          <a:p>
            <a:pPr marL="0" indent="0" algn="just">
              <a:buNone/>
            </a:pPr>
            <a:endParaRPr lang="pl-PL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Rozporządzenie </a:t>
            </a:r>
            <a:r>
              <a:rPr lang="pl-PL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MRiRW</a:t>
            </a:r>
            <a:r>
              <a:rPr lang="pl-PL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dnia 21 października 2010r. w sprawie wymagań weterynaryjnych przy produkcji mięsa przeznaczonego na użytek własny (</a:t>
            </a:r>
            <a:r>
              <a:rPr lang="pl-PL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t.j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Dz. U. </a:t>
            </a:r>
            <a:r>
              <a:rPr lang="pl-PL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2016r. poz. 855</a:t>
            </a:r>
            <a:r>
              <a:rPr lang="pl-PL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endParaRPr lang="pl-PL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Rozporządzenie </a:t>
            </a:r>
            <a:r>
              <a:rPr lang="pl-PL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MRiRW</a:t>
            </a:r>
            <a:r>
              <a:rPr lang="pl-PL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dnia 26 maja 2010r. w sprawie wysokości kar pieniężnych </a:t>
            </a:r>
            <a:r>
              <a:rPr lang="pl-PL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 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naruszenia przepisów o produktach pochodzenia zwierzęcego (Dz. U. z 2017r., poz. 1182).</a:t>
            </a:r>
          </a:p>
          <a:p>
            <a:pPr algn="just"/>
            <a:endParaRPr lang="pl-PL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3604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>
                <a:solidFill>
                  <a:srgbClr val="FF0000"/>
                </a:solidFill>
              </a:rPr>
              <a:t>                             </a:t>
            </a:r>
            <a:r>
              <a:rPr lang="pl-PL" b="1" dirty="0" smtClean="0"/>
              <a:t>Pozyskiwanie mięsa</a:t>
            </a:r>
          </a:p>
          <a:p>
            <a:pPr marL="0" indent="0">
              <a:buNone/>
            </a:pPr>
            <a:endParaRPr lang="pl-PL" dirty="0"/>
          </a:p>
          <a:p>
            <a:pPr marL="0" indent="0" algn="r">
              <a:buNone/>
            </a:pPr>
            <a:endParaRPr lang="pl-PL" sz="1600" dirty="0" smtClean="0"/>
          </a:p>
          <a:p>
            <a:pPr marL="0" indent="0" algn="r">
              <a:buNone/>
            </a:pPr>
            <a:endParaRPr lang="pl-PL" sz="1600" dirty="0" smtClean="0"/>
          </a:p>
          <a:p>
            <a:pPr marL="0" indent="0" algn="r">
              <a:buNone/>
            </a:pPr>
            <a:r>
              <a:rPr lang="pl-PL" sz="1800" dirty="0" smtClean="0"/>
              <a:t>Pozyskane </a:t>
            </a:r>
            <a:r>
              <a:rPr lang="pl-PL" sz="1800" dirty="0"/>
              <a:t>podczas uboju w zakładzie </a:t>
            </a:r>
          </a:p>
          <a:p>
            <a:pPr marL="0" indent="0">
              <a:buNone/>
            </a:pPr>
            <a:r>
              <a:rPr lang="pl-PL" sz="1800" dirty="0" smtClean="0"/>
              <a:t>Pozyskane </a:t>
            </a:r>
            <a:br>
              <a:rPr lang="pl-PL" sz="1800" dirty="0" smtClean="0"/>
            </a:br>
            <a:r>
              <a:rPr lang="pl-PL" sz="1800" dirty="0" smtClean="0"/>
              <a:t>w gospodarstwie </a:t>
            </a:r>
            <a:br>
              <a:rPr lang="pl-PL" sz="1800" dirty="0" smtClean="0"/>
            </a:br>
            <a:r>
              <a:rPr lang="pl-PL" sz="1800" dirty="0" smtClean="0"/>
              <a:t>posiadacza </a:t>
            </a:r>
          </a:p>
          <a:p>
            <a:pPr marL="0" indent="0">
              <a:buNone/>
            </a:pPr>
            <a:r>
              <a:rPr lang="pl-PL" sz="1800" dirty="0" smtClean="0"/>
              <a:t>zwierzęcia</a:t>
            </a:r>
            <a:br>
              <a:rPr lang="pl-PL" sz="1800" dirty="0" smtClean="0"/>
            </a:br>
            <a:r>
              <a:rPr lang="pl-PL" sz="1800" dirty="0" smtClean="0"/>
              <a:t>                                        Pozyskane </a:t>
            </a:r>
            <a:br>
              <a:rPr lang="pl-PL" sz="1800" dirty="0" smtClean="0"/>
            </a:br>
            <a:r>
              <a:rPr lang="pl-PL" sz="1800" dirty="0" smtClean="0"/>
              <a:t>                                        na terenie </a:t>
            </a:r>
            <a:br>
              <a:rPr lang="pl-PL" sz="1800" dirty="0" smtClean="0"/>
            </a:br>
            <a:r>
              <a:rPr lang="pl-PL" sz="1800" dirty="0" smtClean="0"/>
              <a:t>                                        innego gospodarstwa.</a:t>
            </a:r>
          </a:p>
          <a:p>
            <a:pPr marL="0" indent="0">
              <a:buNone/>
            </a:pPr>
            <a:endParaRPr lang="pl-PL" sz="1800" dirty="0" smtClean="0"/>
          </a:p>
          <a:p>
            <a:pPr marL="0" indent="0">
              <a:buNone/>
            </a:pPr>
            <a:endParaRPr lang="pl-PL" sz="1800" dirty="0" smtClean="0"/>
          </a:p>
          <a:p>
            <a:pPr marL="0" indent="0">
              <a:buNone/>
            </a:pPr>
            <a:r>
              <a:rPr lang="pl-PL" dirty="0" smtClean="0"/>
              <a:t>     </a:t>
            </a:r>
            <a:r>
              <a:rPr lang="pl-PL" b="1" dirty="0" smtClean="0"/>
              <a:t>na </a:t>
            </a:r>
            <a:r>
              <a:rPr lang="pl-PL" b="1" dirty="0"/>
              <a:t>użytek własny               </a:t>
            </a:r>
            <a:r>
              <a:rPr lang="pl-PL" b="1" dirty="0" smtClean="0"/>
              <a:t>wprowadzane </a:t>
            </a:r>
            <a:r>
              <a:rPr lang="pl-PL" b="1" dirty="0"/>
              <a:t>do </a:t>
            </a:r>
            <a:r>
              <a:rPr lang="pl-PL" b="1" dirty="0" smtClean="0"/>
              <a:t>obrotu</a:t>
            </a:r>
          </a:p>
          <a:p>
            <a:pPr marL="0" indent="0">
              <a:buNone/>
            </a:pPr>
            <a:r>
              <a:rPr lang="pl-PL" sz="1600" dirty="0">
                <a:solidFill>
                  <a:srgbClr val="FF0000"/>
                </a:solidFill>
              </a:rPr>
              <a:t> </a:t>
            </a:r>
            <a:r>
              <a:rPr lang="pl-PL" sz="1600" dirty="0" smtClean="0">
                <a:solidFill>
                  <a:srgbClr val="FF0000"/>
                </a:solidFill>
              </a:rPr>
              <a:t>      do wykorzystania wyłącznie                               zakłady zatwierdzone-PP </a:t>
            </a:r>
            <a:br>
              <a:rPr lang="pl-PL" sz="1600" dirty="0" smtClean="0">
                <a:solidFill>
                  <a:srgbClr val="FF0000"/>
                </a:solidFill>
              </a:rPr>
            </a:br>
            <a:r>
              <a:rPr lang="pl-PL" sz="1600" dirty="0" smtClean="0">
                <a:solidFill>
                  <a:srgbClr val="FF0000"/>
                </a:solidFill>
              </a:rPr>
              <a:t>w gospodarstwie posiadacza zwierzęcia                   zakłady rejestrowane  -SB,MLO, RHD                                  </a:t>
            </a:r>
            <a:endParaRPr lang="pl-PL" sz="1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l-PL" sz="1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l-PL" dirty="0">
              <a:solidFill>
                <a:srgbClr val="FF0000"/>
              </a:solidFill>
            </a:endParaRPr>
          </a:p>
        </p:txBody>
      </p:sp>
      <p:cxnSp>
        <p:nvCxnSpPr>
          <p:cNvPr id="10" name="Łącznik prosty ze strzałką 9"/>
          <p:cNvCxnSpPr/>
          <p:nvPr/>
        </p:nvCxnSpPr>
        <p:spPr>
          <a:xfrm>
            <a:off x="5436096" y="980728"/>
            <a:ext cx="504056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 flipH="1">
            <a:off x="2195736" y="908720"/>
            <a:ext cx="1224136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prosty ze strzałką 18"/>
          <p:cNvCxnSpPr/>
          <p:nvPr/>
        </p:nvCxnSpPr>
        <p:spPr>
          <a:xfrm flipH="1">
            <a:off x="3753936" y="980728"/>
            <a:ext cx="458024" cy="16195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Łącznik prosty ze strzałką 39"/>
          <p:cNvCxnSpPr/>
          <p:nvPr/>
        </p:nvCxnSpPr>
        <p:spPr>
          <a:xfrm>
            <a:off x="6660232" y="2719062"/>
            <a:ext cx="0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Łącznik prosty ze strzałką 49"/>
          <p:cNvCxnSpPr/>
          <p:nvPr/>
        </p:nvCxnSpPr>
        <p:spPr>
          <a:xfrm>
            <a:off x="1403648" y="3645024"/>
            <a:ext cx="504056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Łącznik prosty ze strzałką 51"/>
          <p:cNvCxnSpPr/>
          <p:nvPr/>
        </p:nvCxnSpPr>
        <p:spPr>
          <a:xfrm flipH="1">
            <a:off x="2555776" y="4365104"/>
            <a:ext cx="288032" cy="5349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604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665312"/>
            <a:ext cx="8229600" cy="6192688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pl-PL" sz="29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Kwalifikacje osób uprawnionych do uboju i uśmiercania zwierząt </a:t>
            </a:r>
            <a:endParaRPr lang="pl-PL" sz="2900" b="1" dirty="0" smtClean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endParaRPr lang="pl-PL" sz="2100" b="1" dirty="0" smtClean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pl-PL" sz="21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Art.34</a:t>
            </a:r>
            <a:r>
              <a:rPr lang="pl-PL" sz="21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l-PL" sz="21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 Ustawy </a:t>
            </a:r>
            <a:r>
              <a:rPr lang="pl-PL" sz="21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z dnia 21 sierpnia 1997 r.  o ochronie </a:t>
            </a:r>
            <a:r>
              <a:rPr lang="pl-PL" sz="21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zwierząt</a:t>
            </a: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pl-PL" sz="21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pl-PL" sz="21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l-PL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l-PL" u="sng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u="sng" dirty="0">
                <a:ea typeface="Times New Roman" panose="02020603050405020304" pitchFamily="18" charset="0"/>
                <a:cs typeface="Times New Roman" panose="02020603050405020304" pitchFamily="18" charset="0"/>
              </a:rPr>
              <a:t>uboju domowym zwierzęta </a:t>
            </a:r>
            <a:r>
              <a:rPr lang="pl-PL" u="sng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kopytne mogą </a:t>
            </a:r>
            <a:r>
              <a:rPr lang="pl-PL" u="sng" dirty="0">
                <a:ea typeface="Times New Roman" panose="02020603050405020304" pitchFamily="18" charset="0"/>
                <a:cs typeface="Times New Roman" panose="02020603050405020304" pitchFamily="18" charset="0"/>
              </a:rPr>
              <a:t>być uśmiercane tylko po uprzednim ich </a:t>
            </a:r>
            <a:r>
              <a:rPr lang="pl-PL" u="sng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pozbawieniu </a:t>
            </a:r>
            <a:r>
              <a:rPr lang="pl-PL" u="sng" dirty="0">
                <a:ea typeface="Times New Roman" panose="02020603050405020304" pitchFamily="18" charset="0"/>
                <a:cs typeface="Times New Roman" panose="02020603050405020304" pitchFamily="18" charset="0"/>
              </a:rPr>
              <a:t>świadomości przez przyuczonego  </a:t>
            </a:r>
            <a:r>
              <a:rPr lang="pl-PL" u="sng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ubojowca</a:t>
            </a:r>
            <a:r>
              <a:rPr lang="pl-PL" dirty="0"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pl-PL" sz="210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l-PL" sz="21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pl-PL" sz="2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pl-PL" sz="2100" b="1" dirty="0">
                <a:ea typeface="Calibri" panose="020F0502020204030204" pitchFamily="34" charset="0"/>
                <a:cs typeface="Times New Roman" panose="02020603050405020304" pitchFamily="18" charset="0"/>
              </a:rPr>
              <a:t>Artykuł  10.   Własna konsumpcja domowa  (1099/2009 )</a:t>
            </a: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pl-PL" sz="2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pl-PL" dirty="0">
                <a:ea typeface="Calibri" panose="020F0502020204030204" pitchFamily="34" charset="0"/>
                <a:cs typeface="Times New Roman" panose="02020603050405020304" pitchFamily="18" charset="0"/>
              </a:rPr>
              <a:t>Do uboju zwierząt innych </a:t>
            </a:r>
            <a:r>
              <a:rPr lang="pl-PL" u="sng" dirty="0">
                <a:ea typeface="Calibri" panose="020F0502020204030204" pitchFamily="34" charset="0"/>
                <a:cs typeface="Times New Roman" panose="02020603050405020304" pitchFamily="18" charset="0"/>
              </a:rPr>
              <a:t>niż drób, króliki i zające</a:t>
            </a:r>
            <a:r>
              <a:rPr lang="pl-PL" dirty="0">
                <a:ea typeface="Calibri" panose="020F0502020204030204" pitchFamily="34" charset="0"/>
                <a:cs typeface="Times New Roman" panose="02020603050405020304" pitchFamily="18" charset="0"/>
              </a:rPr>
              <a:t> i do czynności związanych </a:t>
            </a:r>
            <a:r>
              <a:rPr lang="pl-PL" dirty="0" smtClean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z </a:t>
            </a:r>
            <a:r>
              <a:rPr lang="pl-PL" dirty="0">
                <a:ea typeface="Calibri" panose="020F0502020204030204" pitchFamily="34" charset="0"/>
                <a:cs typeface="Times New Roman" panose="02020603050405020304" pitchFamily="18" charset="0"/>
              </a:rPr>
              <a:t>uśmiercaniem wykonywanych poza rzeźnią przez właściciela tych zwierząt lub osobę działającą na odpowiedzialność i pod nadzorem właściciela do celów własnej konsumpcji domowej mają zastosowanie wyłącznie wymogi </a:t>
            </a:r>
            <a:r>
              <a:rPr lang="pl-PL" b="1" dirty="0">
                <a:ea typeface="Calibri" panose="020F0502020204030204" pitchFamily="34" charset="0"/>
                <a:cs typeface="Times New Roman" panose="02020603050405020304" pitchFamily="18" charset="0"/>
              </a:rPr>
              <a:t>art. 3 ust. 1, art. 4 ust. 1 i art. 7 ust. </a:t>
            </a:r>
            <a:r>
              <a:rPr lang="pl-PL" dirty="0"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pl-PL" sz="2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pl-PL" sz="2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pl-PL" sz="2100" dirty="0"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pl-PL" sz="2100" b="1" dirty="0">
                <a:ea typeface="Calibri" panose="020F0502020204030204" pitchFamily="34" charset="0"/>
                <a:cs typeface="Times New Roman" panose="02020603050405020304" pitchFamily="18" charset="0"/>
              </a:rPr>
              <a:t>Artykuł  3  </a:t>
            </a:r>
            <a:r>
              <a:rPr lang="pl-PL" sz="2100" u="sng" dirty="0">
                <a:ea typeface="Calibri" panose="020F0502020204030204" pitchFamily="34" charset="0"/>
                <a:cs typeface="Times New Roman" panose="02020603050405020304" pitchFamily="18" charset="0"/>
              </a:rPr>
              <a:t>Wymogi ogólne dotyczące uśmiercania i działań związanych z uśmiercaniem</a:t>
            </a:r>
            <a:r>
              <a:rPr lang="pl-PL" sz="2100" dirty="0">
                <a:ea typeface="Calibri" panose="020F0502020204030204" pitchFamily="34" charset="0"/>
                <a:cs typeface="Times New Roman" panose="02020603050405020304" pitchFamily="18" charset="0"/>
              </a:rPr>
              <a:t>…. </a:t>
            </a:r>
            <a:r>
              <a:rPr lang="pl-PL" sz="2100" i="1" dirty="0">
                <a:ea typeface="Calibri" panose="020F0502020204030204" pitchFamily="34" charset="0"/>
                <a:cs typeface="Times New Roman" panose="02020603050405020304" pitchFamily="18" charset="0"/>
              </a:rPr>
              <a:t>Podczas </a:t>
            </a:r>
            <a:r>
              <a:rPr lang="pl-PL" sz="21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uśmiercania</a:t>
            </a:r>
            <a:br>
              <a:rPr lang="pl-PL" sz="21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1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100" i="1" dirty="0">
                <a:ea typeface="Calibri" panose="020F0502020204030204" pitchFamily="34" charset="0"/>
                <a:cs typeface="Times New Roman" panose="02020603050405020304" pitchFamily="18" charset="0"/>
              </a:rPr>
              <a:t>i działań związanych z uśmiercaniem zwierzętom oszczędza się wszelkiego niepotrzebnego bólu, niepokoju lub cierpienia.</a:t>
            </a: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pl-PL" sz="2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pl-PL" sz="2100" dirty="0"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pl-PL" sz="21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Artykuł 4 </a:t>
            </a:r>
            <a:r>
              <a:rPr lang="pl-PL" sz="2100" u="sng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Metody </a:t>
            </a:r>
            <a:r>
              <a:rPr lang="pl-PL" sz="2100" u="sng" dirty="0">
                <a:ea typeface="Calibri" panose="020F0502020204030204" pitchFamily="34" charset="0"/>
                <a:cs typeface="Times New Roman" panose="02020603050405020304" pitchFamily="18" charset="0"/>
              </a:rPr>
              <a:t>ogłuszania…. </a:t>
            </a:r>
            <a:r>
              <a:rPr lang="pl-PL" sz="2100" i="1" dirty="0">
                <a:ea typeface="Calibri" panose="020F0502020204030204" pitchFamily="34" charset="0"/>
                <a:cs typeface="Times New Roman" panose="02020603050405020304" pitchFamily="18" charset="0"/>
              </a:rPr>
              <a:t>Zwierzęta są uśmiercane wyłącznie po uprzednim ogłuszeniu zgodnie </a:t>
            </a:r>
            <a:r>
              <a:rPr lang="pl-PL" sz="21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21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1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z </a:t>
            </a:r>
            <a:r>
              <a:rPr lang="pl-PL" sz="2100" i="1" dirty="0">
                <a:ea typeface="Calibri" panose="020F0502020204030204" pitchFamily="34" charset="0"/>
                <a:cs typeface="Times New Roman" panose="02020603050405020304" pitchFamily="18" charset="0"/>
              </a:rPr>
              <a:t>metodami i szczegółowymi wymogami związanymi ze stosowaniem tych metod określonymi w załączniku I. Do chwili śmierci zwierzęta są utrzymywanie w stanie nieprzytomności i niewrażliwości na bodźce</a:t>
            </a:r>
            <a:r>
              <a:rPr lang="pl-PL" sz="2100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pl-PL" sz="2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pl-PL" sz="2100" dirty="0"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pl-PL" sz="2100" b="1" dirty="0">
                <a:ea typeface="Calibri" panose="020F0502020204030204" pitchFamily="34" charset="0"/>
                <a:cs typeface="Times New Roman" panose="02020603050405020304" pitchFamily="18" charset="0"/>
              </a:rPr>
              <a:t>Artykuł  </a:t>
            </a:r>
            <a:r>
              <a:rPr lang="pl-PL" sz="21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7  </a:t>
            </a:r>
            <a:r>
              <a:rPr lang="pl-PL" sz="2100" u="sng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Poziom </a:t>
            </a:r>
            <a:r>
              <a:rPr lang="pl-PL" sz="2100" u="sng" dirty="0">
                <a:ea typeface="Calibri" panose="020F0502020204030204" pitchFamily="34" charset="0"/>
                <a:cs typeface="Times New Roman" panose="02020603050405020304" pitchFamily="18" charset="0"/>
              </a:rPr>
              <a:t>i świadectwo kwalifikacj</a:t>
            </a:r>
            <a:r>
              <a:rPr lang="pl-PL" sz="2100" dirty="0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pl-PL" sz="2100" i="1" dirty="0">
                <a:ea typeface="Calibri" panose="020F0502020204030204" pitchFamily="34" charset="0"/>
                <a:cs typeface="Times New Roman" panose="02020603050405020304" pitchFamily="18" charset="0"/>
              </a:rPr>
              <a:t>…Uśmiercanie i działania związane z uśmiercaniem przeprowadzane są wyłącznie przez osoby posiadające odpowiedni poziom kwalifikacji, aby wykonywać te czynności, nie powodując u zwierząt jakiegokolwiek niepotrzebnego bólu, niepokoju lub cierpienia.</a:t>
            </a: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pl-PL" sz="2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4971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000" b="1" dirty="0" smtClean="0">
                <a:solidFill>
                  <a:srgbClr val="FF0000"/>
                </a:solidFill>
                <a:latin typeface="+mn-lt"/>
              </a:rPr>
              <a:t>Kwalifikacje </a:t>
            </a:r>
            <a:r>
              <a:rPr lang="pl-PL" sz="2000" b="1" dirty="0">
                <a:solidFill>
                  <a:srgbClr val="FF0000"/>
                </a:solidFill>
                <a:latin typeface="+mn-lt"/>
              </a:rPr>
              <a:t>osób uprawnionych do uboju i uśmiercania zwierząt </a:t>
            </a:r>
            <a:r>
              <a:rPr lang="pl-PL" sz="2000" b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pl-PL" sz="2000" b="1" dirty="0" smtClean="0">
                <a:solidFill>
                  <a:srgbClr val="FF0000"/>
                </a:solidFill>
                <a:latin typeface="+mn-lt"/>
              </a:rPr>
            </a:br>
            <a:r>
              <a:rPr lang="pl-PL" sz="2400" b="1" dirty="0">
                <a:solidFill>
                  <a:srgbClr val="FF0000"/>
                </a:solidFill>
              </a:rPr>
              <a:t/>
            </a:r>
            <a:br>
              <a:rPr lang="pl-PL" sz="2400" b="1" dirty="0">
                <a:solidFill>
                  <a:srgbClr val="FF0000"/>
                </a:solidFill>
              </a:rPr>
            </a:br>
            <a:endParaRPr lang="pl-PL" sz="2400" b="1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1600" b="1" dirty="0"/>
              <a:t>Artykuł  </a:t>
            </a:r>
            <a:r>
              <a:rPr lang="pl-PL" sz="1600" b="1" dirty="0" smtClean="0"/>
              <a:t>7 .Poziom </a:t>
            </a:r>
            <a:r>
              <a:rPr lang="pl-PL" sz="1600" b="1" dirty="0"/>
              <a:t>i świadectwo </a:t>
            </a:r>
            <a:r>
              <a:rPr lang="pl-PL" sz="1600" b="1" dirty="0" smtClean="0"/>
              <a:t>kwalifikacji (1099/2009)</a:t>
            </a:r>
          </a:p>
          <a:p>
            <a:pPr marL="0" indent="0">
              <a:buNone/>
            </a:pPr>
            <a:endParaRPr lang="pl-PL" sz="1600" dirty="0"/>
          </a:p>
          <a:p>
            <a:pPr marL="0" indent="0">
              <a:buNone/>
            </a:pPr>
            <a:r>
              <a:rPr lang="pl-PL" sz="1600" dirty="0" smtClean="0"/>
              <a:t>1.Uśmiercanie </a:t>
            </a:r>
            <a:r>
              <a:rPr lang="pl-PL" sz="1600" dirty="0"/>
              <a:t>i działania związane z uśmiercaniem </a:t>
            </a:r>
            <a:r>
              <a:rPr lang="pl-PL" sz="1600" dirty="0">
                <a:solidFill>
                  <a:srgbClr val="FF0000"/>
                </a:solidFill>
              </a:rPr>
              <a:t>p</a:t>
            </a:r>
            <a:r>
              <a:rPr lang="pl-PL" sz="1600" b="1" dirty="0">
                <a:solidFill>
                  <a:srgbClr val="FF0000"/>
                </a:solidFill>
              </a:rPr>
              <a:t>rzeprowadzane są wyłącznie przez osoby posiadające odpowiedni poziom kwalifikacji</a:t>
            </a:r>
            <a:r>
              <a:rPr lang="pl-PL" sz="1600" dirty="0">
                <a:solidFill>
                  <a:srgbClr val="FF0000"/>
                </a:solidFill>
              </a:rPr>
              <a:t>, </a:t>
            </a:r>
            <a:r>
              <a:rPr lang="pl-PL" sz="1600" dirty="0"/>
              <a:t>aby wykonywać te czynności, nie powodując u zwierząt jakiegokolwiek niepotrzebnego bólu, niepokoju lub cierpienia</a:t>
            </a:r>
            <a:r>
              <a:rPr lang="pl-PL" sz="1600" dirty="0" smtClean="0"/>
              <a:t>.</a:t>
            </a:r>
          </a:p>
          <a:p>
            <a:pPr marL="0" indent="0">
              <a:buNone/>
            </a:pPr>
            <a:endParaRPr lang="pl-PL" sz="1600" dirty="0"/>
          </a:p>
          <a:p>
            <a:pPr marL="0" indent="0" algn="just">
              <a:buNone/>
            </a:pPr>
            <a:r>
              <a:rPr lang="pl-PL" sz="1600" b="1" dirty="0" smtClean="0"/>
              <a:t>2. </a:t>
            </a:r>
            <a:r>
              <a:rPr lang="pl-PL" sz="1600" b="1" dirty="0" smtClean="0">
                <a:solidFill>
                  <a:srgbClr val="FF0000"/>
                </a:solidFill>
              </a:rPr>
              <a:t>Podmioty </a:t>
            </a:r>
            <a:r>
              <a:rPr lang="pl-PL" sz="1600" b="1" dirty="0">
                <a:solidFill>
                  <a:srgbClr val="FF0000"/>
                </a:solidFill>
              </a:rPr>
              <a:t>gospodarcze zapewniają</a:t>
            </a:r>
            <a:r>
              <a:rPr lang="pl-PL" sz="1600" dirty="0"/>
              <a:t>, aby następujące czynności uboju były przeprowadzane wyłącznie przez osoby posiadające świadectwo kwalifikacji w odniesieniu do tych czynności, jak przewidziano w art. 21, wykazujące się umiejętnością przeprowadzania tych czynności zgodnie z przepisami ustanowionymi w niniejszym rozporządzeniu:</a:t>
            </a:r>
          </a:p>
          <a:p>
            <a:pPr marL="0" indent="0">
              <a:buNone/>
            </a:pPr>
            <a:r>
              <a:rPr lang="pl-PL" sz="1400" dirty="0"/>
              <a:t>a) obchodzenie się ze zwierzętami i opieka nad nimi przed ich skrępowaniem</a:t>
            </a:r>
            <a:r>
              <a:rPr lang="pl-PL" sz="1400" dirty="0" smtClean="0"/>
              <a:t>;</a:t>
            </a:r>
            <a:endParaRPr lang="pl-PL" sz="1400" dirty="0"/>
          </a:p>
          <a:p>
            <a:pPr marL="0" indent="0">
              <a:buNone/>
            </a:pPr>
            <a:r>
              <a:rPr lang="pl-PL" sz="1400" dirty="0"/>
              <a:t>b) krępowanie zwierząt w celu ogłuszenia lub uśmiercenia</a:t>
            </a:r>
            <a:r>
              <a:rPr lang="pl-PL" sz="1400" dirty="0" smtClean="0"/>
              <a:t>;</a:t>
            </a:r>
            <a:endParaRPr lang="pl-PL" sz="1400" dirty="0"/>
          </a:p>
          <a:p>
            <a:pPr marL="0" indent="0">
              <a:buNone/>
            </a:pPr>
            <a:r>
              <a:rPr lang="pl-PL" sz="1400" dirty="0"/>
              <a:t>c) ogłuszanie zwierząt</a:t>
            </a:r>
            <a:r>
              <a:rPr lang="pl-PL" sz="1400" dirty="0" smtClean="0"/>
              <a:t>;</a:t>
            </a:r>
            <a:endParaRPr lang="pl-PL" sz="1400" dirty="0"/>
          </a:p>
          <a:p>
            <a:pPr marL="0" indent="0">
              <a:buNone/>
            </a:pPr>
            <a:r>
              <a:rPr lang="pl-PL" sz="1400" dirty="0"/>
              <a:t>d) ocena skuteczności ogłuszenia</a:t>
            </a:r>
            <a:r>
              <a:rPr lang="pl-PL" sz="1400" dirty="0" smtClean="0"/>
              <a:t>;</a:t>
            </a:r>
            <a:endParaRPr lang="pl-PL" sz="1400" dirty="0"/>
          </a:p>
          <a:p>
            <a:pPr marL="0" indent="0">
              <a:buNone/>
            </a:pPr>
            <a:r>
              <a:rPr lang="pl-PL" sz="1400" dirty="0"/>
              <a:t>e) pętanie lub podwieszanie żywych zwierząt</a:t>
            </a:r>
            <a:r>
              <a:rPr lang="pl-PL" sz="1400" dirty="0" smtClean="0"/>
              <a:t>;</a:t>
            </a:r>
            <a:endParaRPr lang="pl-PL" sz="1400" dirty="0"/>
          </a:p>
          <a:p>
            <a:pPr marL="0" indent="0">
              <a:buNone/>
            </a:pPr>
            <a:r>
              <a:rPr lang="pl-PL" sz="1400" dirty="0"/>
              <a:t>f) wykrwawianie żywych zwierząt</a:t>
            </a:r>
            <a:r>
              <a:rPr lang="pl-PL" sz="1400" dirty="0" smtClean="0"/>
              <a:t>.</a:t>
            </a:r>
            <a:endParaRPr lang="pl-PL" sz="1400" dirty="0"/>
          </a:p>
          <a:p>
            <a:pPr marL="0" indent="0">
              <a:buNone/>
            </a:pPr>
            <a:r>
              <a:rPr lang="pl-PL" sz="1400" dirty="0"/>
              <a:t>g) ubój zgodnie z art. 4 ust. 4.</a:t>
            </a:r>
          </a:p>
        </p:txBody>
      </p:sp>
    </p:spTree>
    <p:extLst>
      <p:ext uri="{BB962C8B-B14F-4D97-AF65-F5344CB8AC3E}">
        <p14:creationId xmlns:p14="http://schemas.microsoft.com/office/powerpoint/2010/main" val="3285544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2376264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8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pl-PL" sz="2800" dirty="0" smtClean="0">
                <a:solidFill>
                  <a:srgbClr val="FF0000"/>
                </a:solidFill>
                <a:latin typeface="+mn-lt"/>
              </a:rPr>
            </a:br>
            <a:r>
              <a:rPr lang="pl-PL" sz="2800" dirty="0">
                <a:solidFill>
                  <a:srgbClr val="FF0000"/>
                </a:solidFill>
                <a:latin typeface="+mn-lt"/>
              </a:rPr>
              <a:t/>
            </a:r>
            <a:br>
              <a:rPr lang="pl-PL" sz="2800" dirty="0">
                <a:solidFill>
                  <a:srgbClr val="FF0000"/>
                </a:solidFill>
                <a:latin typeface="+mn-lt"/>
              </a:rPr>
            </a:br>
            <a:r>
              <a:rPr lang="pl-PL" sz="28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pl-PL" sz="2800" dirty="0" smtClean="0">
                <a:solidFill>
                  <a:srgbClr val="FF0000"/>
                </a:solidFill>
                <a:latin typeface="+mn-lt"/>
              </a:rPr>
            </a:br>
            <a:r>
              <a:rPr lang="pl-PL" sz="28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pl-PL" sz="2800" dirty="0" smtClean="0">
                <a:solidFill>
                  <a:srgbClr val="FF0000"/>
                </a:solidFill>
                <a:latin typeface="+mn-lt"/>
              </a:rPr>
            </a:br>
            <a:r>
              <a:rPr lang="pl-PL" sz="2800" dirty="0">
                <a:solidFill>
                  <a:srgbClr val="FF0000"/>
                </a:solidFill>
                <a:latin typeface="+mn-lt"/>
              </a:rPr>
              <a:t/>
            </a:r>
            <a:br>
              <a:rPr lang="pl-PL" sz="2800" dirty="0">
                <a:solidFill>
                  <a:srgbClr val="FF0000"/>
                </a:solidFill>
                <a:latin typeface="+mn-lt"/>
              </a:rPr>
            </a:br>
            <a:r>
              <a:rPr lang="pl-PL" sz="28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pl-PL" sz="2800" dirty="0" smtClean="0">
                <a:solidFill>
                  <a:srgbClr val="FF0000"/>
                </a:solidFill>
                <a:latin typeface="+mn-lt"/>
              </a:rPr>
            </a:br>
            <a:r>
              <a:rPr lang="pl-PL" sz="2200" b="1" dirty="0" smtClean="0">
                <a:solidFill>
                  <a:srgbClr val="FF0000"/>
                </a:solidFill>
                <a:latin typeface="+mn-lt"/>
              </a:rPr>
              <a:t>Kwalifikacje </a:t>
            </a:r>
            <a:r>
              <a:rPr lang="pl-PL" sz="2200" b="1" dirty="0">
                <a:solidFill>
                  <a:srgbClr val="FF0000"/>
                </a:solidFill>
                <a:latin typeface="+mn-lt"/>
              </a:rPr>
              <a:t>osób uprawnionych do uboju i uśmiercania </a:t>
            </a:r>
            <a:r>
              <a:rPr lang="pl-PL" sz="2200" b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pl-PL" sz="2200" b="1" dirty="0" smtClean="0">
                <a:solidFill>
                  <a:srgbClr val="FF0000"/>
                </a:solidFill>
                <a:latin typeface="+mn-lt"/>
              </a:rPr>
            </a:br>
            <a:r>
              <a:rPr lang="pl-PL" sz="2200" b="1" dirty="0" smtClean="0">
                <a:solidFill>
                  <a:srgbClr val="FF0000"/>
                </a:solidFill>
                <a:latin typeface="+mn-lt"/>
              </a:rPr>
              <a:t>zwierząt </a:t>
            </a:r>
            <a:r>
              <a:rPr lang="pl-PL" sz="2800" dirty="0">
                <a:solidFill>
                  <a:srgbClr val="FF0000"/>
                </a:solidFill>
                <a:latin typeface="+mn-lt"/>
              </a:rPr>
              <a:t/>
            </a:r>
            <a:br>
              <a:rPr lang="pl-PL" sz="2800" dirty="0">
                <a:solidFill>
                  <a:srgbClr val="FF0000"/>
                </a:solidFill>
                <a:latin typeface="+mn-lt"/>
              </a:rPr>
            </a:br>
            <a:r>
              <a:rPr lang="pl-PL" sz="1600" dirty="0" smtClean="0">
                <a:solidFill>
                  <a:srgbClr val="FF0000"/>
                </a:solidFill>
                <a:latin typeface="+mn-lt"/>
              </a:rPr>
              <a:t>ROZPORZĄDZENIEMINISTRA </a:t>
            </a:r>
            <a:r>
              <a:rPr lang="pl-PL" sz="1600" dirty="0">
                <a:solidFill>
                  <a:srgbClr val="FF0000"/>
                </a:solidFill>
                <a:latin typeface="+mn-lt"/>
              </a:rPr>
              <a:t>ROLNICTWA I ROZWOJU WSI </a:t>
            </a:r>
            <a:r>
              <a:rPr lang="pl-PL" sz="1600" dirty="0" smtClean="0">
                <a:solidFill>
                  <a:srgbClr val="FF0000"/>
                </a:solidFill>
                <a:latin typeface="+mn-lt"/>
              </a:rPr>
              <a:t>  z </a:t>
            </a:r>
            <a:r>
              <a:rPr lang="pl-PL" sz="1600" dirty="0">
                <a:solidFill>
                  <a:srgbClr val="FF0000"/>
                </a:solidFill>
                <a:latin typeface="+mn-lt"/>
              </a:rPr>
              <a:t>dnia 12 marca 2018 r.</a:t>
            </a:r>
            <a:br>
              <a:rPr lang="pl-PL" sz="1600" dirty="0">
                <a:solidFill>
                  <a:srgbClr val="FF0000"/>
                </a:solidFill>
                <a:latin typeface="+mn-lt"/>
              </a:rPr>
            </a:br>
            <a:r>
              <a:rPr lang="pl-PL" sz="1600" dirty="0">
                <a:solidFill>
                  <a:srgbClr val="FF0000"/>
                </a:solidFill>
                <a:latin typeface="+mn-lt"/>
              </a:rPr>
              <a:t>zmieniające rozporządzenie w sprawie kwalifikacji osób uprawnionych do zawodowego uboju oraz warunków i metod uboju i uśmiercania </a:t>
            </a:r>
            <a:r>
              <a:rPr lang="pl-PL" sz="1600" dirty="0" smtClean="0">
                <a:solidFill>
                  <a:srgbClr val="FF0000"/>
                </a:solidFill>
                <a:latin typeface="+mn-lt"/>
              </a:rPr>
              <a:t>zwierząt</a:t>
            </a:r>
            <a:br>
              <a:rPr lang="pl-PL" sz="1600" dirty="0" smtClean="0">
                <a:solidFill>
                  <a:srgbClr val="FF0000"/>
                </a:solidFill>
                <a:latin typeface="+mn-lt"/>
              </a:rPr>
            </a:br>
            <a:endParaRPr lang="pl-PL" sz="1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5021912"/>
          </a:xfrm>
        </p:spPr>
        <p:txBody>
          <a:bodyPr>
            <a:normAutofit/>
          </a:bodyPr>
          <a:lstStyle/>
          <a:p>
            <a:endParaRPr lang="pl-PL" sz="1800" dirty="0"/>
          </a:p>
          <a:p>
            <a:r>
              <a:rPr lang="pl-PL" sz="1800" dirty="0"/>
              <a:t>1) szkolenie teoretyczne w zakresie określonym w art. 7 ust. 2 rozporządzenia nr 1099/2009, organizowane </a:t>
            </a:r>
            <a:r>
              <a:rPr lang="pl-PL" sz="1800" dirty="0" smtClean="0"/>
              <a:t>lub  </a:t>
            </a:r>
            <a:r>
              <a:rPr lang="pl-PL" sz="1800" dirty="0" err="1" smtClean="0"/>
              <a:t>współogranizowane</a:t>
            </a:r>
            <a:r>
              <a:rPr lang="pl-PL" sz="1800" dirty="0" smtClean="0"/>
              <a:t> przez </a:t>
            </a:r>
            <a:r>
              <a:rPr lang="pl-PL" sz="1800" dirty="0"/>
              <a:t>powiatowego lekarza weterynarii;</a:t>
            </a:r>
          </a:p>
          <a:p>
            <a:endParaRPr lang="pl-PL" sz="1800" dirty="0"/>
          </a:p>
          <a:p>
            <a:r>
              <a:rPr lang="pl-PL" sz="1800" dirty="0"/>
              <a:t>2) trzymiesięczną praktykę na stanowisku ubojowym pod nadzorem osoby posiadającej udokumentowany 3-letni staż pracy na stanowisku ubojowym.</a:t>
            </a:r>
          </a:p>
          <a:p>
            <a:endParaRPr lang="pl-PL" sz="1800" dirty="0"/>
          </a:p>
          <a:p>
            <a:pPr marL="0" indent="0" algn="ctr">
              <a:buNone/>
            </a:pPr>
            <a:r>
              <a:rPr lang="pl-PL" sz="1800" dirty="0"/>
              <a:t> </a:t>
            </a:r>
            <a:r>
              <a:rPr lang="pl-PL" sz="1800" dirty="0" smtClean="0"/>
              <a:t>     </a:t>
            </a:r>
            <a:r>
              <a:rPr lang="pl-PL" sz="1800" dirty="0"/>
              <a:t>Kwalifikacje, o których mowa w ust. 1, są potwierdzane przez powiatowego lekarza weterynarii dokumentem, o którym mowa w art. 21 rozporządzenia </a:t>
            </a: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>nr </a:t>
            </a:r>
            <a:r>
              <a:rPr lang="pl-PL" sz="1800" dirty="0"/>
              <a:t>1099/2009</a:t>
            </a:r>
            <a:r>
              <a:rPr lang="pl-PL" sz="1800" dirty="0" smtClean="0"/>
              <a:t>.„</a:t>
            </a:r>
          </a:p>
          <a:p>
            <a:pPr marL="0" indent="0">
              <a:buNone/>
            </a:pPr>
            <a:r>
              <a:rPr lang="pl-PL" sz="1800" dirty="0"/>
              <a:t>t</a:t>
            </a:r>
            <a:r>
              <a:rPr lang="pl-PL" sz="1800" dirty="0" smtClean="0"/>
              <a:t>j</a:t>
            </a:r>
            <a:r>
              <a:rPr lang="pl-PL" sz="1800" dirty="0" smtClean="0">
                <a:solidFill>
                  <a:srgbClr val="FF0000"/>
                </a:solidFill>
              </a:rPr>
              <a:t>. świadectwem </a:t>
            </a:r>
            <a:r>
              <a:rPr lang="pl-PL" sz="1800" dirty="0">
                <a:solidFill>
                  <a:srgbClr val="FF0000"/>
                </a:solidFill>
              </a:rPr>
              <a:t>kwalifikacji </a:t>
            </a:r>
            <a:r>
              <a:rPr lang="pl-PL" sz="1800" dirty="0" smtClean="0">
                <a:solidFill>
                  <a:srgbClr val="FF0000"/>
                </a:solidFill>
              </a:rPr>
              <a:t> </a:t>
            </a:r>
            <a:r>
              <a:rPr lang="pl-PL" sz="1800" dirty="0" smtClean="0"/>
              <a:t>wydanym po zdaniu </a:t>
            </a:r>
            <a:r>
              <a:rPr lang="pl-PL" sz="1800" dirty="0"/>
              <a:t>niezależnego egzaminu </a:t>
            </a:r>
            <a:r>
              <a:rPr lang="pl-PL" sz="1800" dirty="0" smtClean="0"/>
              <a:t>końcowego , którego zagadnienia  są </a:t>
            </a:r>
            <a:r>
              <a:rPr lang="pl-PL" sz="1800" dirty="0"/>
              <a:t>odpowiednio dobrane do danych kategorii zwierząt,</a:t>
            </a:r>
          </a:p>
          <a:p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3682633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08912" cy="792088"/>
          </a:xfrm>
        </p:spPr>
        <p:txBody>
          <a:bodyPr>
            <a:normAutofit/>
          </a:bodyPr>
          <a:lstStyle/>
          <a:p>
            <a:pPr algn="ctr"/>
            <a:r>
              <a:rPr lang="pl-PL" sz="2400" b="1" dirty="0" smtClean="0">
                <a:solidFill>
                  <a:srgbClr val="FF0000"/>
                </a:solidFill>
                <a:latin typeface="+mn-lt"/>
              </a:rPr>
              <a:t>Kwalifikacje osób uprawnionych do uboju i uśmiercania zwierząt </a:t>
            </a:r>
            <a:endParaRPr lang="pl-PL" sz="2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988840"/>
            <a:ext cx="8640960" cy="44644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1800" b="1" dirty="0" smtClean="0"/>
              <a:t>Ubój zwierząt na użytek własny</a:t>
            </a:r>
          </a:p>
          <a:p>
            <a:pPr marL="0" indent="0" algn="just">
              <a:buNone/>
            </a:pPr>
            <a:endParaRPr lang="pl-PL" sz="1800" b="1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1800" dirty="0" smtClean="0">
                <a:solidFill>
                  <a:prstClr val="black"/>
                </a:solidFill>
              </a:rPr>
              <a:t>PLW </a:t>
            </a:r>
            <a:r>
              <a:rPr lang="pl-PL" sz="1800" dirty="0">
                <a:solidFill>
                  <a:prstClr val="black"/>
                </a:solidFill>
              </a:rPr>
              <a:t>ma obowiązek </a:t>
            </a:r>
            <a:r>
              <a:rPr lang="pl-PL" sz="1800" dirty="0" smtClean="0">
                <a:solidFill>
                  <a:prstClr val="black"/>
                </a:solidFill>
              </a:rPr>
              <a:t>przeprowadzenia </a:t>
            </a:r>
            <a:r>
              <a:rPr lang="pl-PL" sz="1800" dirty="0">
                <a:solidFill>
                  <a:prstClr val="black"/>
                </a:solidFill>
              </a:rPr>
              <a:t>bezpłatnego szkolenia dla osób dokonujących uboju na użytek własny oraz wystawienia </a:t>
            </a:r>
            <a:r>
              <a:rPr lang="pl-PL" sz="1800" dirty="0">
                <a:solidFill>
                  <a:srgbClr val="FF0000"/>
                </a:solidFill>
              </a:rPr>
              <a:t>zaświadczenia</a:t>
            </a:r>
            <a:r>
              <a:rPr lang="pl-PL" sz="1800" dirty="0">
                <a:solidFill>
                  <a:prstClr val="black"/>
                </a:solidFill>
              </a:rPr>
              <a:t> potwierdzającego odbycie </a:t>
            </a:r>
            <a:r>
              <a:rPr lang="pl-PL" sz="1800" dirty="0" smtClean="0">
                <a:solidFill>
                  <a:prstClr val="black"/>
                </a:solidFill>
              </a:rPr>
              <a:t>szkolenia</a:t>
            </a:r>
            <a:r>
              <a:rPr lang="pl-PL" sz="1800" b="1" dirty="0" smtClean="0">
                <a:solidFill>
                  <a:prstClr val="black"/>
                </a:solidFill>
              </a:rPr>
              <a:t>;</a:t>
            </a:r>
          </a:p>
          <a:p>
            <a:pPr marL="0" indent="0" algn="just">
              <a:buNone/>
            </a:pPr>
            <a:endParaRPr lang="pl-PL" sz="1800" b="1" dirty="0">
              <a:solidFill>
                <a:prstClr val="black"/>
              </a:solidFill>
            </a:endParaRPr>
          </a:p>
          <a:p>
            <a:pPr marL="0" indent="0" algn="just">
              <a:buNone/>
            </a:pPr>
            <a:r>
              <a:rPr lang="pl-PL" sz="1800" b="1" dirty="0" smtClean="0">
                <a:solidFill>
                  <a:prstClr val="black"/>
                </a:solidFill>
              </a:rPr>
              <a:t>Ubój zwierząt w rzeźni lub ubój z konieczności </a:t>
            </a:r>
          </a:p>
          <a:p>
            <a:pPr marL="0" indent="0" algn="just">
              <a:buNone/>
            </a:pPr>
            <a:endParaRPr lang="pl-PL" sz="1800" b="1" dirty="0" smtClean="0">
              <a:solidFill>
                <a:prstClr val="black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1800" dirty="0" smtClean="0">
                <a:solidFill>
                  <a:prstClr val="black"/>
                </a:solidFill>
              </a:rPr>
              <a:t>PLW </a:t>
            </a:r>
            <a:r>
              <a:rPr lang="pl-PL" sz="1800" dirty="0">
                <a:solidFill>
                  <a:prstClr val="black"/>
                </a:solidFill>
              </a:rPr>
              <a:t>jest odpowiedzialny za organizację szkoleń dla osób zawodowo zajmujących się uśmiercaniem zwierząt oraz wystawienie dokumentu potwierdzającego kwalifikacje ww. osób </a:t>
            </a:r>
            <a:r>
              <a:rPr lang="pl-PL" sz="1800" dirty="0">
                <a:solidFill>
                  <a:srgbClr val="FF0000"/>
                </a:solidFill>
              </a:rPr>
              <a:t>(świadectwo kwalifikacji)</a:t>
            </a:r>
            <a:r>
              <a:rPr lang="pl-PL" sz="1800" dirty="0">
                <a:solidFill>
                  <a:prstClr val="black"/>
                </a:solidFill>
              </a:rPr>
              <a:t>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9683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916832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000" b="1" dirty="0" smtClean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pl-PL" sz="2000" b="1" dirty="0" smtClean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pl-PL" sz="2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pl-PL" sz="2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pl-PL" sz="2000" b="1" dirty="0" smtClean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pl-PL" sz="2000" b="1" dirty="0" smtClean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pl-PL" sz="2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pl-PL" sz="2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pl-PL" sz="2000" b="1" dirty="0" smtClean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PODSTAWOWE </a:t>
            </a:r>
            <a:r>
              <a:rPr lang="pl-PL" sz="2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ZASADY DOKONYWANIA UBOJU ZWIERZĄT NA UŻYTEK WŁASNY</a:t>
            </a:r>
            <a:br>
              <a:rPr lang="pl-PL" sz="2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endParaRPr lang="pl-PL" sz="2000" b="1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2174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l-PL" sz="1900" b="1" dirty="0" smtClean="0"/>
          </a:p>
          <a:p>
            <a:pPr marL="0" indent="0" algn="just">
              <a:buNone/>
            </a:pPr>
            <a:endParaRPr lang="pl-PL" sz="1800" b="1" dirty="0" smtClean="0"/>
          </a:p>
          <a:p>
            <a:pPr marL="0" indent="0" algn="just">
              <a:buNone/>
            </a:pPr>
            <a:endParaRPr lang="pl-PL" sz="1800" b="1" u="sng" dirty="0" smtClean="0"/>
          </a:p>
          <a:p>
            <a:pPr marL="0" indent="0" algn="just">
              <a:buNone/>
            </a:pPr>
            <a:r>
              <a:rPr lang="pl-PL" sz="1800" b="1" dirty="0" smtClean="0"/>
              <a:t>Zwierzęta, które mogą być ubijane na potrzeby własne</a:t>
            </a:r>
            <a:r>
              <a:rPr lang="pl-PL" sz="1800" dirty="0" smtClean="0"/>
              <a:t>: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pl-PL" sz="1800" dirty="0">
                <a:solidFill>
                  <a:prstClr val="black"/>
                </a:solidFill>
              </a:rPr>
              <a:t>Świnie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pl-PL" sz="1800" dirty="0">
                <a:solidFill>
                  <a:prstClr val="black"/>
                </a:solidFill>
              </a:rPr>
              <a:t>Bydło </a:t>
            </a:r>
            <a:r>
              <a:rPr lang="pl-PL" sz="1800" u="sng" dirty="0">
                <a:solidFill>
                  <a:prstClr val="black"/>
                </a:solidFill>
              </a:rPr>
              <a:t>do </a:t>
            </a:r>
            <a:r>
              <a:rPr lang="pl-PL" sz="1800" u="sng" dirty="0" smtClean="0">
                <a:solidFill>
                  <a:prstClr val="black"/>
                </a:solidFill>
              </a:rPr>
              <a:t>6 miesiąca życia </a:t>
            </a:r>
            <a:endParaRPr lang="pl-PL" sz="1800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pl-PL" sz="1800" dirty="0">
                <a:solidFill>
                  <a:prstClr val="black"/>
                </a:solidFill>
              </a:rPr>
              <a:t>Owce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pl-PL" sz="1800" dirty="0">
                <a:solidFill>
                  <a:prstClr val="black"/>
                </a:solidFill>
              </a:rPr>
              <a:t>Kozy 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pl-PL" sz="1800" dirty="0" smtClean="0">
                <a:solidFill>
                  <a:prstClr val="black"/>
                </a:solidFill>
              </a:rPr>
              <a:t>Zajęczaki</a:t>
            </a:r>
            <a:endParaRPr lang="pl-PL" sz="1800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pl-PL" sz="1800" dirty="0" smtClean="0">
                <a:solidFill>
                  <a:prstClr val="black"/>
                </a:solidFill>
              </a:rPr>
              <a:t>Drób</a:t>
            </a:r>
            <a:endParaRPr lang="pl-PL" sz="1800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pl-PL" sz="1800" dirty="0">
                <a:solidFill>
                  <a:prstClr val="black"/>
                </a:solidFill>
              </a:rPr>
              <a:t>Nutrie 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4712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rmAutofit/>
          </a:bodyPr>
          <a:lstStyle/>
          <a:p>
            <a:r>
              <a:rPr lang="pl-PL" sz="1900" b="1" dirty="0"/>
              <a:t>Odstępstwach wobec uboju drobiu zajęcy i królików w małych ilościach wyłącznie na użytek własnej produkcji domowej</a:t>
            </a:r>
            <a:r>
              <a:rPr lang="pl-PL" sz="1900" b="1" dirty="0" smtClean="0"/>
              <a:t>.</a:t>
            </a:r>
          </a:p>
          <a:p>
            <a:endParaRPr lang="pl-PL" sz="1900" dirty="0"/>
          </a:p>
          <a:p>
            <a:endParaRPr lang="pl-PL" sz="1900" dirty="0"/>
          </a:p>
          <a:p>
            <a:pPr marL="0" indent="0" algn="just">
              <a:buNone/>
            </a:pPr>
            <a:r>
              <a:rPr lang="pl-PL" sz="1900" dirty="0"/>
              <a:t>(17) </a:t>
            </a:r>
            <a:r>
              <a:rPr lang="pl-PL" sz="1900" b="1" dirty="0">
                <a:solidFill>
                  <a:srgbClr val="FF0000"/>
                </a:solidFill>
              </a:rPr>
              <a:t>Ubój drobiu, królików i zajęcy na potrzeby własnej konsumpcji domowej nie</a:t>
            </a:r>
            <a:r>
              <a:rPr lang="pl-PL" sz="1900" dirty="0">
                <a:solidFill>
                  <a:srgbClr val="FF0000"/>
                </a:solidFill>
              </a:rPr>
              <a:t> </a:t>
            </a:r>
            <a:r>
              <a:rPr lang="pl-PL" sz="1900" dirty="0"/>
              <a:t>jest przeprowadzany na skalę, która mogłaby mieć wpływ </a:t>
            </a:r>
            <a:r>
              <a:rPr lang="pl-PL" sz="1900" dirty="0" smtClean="0"/>
              <a:t/>
            </a:r>
            <a:br>
              <a:rPr lang="pl-PL" sz="1900" dirty="0" smtClean="0"/>
            </a:br>
            <a:r>
              <a:rPr lang="pl-PL" sz="1900" dirty="0" smtClean="0"/>
              <a:t>na </a:t>
            </a:r>
            <a:r>
              <a:rPr lang="pl-PL" sz="1900" dirty="0"/>
              <a:t>konkurencyjność komercyjnych rzeźni. Konieczne starania, które organy władzy publicznej musiałyby podjąć w celu wykrycia i kontroli tych działań, byłyby również nieproporcjonalne do potencjalnych problemów </a:t>
            </a:r>
            <a:r>
              <a:rPr lang="pl-PL" sz="1900" dirty="0" smtClean="0"/>
              <a:t/>
            </a:r>
            <a:br>
              <a:rPr lang="pl-PL" sz="1900" dirty="0" smtClean="0"/>
            </a:br>
            <a:r>
              <a:rPr lang="pl-PL" sz="1900" dirty="0" smtClean="0"/>
              <a:t>do </a:t>
            </a:r>
            <a:r>
              <a:rPr lang="pl-PL" sz="1900" dirty="0"/>
              <a:t>rozwiązania. </a:t>
            </a:r>
            <a:endParaRPr lang="pl-PL" sz="1900" dirty="0" smtClean="0"/>
          </a:p>
          <a:p>
            <a:pPr marL="0" indent="0">
              <a:buNone/>
            </a:pPr>
            <a:endParaRPr lang="pl-PL" sz="1900" dirty="0" smtClean="0"/>
          </a:p>
          <a:p>
            <a:pPr marL="0" indent="0" algn="ctr">
              <a:buNone/>
            </a:pPr>
            <a:r>
              <a:rPr lang="pl-PL" sz="1900" b="1" dirty="0" smtClean="0">
                <a:solidFill>
                  <a:srgbClr val="FF0000"/>
                </a:solidFill>
              </a:rPr>
              <a:t>Z </a:t>
            </a:r>
            <a:r>
              <a:rPr lang="pl-PL" sz="1900" b="1" dirty="0">
                <a:solidFill>
                  <a:srgbClr val="FF0000"/>
                </a:solidFill>
              </a:rPr>
              <a:t>tego względu należy wyłączyć te działania z zakresu stosowania niniejszego </a:t>
            </a:r>
            <a:r>
              <a:rPr lang="pl-PL" sz="1900" b="1" dirty="0" smtClean="0">
                <a:solidFill>
                  <a:srgbClr val="FF0000"/>
                </a:solidFill>
              </a:rPr>
              <a:t>rozporządzenia (1099/2009 ).</a:t>
            </a:r>
            <a:endParaRPr lang="pl-PL" sz="19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pl-PL" sz="1900" b="1" dirty="0"/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8015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1071</TotalTime>
  <Words>1088</Words>
  <Application>Microsoft Office PowerPoint</Application>
  <PresentationFormat>Pokaz na ekranie (4:3)</PresentationFormat>
  <Paragraphs>165</Paragraphs>
  <Slides>18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19" baseType="lpstr">
      <vt:lpstr>Przepływ</vt:lpstr>
      <vt:lpstr>   Zasady przeprowadzania uboju zwierząt wykorzystanych do produkcji mięsa na użytek własny oraz  uboju  z konieczności</vt:lpstr>
      <vt:lpstr>Prezentacja programu PowerPoint</vt:lpstr>
      <vt:lpstr>Prezentacja programu PowerPoint</vt:lpstr>
      <vt:lpstr>Prezentacja programu PowerPoint</vt:lpstr>
      <vt:lpstr>Kwalifikacje osób uprawnionych do uboju i uśmiercania zwierząt   </vt:lpstr>
      <vt:lpstr>      Kwalifikacje osób uprawnionych do uboju i uśmiercania  zwierząt  ROZPORZĄDZENIEMINISTRA ROLNICTWA I ROZWOJU WSI   z dnia 12 marca 2018 r. zmieniające rozporządzenie w sprawie kwalifikacji osób uprawnionych do zawodowego uboju oraz warunków i metod uboju i uśmiercania zwierząt </vt:lpstr>
      <vt:lpstr>Kwalifikacje osób uprawnionych do uboju i uśmiercania zwierząt </vt:lpstr>
      <vt:lpstr>    PODSTAWOWE ZASADY DOKONYWANIA UBOJU ZWIERZĄT NA UŻYTEK WŁASNY </vt:lpstr>
      <vt:lpstr>Prezentacja programu PowerPoint</vt:lpstr>
      <vt:lpstr>Prezentacja programu PowerPoint</vt:lpstr>
      <vt:lpstr>Prezentacja programu PowerPoint</vt:lpstr>
      <vt:lpstr> Ubojowi na terenie gospodarstwa w celu produkcji mięsa poddaje się zwierzęta:</vt:lpstr>
      <vt:lpstr>Ubój na potrzeby własne</vt:lpstr>
      <vt:lpstr>UBÓJ Z KONIECZNOŚCI</vt:lpstr>
      <vt:lpstr>UBÓJ Z KONIECZNOŚCI POZA UBOJNIĄ</vt:lpstr>
      <vt:lpstr>UBÓJ Z KONIECZNOŚCI POZA UBOJNIĄ</vt:lpstr>
      <vt:lpstr>UBÓJ Z KONIECZNOŚCI POZA UBOJNIĄ</vt:lpstr>
      <vt:lpstr>UBÓJ  Z  KONIECZNOŚCI  POZA  UBOJNIĄ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Dobrostan zwierząt w rzeźni</dc:title>
  <dc:creator>Iwona</dc:creator>
  <cp:lastModifiedBy>ABalcerak</cp:lastModifiedBy>
  <cp:revision>105</cp:revision>
  <cp:lastPrinted>2020-11-13T07:29:34Z</cp:lastPrinted>
  <dcterms:created xsi:type="dcterms:W3CDTF">2014-04-08T11:51:29Z</dcterms:created>
  <dcterms:modified xsi:type="dcterms:W3CDTF">2020-11-16T06:36:26Z</dcterms:modified>
</cp:coreProperties>
</file>