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</p:sldMasterIdLst>
  <p:sldIdLst>
    <p:sldId id="256" r:id="rId2"/>
    <p:sldId id="31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310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9" r:id="rId36"/>
    <p:sldId id="299" r:id="rId37"/>
    <p:sldId id="290" r:id="rId38"/>
    <p:sldId id="291" r:id="rId39"/>
    <p:sldId id="292" r:id="rId40"/>
    <p:sldId id="294" r:id="rId41"/>
    <p:sldId id="295" r:id="rId42"/>
    <p:sldId id="296" r:id="rId43"/>
    <p:sldId id="297" r:id="rId44"/>
    <p:sldId id="300" r:id="rId45"/>
    <p:sldId id="301" r:id="rId46"/>
    <p:sldId id="298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1" r:id="rId56"/>
    <p:sldId id="313" r:id="rId57"/>
    <p:sldId id="314" r:id="rId58"/>
    <p:sldId id="315" r:id="rId5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2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9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12/8/2020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27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12/8/2020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635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70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46674" y="6354532"/>
            <a:ext cx="1626709" cy="457200"/>
          </a:xfrm>
        </p:spPr>
        <p:txBody>
          <a:bodyPr/>
          <a:lstStyle>
            <a:lvl1pPr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l-PL" dirty="0"/>
              <a:t>11-12.12.2020</a:t>
            </a:r>
            <a:endParaRPr lang="en-US" sz="800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BD010FE-0EE8-423C-9783-7865520E2B8D}"/>
              </a:ext>
            </a:extLst>
          </p:cNvPr>
          <p:cNvSpPr txBox="1"/>
          <p:nvPr userDrawn="1"/>
        </p:nvSpPr>
        <p:spPr>
          <a:xfrm>
            <a:off x="4237311" y="6494669"/>
            <a:ext cx="60945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00" i="0" kern="5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800" 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937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12/8/2020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134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12/8/2020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795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12/8/2020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823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12/8/2020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69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12/8/2020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12/8/2020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518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12/8/2020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44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12/8/2020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6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46" r:id="rId4"/>
    <p:sldLayoutId id="2147483747" r:id="rId5"/>
    <p:sldLayoutId id="2147483752" r:id="rId6"/>
    <p:sldLayoutId id="2147483748" r:id="rId7"/>
    <p:sldLayoutId id="2147483749" r:id="rId8"/>
    <p:sldLayoutId id="2147483750" r:id="rId9"/>
    <p:sldLayoutId id="2147483751" r:id="rId10"/>
    <p:sldLayoutId id="2147483753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rwdtest.pl/" TargetMode="Externa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scholar.google.pl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hyperlink" Target="https://trends.google.pl/trends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depot.ceon.pl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hyperlink" Target="https://glowna.ceo.org.pl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dane.gov.pl/pl" TargetMode="External"/><Relationship Id="rId7" Type="http://schemas.openxmlformats.org/officeDocument/2006/relationships/image" Target="../media/image70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wrc.pl/meteo-pl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Obraz zawierający strzałka&#10;&#10;Opis wygenerowany automatycznie">
            <a:extLst>
              <a:ext uri="{FF2B5EF4-FFF2-40B4-BE49-F238E27FC236}">
                <a16:creationId xmlns:a16="http://schemas.microsoft.com/office/drawing/2014/main" id="{75307004-ADA0-43CC-B96F-74B317A72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91" r="-1" b="2271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AC8AAB-4D2F-42FF-9D03-DD4AE9E63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5354" y="1712458"/>
            <a:ext cx="7810500" cy="3125338"/>
          </a:xfrm>
        </p:spPr>
        <p:txBody>
          <a:bodyPr anchor="b">
            <a:noAutofit/>
          </a:bodyPr>
          <a:lstStyle/>
          <a:p>
            <a:pPr algn="ctr"/>
            <a:r>
              <a:rPr lang="pl-PL" sz="4400" kern="5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</a:t>
            </a:r>
            <a:br>
              <a:rPr lang="pl-PL" sz="4400" kern="5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4400" kern="5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procesie nauczania </a:t>
            </a:r>
            <a:br>
              <a:rPr lang="pl-PL" sz="4400" kern="5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4400" kern="5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komunikacji </a:t>
            </a:r>
            <a:br>
              <a:rPr lang="pl-PL" sz="4400" kern="5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4400" kern="5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przez doradców rolniczych</a:t>
            </a:r>
            <a:endParaRPr lang="pl-PL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72B808EF-932E-403C-B79E-4803DA33B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899" y="5235346"/>
            <a:ext cx="1415166" cy="1415166"/>
          </a:xfrm>
          <a:prstGeom prst="rect">
            <a:avLst/>
          </a:prstGeom>
        </p:spPr>
      </p:pic>
      <p:pic>
        <p:nvPicPr>
          <p:cNvPr id="13" name="Picture 8">
            <a:hlinkClick r:id="rId4"/>
            <a:extLst>
              <a:ext uri="{FF2B5EF4-FFF2-40B4-BE49-F238E27FC236}">
                <a16:creationId xmlns:a16="http://schemas.microsoft.com/office/drawing/2014/main" id="{0FC4CB8B-9C6B-4AA3-91D4-F5835F4D9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099" y="2492141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1C0C8D1-06BF-4755-8FD9-EA1B62F7EF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425" y="5410146"/>
            <a:ext cx="995958" cy="688117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91AF74FA-6315-4613-885A-B624BD6E4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157" y="5379533"/>
            <a:ext cx="1672439" cy="696722"/>
          </a:xfrm>
          <a:prstGeom prst="rect">
            <a:avLst/>
          </a:prstGeom>
        </p:spPr>
      </p:pic>
      <p:pic>
        <p:nvPicPr>
          <p:cNvPr id="12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id="{5D04D18D-B1AF-4484-A310-8412A78CD0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86" y="5399140"/>
            <a:ext cx="2161413" cy="677115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1B094C5-D29F-49B4-9764-12ADB52495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590" y="5379533"/>
            <a:ext cx="1074730" cy="69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32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9841" y="95503"/>
            <a:ext cx="33111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DANE OSOBOWE  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747FC10F-3A23-4C7C-A9D8-DBB9164A67A5}"/>
              </a:ext>
            </a:extLst>
          </p:cNvPr>
          <p:cNvSpPr/>
          <p:nvPr/>
        </p:nvSpPr>
        <p:spPr bwMode="auto">
          <a:xfrm rot="1497710">
            <a:off x="8152707" y="2218938"/>
            <a:ext cx="2816225" cy="7952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DANCH </a:t>
            </a:r>
          </a:p>
        </p:txBody>
      </p:sp>
      <p:pic>
        <p:nvPicPr>
          <p:cNvPr id="31" name="Obraz 2">
            <a:extLst>
              <a:ext uri="{FF2B5EF4-FFF2-40B4-BE49-F238E27FC236}">
                <a16:creationId xmlns:a16="http://schemas.microsoft.com/office/drawing/2014/main" id="{58EBC4D9-A387-4E22-A7BB-EFC03EC53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17" y="575828"/>
            <a:ext cx="10239600" cy="575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61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747FC10F-3A23-4C7C-A9D8-DBB9164A67A5}"/>
              </a:ext>
            </a:extLst>
          </p:cNvPr>
          <p:cNvSpPr/>
          <p:nvPr/>
        </p:nvSpPr>
        <p:spPr bwMode="auto">
          <a:xfrm rot="1497710">
            <a:off x="8152707" y="2218938"/>
            <a:ext cx="2816225" cy="7952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DANCH 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216CED1E-9958-477A-A9C1-1F3596BB5CB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33" y="0"/>
            <a:ext cx="984137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7760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664" y="96544"/>
            <a:ext cx="55785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PRZETWARZANIE DANYCH OSOBOWYCH  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719C0E9B-78E6-4CFF-9ED8-1990362EC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43" y="1246123"/>
            <a:ext cx="6015895" cy="276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just" fontAlgn="base"/>
            <a:r>
              <a:rPr lang="pl-PL" sz="14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Zgodnie z  przepisami Ochrony Danych Osobowych za przetwarzanie danych osobowych w  danej jednostce odpowiedzialny jest </a:t>
            </a:r>
            <a:r>
              <a:rPr lang="pl-PL" sz="14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Administrator </a:t>
            </a:r>
            <a:r>
              <a:rPr lang="pl-PL" sz="14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danych. Administratorem osobowych jest:</a:t>
            </a:r>
          </a:p>
          <a:p>
            <a:pPr algn="just" fontAlgn="base"/>
            <a:endParaRPr lang="pl-PL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fontAlgn="base"/>
            <a:r>
              <a:rPr lang="pl-PL" sz="14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Organ</a:t>
            </a:r>
          </a:p>
          <a:p>
            <a:pPr algn="just" fontAlgn="base"/>
            <a:endParaRPr lang="pl-PL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fontAlgn="base"/>
            <a:r>
              <a:rPr lang="pl-PL" sz="14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Jednostka organizacyjna</a:t>
            </a:r>
            <a:endParaRPr lang="pl-PL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fontAlgn="base"/>
            <a:endParaRPr lang="pl-PL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fontAlgn="base"/>
            <a:r>
              <a:rPr lang="pl-PL" sz="1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pl-PL" sz="14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Osoba decydująca o celach i środkach przetwarzania danych osobowych.</a:t>
            </a:r>
          </a:p>
          <a:p>
            <a:pPr algn="just" fontAlgn="base"/>
            <a:endParaRPr lang="pl-PL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fontAlgn="base"/>
            <a:r>
              <a:rPr lang="pl-PL" sz="14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Administrator danych osobowych posiada następujące uprawnienia:</a:t>
            </a:r>
            <a:endParaRPr lang="pl-PL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fontAlgn="base"/>
            <a:r>
              <a:rPr lang="pl-PL" sz="14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1) decyduje o celach przetwarzania danych osobowych</a:t>
            </a:r>
            <a:endParaRPr lang="pl-PL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fontAlgn="base"/>
            <a:r>
              <a:rPr lang="pl-PL" sz="14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2) decyduje o środkach przetwarzania danych osobowych.</a:t>
            </a:r>
          </a:p>
          <a:p>
            <a:pPr algn="just" fontAlgn="base"/>
            <a:endParaRPr lang="pl-PL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fontAlgn="base"/>
            <a:r>
              <a:rPr lang="pl-PL" sz="1400" b="1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  urzędzie, organizacji administracji publicznej administratorem danych osobowych jest zawsze Dyrektor/ Naczelnik. </a:t>
            </a:r>
            <a:r>
              <a:rPr lang="pl-PL" sz="1400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Zarządza i sprawuje kontrolę nad przetwarzanymi danymi osobowymi. </a:t>
            </a:r>
            <a:endParaRPr lang="pl-PL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fontAlgn="base"/>
            <a:r>
              <a:rPr lang="pl-PL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/>
            <a:r>
              <a:rPr lang="pl-PL" sz="14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/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21" name="Obraz 20" descr="Obraz zawierający tekst&#10;&#10;Opis wygenerowany automatycznie">
            <a:extLst>
              <a:ext uri="{FF2B5EF4-FFF2-40B4-BE49-F238E27FC236}">
                <a16:creationId xmlns:a16="http://schemas.microsoft.com/office/drawing/2014/main" id="{42FB21F1-E6E2-49BA-9D32-438596DE06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173" y="1362291"/>
            <a:ext cx="5042516" cy="376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39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664" y="96544"/>
            <a:ext cx="55785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PRZETWARZANIE DANYCH OSOBOWYCH  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E986301-907E-4318-9105-EF97CD97320D}"/>
              </a:ext>
            </a:extLst>
          </p:cNvPr>
          <p:cNvSpPr txBox="1"/>
          <p:nvPr/>
        </p:nvSpPr>
        <p:spPr>
          <a:xfrm>
            <a:off x="2102888" y="629944"/>
            <a:ext cx="8612460" cy="5296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tabLst>
                <a:tab pos="2699385" algn="ctr"/>
                <a:tab pos="3060700" algn="l"/>
                <a:tab pos="4029075" algn="l"/>
              </a:tabLst>
            </a:pPr>
            <a:r>
              <a:rPr lang="pl-PL" sz="1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 przetwarzanie danych osobowych, zgodnie z  przepisami ODO, uważa się wszystkie zdefiniowane operacje, które wykonywane są na danych osobowych</a:t>
            </a:r>
            <a:r>
              <a:rPr lang="pl-PL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pl-PL" sz="1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sz="1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Zbieranie danych osobowych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sz="1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Utrwalanie danych osobowych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sz="1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Przechowywanie danych osobowych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sz="1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Opracowywanie danych osobowych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sz="1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Zmienianie danych osobowych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sz="1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Udostępnianie danych osobowych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sz="1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Usuwanie danych osobowych</a:t>
            </a:r>
          </a:p>
          <a:p>
            <a:pPr algn="just">
              <a:lnSpc>
                <a:spcPct val="150000"/>
              </a:lnSpc>
              <a:tabLst>
                <a:tab pos="2699385" algn="ctr"/>
                <a:tab pos="3060700" algn="l"/>
                <a:tab pos="4029075" algn="l"/>
              </a:tabLst>
            </a:pPr>
            <a:r>
              <a:rPr lang="pl-PL" sz="1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 przetwarzanie danych osobowych uważa się w szczególności te operacje, których dokonuje się w systemach informatycznych. System informatyczny na gruncie Ochrony Danych Osobowych został zdefiniowany jako integracja: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sz="1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pl-PL" sz="1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Urządzeń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sz="1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Programów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sz="1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Procedur przetwarzania informacji i narzędzi programowych, wdrożonych </a:t>
            </a:r>
          </a:p>
          <a:p>
            <a:pPr lvl="0" algn="just">
              <a:lnSpc>
                <a:spcPct val="150000"/>
              </a:lnSpc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pl-PL" sz="1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celu przetwarzania danych osobowych</a:t>
            </a:r>
          </a:p>
        </p:txBody>
      </p:sp>
    </p:spTree>
    <p:extLst>
      <p:ext uri="{BB962C8B-B14F-4D97-AF65-F5344CB8AC3E}">
        <p14:creationId xmlns:p14="http://schemas.microsoft.com/office/powerpoint/2010/main" val="521495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538" y="66679"/>
            <a:ext cx="59483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E-LEARNING/ SZKOLENIA NA ODLEGŁOŚĆ  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CF31BB18-CCB6-4278-9288-6DE885831B95}"/>
              </a:ext>
            </a:extLst>
          </p:cNvPr>
          <p:cNvSpPr txBox="1"/>
          <p:nvPr/>
        </p:nvSpPr>
        <p:spPr>
          <a:xfrm>
            <a:off x="372863" y="767024"/>
            <a:ext cx="1166525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Kształcenie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 wykorzystaniem metod i 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technik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 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odległość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oznacza wykorzystanie w procesie edukacji wszelkich dostępnych środków komunikacji, które nie wymagają osobistego kontaktu ucznia z nauczycielem, a także możliwość skorzystania z materiałów edukacyjnych wskazanych przez nauczyciela/ edukatora.</a:t>
            </a:r>
          </a:p>
          <a:p>
            <a:pPr algn="just"/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Działania w ramach nauczania zdalnego mogą być prowadzone w oparciu m.in. o: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Materiały edukacyjne na portalach edukacyjnych i stronach www wybranych instytucji, organizacji, urzędów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Zintegrowaną platformę edukacyjną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Komunikację poprzez pocztę elektroniczną;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Media społecznościowe, komunikatory, programy do telekonferencji/ </a:t>
            </a:r>
            <a:r>
              <a:rPr lang="pl-PL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videokonferencji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Programy TV i audycje radiowe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Zamieszczanie informacji i materiałów edukacyjnych na stronie instytucji, firmy, organizacji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E-Podręczniki, ćwiczenia, karty pracy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Kontakt telefoniczny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Materiały drukowane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Inne sposoby wskazane przez zespół edukacyjny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6492625-186C-4FB0-A050-BC1421896AED}"/>
              </a:ext>
            </a:extLst>
          </p:cNvPr>
          <p:cNvSpPr/>
          <p:nvPr/>
        </p:nvSpPr>
        <p:spPr>
          <a:xfrm>
            <a:off x="8225367" y="4180804"/>
            <a:ext cx="3471375" cy="191757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l-PL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Warunki techniczne: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Dostęp do Internetu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Wersja oprogramowania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Sprzęt: PC/ laptop/ smartfon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Edukacyjne zasoby cyfrowe</a:t>
            </a:r>
          </a:p>
        </p:txBody>
      </p:sp>
    </p:spTree>
    <p:extLst>
      <p:ext uri="{BB962C8B-B14F-4D97-AF65-F5344CB8AC3E}">
        <p14:creationId xmlns:p14="http://schemas.microsoft.com/office/powerpoint/2010/main" val="2104380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538" y="66679"/>
            <a:ext cx="594831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E-LEARNING/ SZKOLENIA NA ODLEGŁOŚĆ  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E58CD6A1-6441-4613-B0BA-2E9E603337F3}"/>
              </a:ext>
            </a:extLst>
          </p:cNvPr>
          <p:cNvSpPr txBox="1"/>
          <p:nvPr/>
        </p:nvSpPr>
        <p:spPr>
          <a:xfrm>
            <a:off x="424996" y="781858"/>
            <a:ext cx="551403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Platforma edukacyjna 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jest systemem 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umożliwiającym zarządzanie procesem kształcenia i służącym do realizacji. Platforma spełnia rolę repozytorium materiałów dydaktycznych, jak również stanowi medium komunikacyjne pomiędzy uczestnikami procesu edukacyjnego. Konstrukcja platformy zapewnia uczącym się wirtualną osobistą przestrzeń kształcenia (wraz z narzędziami pracy, nauki i komunikacji), a prowadzącym zajęcia umożliwia zarządzanie materiałami dydaktycznymi, grupami użytkowników i procesem kształcenia.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0C5FAF01-F48D-43C9-92ED-AC87C9E45055}"/>
              </a:ext>
            </a:extLst>
          </p:cNvPr>
          <p:cNvSpPr txBox="1"/>
          <p:nvPr/>
        </p:nvSpPr>
        <p:spPr>
          <a:xfrm>
            <a:off x="6472444" y="733817"/>
            <a:ext cx="51866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Podręcznik elektroniczny 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(e-</a:t>
            </a:r>
            <a:r>
              <a:rPr lang="pl-PL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Podrecznik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e-Book) jest narzędziem e-edukacji służącym przede wszystkim do samodzielnej nauki osoby szkolonej. Współczesne podręczniki elektroniczne mają formę multimedialną (tekstu, dźwięk, obraz) i interaktywną (różnego typu ćwiczenia do wykonania przez użytkownika) i są dostępne online. 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rzy korzystaniu z nich wskazane jest połączenie z Internetem (z uwagi na zawartość łączy do dodatkowych zasobów edukacyjnych).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D82C457A-D70D-44E5-8A48-43462DF5AE11}"/>
              </a:ext>
            </a:extLst>
          </p:cNvPr>
          <p:cNvSpPr txBox="1"/>
          <p:nvPr/>
        </p:nvSpPr>
        <p:spPr>
          <a:xfrm>
            <a:off x="2564988" y="4092858"/>
            <a:ext cx="855319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u="sng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Zadania administratora platformy edukacyjnej: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instalacja platformy/ aktualizacja oprogramowania/ rozwiązywanie problemów technicznych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tworzenie kursów/ szkoleń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dodawanie nowych użytkowników na platformie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przypisywanie użytkowników; tworzenie i weryfikacja raportów aktywności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wspieranie użytkowników i edukatorów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390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302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AKTY PRAWNE KSZTAŁCENIE NA ODLEGŁOŚĆ (KNO)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C38391A-594D-4C59-91F2-340024FDF39C}"/>
              </a:ext>
            </a:extLst>
          </p:cNvPr>
          <p:cNvSpPr txBox="1"/>
          <p:nvPr/>
        </p:nvSpPr>
        <p:spPr>
          <a:xfrm>
            <a:off x="299463" y="633338"/>
            <a:ext cx="114456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Podstawowym aktem prawnych opisującym możliwość prowadzenia kształcenia na odległość w formach pozaszkolnych jest rozporządzenie Ministra Edukacji Narodowej z dnia 11 stycznia 2012 r. w sprawie kształcenia ustawicznego w formach pozaszkolnych (Dz. U. 2012, poz. 186 oraz Dz.U. 2012, poz. 1152 z </a:t>
            </a:r>
            <a:r>
              <a:rPr lang="pl-PL" sz="16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późn</a:t>
            </a: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zm.). </a:t>
            </a:r>
          </a:p>
          <a:p>
            <a:pPr algn="just"/>
            <a:endParaRPr lang="pl-PL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Podmioty prowadzące kształcenie ustawiczne w formach pozaszkolnych z wykorzystaniem metod i technik kształcenia na odległość zapewniają:</a:t>
            </a:r>
          </a:p>
          <a:p>
            <a:pPr algn="just"/>
            <a:endParaRPr lang="pl-PL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AutoNum type="arabicPeriod"/>
            </a:pP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Dostęp do oprogramowania, które umożliwia synchroniczną i asynchroniczną interakcję między słuchaczami lub uczestnikami a osobami prowadzącymi zajęcia</a:t>
            </a:r>
            <a: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AutoNum type="arabicPeriod"/>
            </a:pP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Materiały dydaktyczne przygotowane w formie dostosowanej do kształcenia prowadzonego z wykorzystaniem metod i technik kształcenia na odległość</a:t>
            </a:r>
            <a: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AutoNum type="arabicPeriod"/>
            </a:pP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Bieżącą kontrolę postępów w nauce słuchaczy lub uczestników, weryfikację ich wiedzy, umiejętności i kompetencji społecznych, w formie i terminach ustalonych przez podmiot prowadzący kształcenie</a:t>
            </a:r>
            <a: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AutoNum type="arabicPeriod"/>
            </a:pP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Bieżącą kontrolę aktywności osób prowadzących zajęcia.</a:t>
            </a:r>
            <a:endParaRPr lang="pl-PL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9C5D9BAC-0D70-471A-820D-38EC82EBDA12}"/>
              </a:ext>
            </a:extLst>
          </p:cNvPr>
          <p:cNvSpPr txBox="1"/>
          <p:nvPr/>
        </p:nvSpPr>
        <p:spPr>
          <a:xfrm>
            <a:off x="299462" y="4568666"/>
            <a:ext cx="11632125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l-PL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Dz.U.2020.1842 </a:t>
            </a:r>
            <a:r>
              <a:rPr lang="pl-PL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t.j</a:t>
            </a:r>
            <a:r>
              <a:rPr lang="pl-PL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| </a:t>
            </a:r>
            <a:r>
              <a:rPr lang="pl-PL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 obowiązujący Wersja od: 5 grudnia 2020 r. do: 31 grudnia 2020 r. </a:t>
            </a:r>
          </a:p>
          <a:p>
            <a:pPr algn="just"/>
            <a: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Art.  3.  [Polecenie wykonywania pracy zdalnej] </a:t>
            </a:r>
          </a:p>
          <a:p>
            <a:pPr algn="just"/>
            <a: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  W okresie obowiązywania stanu zagrożenia epidemicznego albo stanu epidemii, ogłoszonego z powodu COVID-19, oraz w okresie 3 miesięcy po ich odwołaniu, w celu przeciwdziałania COVID-19 pracodawca może polecić pracownikowi wykonywanie, przez czas oznaczony, pracy określonej w umowie o pracę, poza miejscem jej stałego wykonywania (praca zdalna).</a:t>
            </a:r>
          </a:p>
        </p:txBody>
      </p:sp>
    </p:spTree>
    <p:extLst>
      <p:ext uri="{BB962C8B-B14F-4D97-AF65-F5344CB8AC3E}">
        <p14:creationId xmlns:p14="http://schemas.microsoft.com/office/powerpoint/2010/main" val="110964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302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PRACA I NAUKA ZDALNA – PODSTAWOWE KRYTERIA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6640244-CD07-452B-9944-40BFBC3EA44C}"/>
              </a:ext>
            </a:extLst>
          </p:cNvPr>
          <p:cNvSpPr txBox="1"/>
          <p:nvPr/>
        </p:nvSpPr>
        <p:spPr>
          <a:xfrm>
            <a:off x="1369340" y="714510"/>
            <a:ext cx="984137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u="sng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Najważniejsze zasady dotyczące pracy i nauki zdalnej:</a:t>
            </a:r>
          </a:p>
          <a:p>
            <a:pPr algn="just"/>
            <a:endParaRPr lang="pl-PL" u="sng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rgonomia miejsca pracy, dobór sprzętu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odziny pracy – kontrakt, forma zatrudnienia, przepisy Prawa Pracy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Ustalenie celu szkolenia: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 ulepszysz swoje działania w pracy po tym szkoleniu?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Jakie elementy szkolenia wykorzystasz w swojej pracy?</a:t>
            </a:r>
            <a:endParaRPr lang="pl-PL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 może się zmienić, gdy zastosujesz to, czego się nauczyłeś na szkoleniu?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ygodne i dostępne narzędzia do komunikacji z innymi członkami zespołu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etody organizacji czasu pracy w warunkach pracy zdalnej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Dobór formy nauki: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grupy dyskusyjne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studia przypadków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gry symulacyjne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praca w grupach i podgrupach</a:t>
            </a:r>
            <a:endParaRPr lang="pl-PL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asady spotkań przy pracy i nauce zdalnej – wybór systemu, aplikacji,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platformy</a:t>
            </a:r>
            <a:endParaRPr lang="pl-PL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ganizacja przepływu informacji – przydatne aplikacje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terakcja, bieżąca komunikacja z 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uczestnikami</a:t>
            </a:r>
            <a:endParaRPr lang="pl-PL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trzeby psychologiczne w pracy zdalnej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370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814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WYBRANE FORMY METODYKI ZAJĘĆ ONLINE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15FBA6C-C6AB-4E63-B93E-DD358EF10963}"/>
              </a:ext>
            </a:extLst>
          </p:cNvPr>
          <p:cNvSpPr txBox="1"/>
          <p:nvPr/>
        </p:nvSpPr>
        <p:spPr>
          <a:xfrm>
            <a:off x="688200" y="801676"/>
            <a:ext cx="1081529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Metody podające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służą  przekazywaniu uczącym się w możliwie dostępny sposób wiedzy deklaratywnej. Podstawą i głównym źródłem wiedzy jest nauczyciel/ edukator</a:t>
            </a:r>
          </a:p>
          <a:p>
            <a:pPr algn="just"/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pl-PL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Przykład: nagranie video; pliki audio; plik tekstowy; podcast</a:t>
            </a:r>
          </a:p>
          <a:p>
            <a:pPr algn="just"/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pl-PL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etody problemowe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służą przekształceniu wiedzy biernej osób uczących się w wiedzę czynną oraz odkrywaniu nowych wiadomości i stosowanie ich w praktyce. Istotą tego typu metod jest postawienie uczestnika w sytuacji trudności i konkretnego problemu, którą należy przezwyciężyć, opracowując samodzielnie lub w grupie pewne rozwiązanie.</a:t>
            </a:r>
          </a:p>
          <a:p>
            <a:pPr algn="just"/>
            <a:r>
              <a:rPr lang="pl-PL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pl-PL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Przykład: forum dyskusyjne; zadanie otwarte; dokument współdzielony</a:t>
            </a:r>
          </a:p>
          <a:p>
            <a:pPr algn="just"/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pl-PL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etody eksponujące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polegają na wywołaniu w uczestniku zajęć s przeżycia emocjonalnego i eksponowaniu wartości, według których kształtuje potem swoje oceny i poglądy.</a:t>
            </a:r>
          </a:p>
          <a:p>
            <a:pPr algn="just"/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pl-PL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Przykład: projekcja materiału filmowego</a:t>
            </a:r>
          </a:p>
          <a:p>
            <a:pPr algn="just"/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pl-PL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etody praktyczne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służą umożliwieniu bezpośredniego poznania rzeczywistości i rozwijaniu umiejętności przydatnych w codziennej praktyce życiowej.</a:t>
            </a:r>
          </a:p>
          <a:p>
            <a:pPr algn="just"/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pl-PL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Przykład: ćwiczenia praktyczne; integracja ze spotkaniem stacjonarnym</a:t>
            </a:r>
          </a:p>
          <a:p>
            <a:pPr algn="just"/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Metoda programowana 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utrwalanie wiadomości kolejnymi powtórzeniami, praca indywidualna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271DB8D-109F-4708-88A0-83975F294D40}"/>
              </a:ext>
            </a:extLst>
          </p:cNvPr>
          <p:cNvSpPr txBox="1"/>
          <p:nvPr/>
        </p:nvSpPr>
        <p:spPr>
          <a:xfrm>
            <a:off x="10759545" y="6237880"/>
            <a:ext cx="12025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podstawie: E-pasje</a:t>
            </a:r>
          </a:p>
        </p:txBody>
      </p:sp>
    </p:spTree>
    <p:extLst>
      <p:ext uri="{BB962C8B-B14F-4D97-AF65-F5344CB8AC3E}">
        <p14:creationId xmlns:p14="http://schemas.microsoft.com/office/powerpoint/2010/main" val="4050158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814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BEZPIECZNY INTERNET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F1AF1FA8-9159-43CE-9263-EAEDE30C223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" y="905490"/>
            <a:ext cx="6276513" cy="4136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Obraz 20" descr="Obraz zawierający zegar&#10;&#10;Opis wygenerowany automatycznie">
            <a:extLst>
              <a:ext uri="{FF2B5EF4-FFF2-40B4-BE49-F238E27FC236}">
                <a16:creationId xmlns:a16="http://schemas.microsoft.com/office/drawing/2014/main" id="{326B6F50-5972-4C58-A048-FCE39CEAD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227" y="639397"/>
            <a:ext cx="5250496" cy="3500330"/>
          </a:xfrm>
          <a:prstGeom prst="rect">
            <a:avLst/>
          </a:prstGeom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5C438E6D-A5B5-4586-B890-144E5AF7B437}"/>
              </a:ext>
            </a:extLst>
          </p:cNvPr>
          <p:cNvSpPr txBox="1"/>
          <p:nvPr/>
        </p:nvSpPr>
        <p:spPr>
          <a:xfrm>
            <a:off x="6095846" y="4287335"/>
            <a:ext cx="56264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Internet </a:t>
            </a:r>
            <a:r>
              <a:rPr lang="pl-PL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Protocol</a:t>
            </a:r>
            <a:r>
              <a:rPr lang="pl-PL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address</a:t>
            </a:r>
            <a:r>
              <a:rPr lang="pl-PL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IP </a:t>
            </a:r>
            <a:r>
              <a:rPr lang="pl-PL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address</a:t>
            </a:r>
            <a:r>
              <a:rPr lang="pl-PL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unikatowy </a:t>
            </a:r>
            <a:r>
              <a:rPr lang="pl-PL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numer</a:t>
            </a:r>
            <a: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przyporządkowany urządzeniom w sieciach komputerowych, protokołu </a:t>
            </a:r>
            <a:r>
              <a:rPr lang="pl-PL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</a:t>
            </a:r>
            <a: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Adresy </a:t>
            </a:r>
            <a:r>
              <a:rPr lang="pl-PL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</a:t>
            </a:r>
            <a: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są wykorzystywane w Internecie oraz sieciach lokalnych. Adres </a:t>
            </a:r>
            <a:r>
              <a:rPr lang="pl-PL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</a:t>
            </a:r>
            <a:r>
              <a:rPr lang="pl-PL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zapisywany jest w postaci czterech oktetów w postaci dziesiętnej oddzielonych od siebie kropkami.</a:t>
            </a:r>
          </a:p>
        </p:txBody>
      </p:sp>
    </p:spTree>
    <p:extLst>
      <p:ext uri="{BB962C8B-B14F-4D97-AF65-F5344CB8AC3E}">
        <p14:creationId xmlns:p14="http://schemas.microsoft.com/office/powerpoint/2010/main" val="2603033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pic>
        <p:nvPicPr>
          <p:cNvPr id="5" name="Obraz 4" descr="Obraz zawierający roślina, kwiat, monitor, słonecznik&#10;&#10;Opis wygenerowany automatycznie">
            <a:extLst>
              <a:ext uri="{FF2B5EF4-FFF2-40B4-BE49-F238E27FC236}">
                <a16:creationId xmlns:a16="http://schemas.microsoft.com/office/drawing/2014/main" id="{03784412-D5E3-42E3-A885-63CB8BFDB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68" y="1083527"/>
            <a:ext cx="2190803" cy="1513646"/>
          </a:xfrm>
          <a:prstGeom prst="rect">
            <a:avLst/>
          </a:prstGeom>
        </p:spPr>
      </p:pic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9FF580A-A68C-4AFE-AD63-B801DB65D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57" y="1119268"/>
            <a:ext cx="3636759" cy="14421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5C7C133E-999A-45DA-9C7B-E79DCDFC6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84" y="1023642"/>
            <a:ext cx="2287156" cy="1482708"/>
          </a:xfrm>
          <a:prstGeom prst="rect">
            <a:avLst/>
          </a:prstGeom>
        </p:spPr>
      </p:pic>
      <p:pic>
        <p:nvPicPr>
          <p:cNvPr id="23" name="Obraz 22" descr="Obraz zawierający tekst&#10;&#10;Opis wygenerowany automatycznie">
            <a:extLst>
              <a:ext uri="{FF2B5EF4-FFF2-40B4-BE49-F238E27FC236}">
                <a16:creationId xmlns:a16="http://schemas.microsoft.com/office/drawing/2014/main" id="{6EA5C67F-DE1F-49A5-892A-6D5ED5948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834" y="1309679"/>
            <a:ext cx="3583752" cy="1061342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7A416EB4-175D-4006-ABDB-F40CF2372AC8}"/>
              </a:ext>
            </a:extLst>
          </p:cNvPr>
          <p:cNvSpPr txBox="1"/>
          <p:nvPr/>
        </p:nvSpPr>
        <p:spPr>
          <a:xfrm>
            <a:off x="997283" y="3147300"/>
            <a:ext cx="102320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„Europejski Fundusz Rolny na rzecz Rozwoju Obszarów Wiejskich: </a:t>
            </a:r>
          </a:p>
          <a:p>
            <a:pPr algn="ctr"/>
            <a:r>
              <a:rPr lang="pl-PL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Europa inwestująca w obszary wiejskie.”</a:t>
            </a:r>
          </a:p>
          <a:p>
            <a:pPr algn="ctr"/>
            <a:r>
              <a:rPr lang="pl-PL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 współfinansowany ze środków Unii Europejskiej w ramach pomocy technicznej</a:t>
            </a:r>
          </a:p>
          <a:p>
            <a:pPr algn="ctr"/>
            <a:r>
              <a:rPr lang="pl-PL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Programu Rozwoju Obszarów Wiejskich na lata 2014-2020.</a:t>
            </a:r>
          </a:p>
          <a:p>
            <a:pPr algn="ctr"/>
            <a:r>
              <a:rPr lang="pl-PL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Instytucja Zarządzająca Programem Rozwoju Obszarów Wiejskich na lata 2014-2020 –</a:t>
            </a:r>
          </a:p>
          <a:p>
            <a:pPr algn="ctr"/>
            <a:r>
              <a:rPr lang="pl-PL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Minister Rolnictwa i Rozwoju Wsi.</a:t>
            </a:r>
          </a:p>
          <a:p>
            <a:pPr algn="ctr"/>
            <a:r>
              <a:rPr lang="pl-PL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Materiał opracowany na zlecenie Ministerstwa Rolnictwa i Rozwoju Wsi. </a:t>
            </a:r>
          </a:p>
        </p:txBody>
      </p:sp>
    </p:spTree>
    <p:extLst>
      <p:ext uri="{BB962C8B-B14F-4D97-AF65-F5344CB8AC3E}">
        <p14:creationId xmlns:p14="http://schemas.microsoft.com/office/powerpoint/2010/main" val="2161987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814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BEZPIECZNY INTERNET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90114AB6-A5EF-4D9F-A771-BB33D355888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632" y="0"/>
            <a:ext cx="7128792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4438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PRZYKŁADOWE ZABEZPIECZENIA TECHNICZNE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E98CB61-E433-4ADE-8768-5FABDAC0C548}"/>
              </a:ext>
            </a:extLst>
          </p:cNvPr>
          <p:cNvSpPr txBox="1"/>
          <p:nvPr/>
        </p:nvSpPr>
        <p:spPr>
          <a:xfrm>
            <a:off x="965777" y="653185"/>
            <a:ext cx="10921423" cy="5298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pl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buFont typeface="Wingdings" panose="05000000000000000000" pitchFamily="2" charset="2"/>
              <a:buChar char=""/>
              <a:tabLst>
                <a:tab pos="180340" algn="l"/>
              </a:tabLst>
            </a:pPr>
            <a:r>
              <a:rPr lang="pl-PL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Sieć komputerowa/ WIFI zabezpieczona silnym hasłem</a:t>
            </a:r>
            <a:endParaRPr lang="pl-PL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>
              <a:lnSpc>
                <a:spcPct val="150000"/>
              </a:lnSpc>
              <a:buFont typeface="Wingdings" panose="05000000000000000000" pitchFamily="2" charset="2"/>
              <a:buChar char=""/>
              <a:tabLst>
                <a:tab pos="180340" algn="l"/>
              </a:tabLst>
            </a:pPr>
            <a:r>
              <a:rPr lang="pl-PL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Brak dostępu do sieci osób nieupoważnionych</a:t>
            </a:r>
            <a:endParaRPr lang="pl-PL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>
              <a:lnSpc>
                <a:spcPct val="150000"/>
              </a:lnSpc>
              <a:buFont typeface="Wingdings" panose="05000000000000000000" pitchFamily="2" charset="2"/>
              <a:buChar char=""/>
              <a:tabLst>
                <a:tab pos="180340" algn="l"/>
              </a:tabLst>
            </a:pPr>
            <a:r>
              <a:rPr lang="pl-PL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Dostęp do sieci Internet za pośrednictwem hasła udostępnionego przez Administratora lub osobę upoważnioną</a:t>
            </a:r>
            <a:endParaRPr lang="pl-PL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>
              <a:lnSpc>
                <a:spcPct val="150000"/>
              </a:lnSpc>
              <a:buFont typeface="Wingdings" panose="05000000000000000000" pitchFamily="2" charset="2"/>
              <a:buChar char=""/>
              <a:tabLst>
                <a:tab pos="180340" algn="l"/>
              </a:tabLst>
            </a:pPr>
            <a:r>
              <a:rPr lang="pl-PL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Blokada mediów społecznościowych i serwisów z grami, brak dostępu za pośrednictwem sieci WIFI</a:t>
            </a:r>
            <a:endParaRPr lang="pl-PL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>
              <a:lnSpc>
                <a:spcPct val="150000"/>
              </a:lnSpc>
              <a:buFont typeface="Wingdings" panose="05000000000000000000" pitchFamily="2" charset="2"/>
              <a:buChar char=""/>
              <a:tabLst>
                <a:tab pos="180340" algn="l"/>
              </a:tabLst>
            </a:pPr>
            <a:r>
              <a:rPr lang="pl-PL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Komputery i laptopy zabezpieczone silnym hasłem</a:t>
            </a:r>
            <a:endParaRPr lang="pl-PL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>
              <a:lnSpc>
                <a:spcPct val="150000"/>
              </a:lnSpc>
              <a:buFont typeface="Wingdings" panose="05000000000000000000" pitchFamily="2" charset="2"/>
              <a:buChar char=""/>
              <a:tabLst>
                <a:tab pos="180340" algn="l"/>
              </a:tabLst>
            </a:pPr>
            <a:r>
              <a:rPr lang="pl-PL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Włączona opcja </a:t>
            </a:r>
            <a:r>
              <a:rPr lang="pl-PL" kern="1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geolokalizacji</a:t>
            </a:r>
            <a:r>
              <a:rPr lang="pl-PL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zdalnego unieruchomienia w urządzeniach technicznych (komputer, laptop, smartfon)</a:t>
            </a:r>
            <a:endParaRPr lang="pl-PL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>
              <a:lnSpc>
                <a:spcPct val="150000"/>
              </a:lnSpc>
              <a:buFont typeface="Wingdings" panose="05000000000000000000" pitchFamily="2" charset="2"/>
              <a:buChar char=""/>
              <a:tabLst>
                <a:tab pos="180340" algn="l"/>
              </a:tabLst>
            </a:pPr>
            <a:r>
              <a:rPr lang="pl-PL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Aktualizacja danych dostępowych do systemów informatycznych (login, hasło) w okresie 1 x miesiąc</a:t>
            </a:r>
            <a:endParaRPr lang="pl-PL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>
              <a:lnSpc>
                <a:spcPct val="150000"/>
              </a:lnSpc>
              <a:buFont typeface="Wingdings" panose="05000000000000000000" pitchFamily="2" charset="2"/>
              <a:buChar char=""/>
              <a:tabLst>
                <a:tab pos="180340" algn="l"/>
              </a:tabLst>
            </a:pPr>
            <a:r>
              <a:rPr lang="pl-PL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Wysyłanie korespondencji email tylko i wyłącznie z adresu służbowego, domeny urzędu administracji publicznej</a:t>
            </a:r>
            <a:endParaRPr lang="pl-PL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"/>
              <a:tabLst>
                <a:tab pos="180340" algn="l"/>
              </a:tabLst>
            </a:pPr>
            <a:r>
              <a:rPr lang="pl-PL" kern="1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Szyfrowanie nośników danych (laptop, pendrive, płyta CD)</a:t>
            </a:r>
            <a:endParaRPr lang="pl-PL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719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PRZYKŁADOWE ZABEZPIECZENIA TECHNICZNE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81534F26-7D2A-4F41-89DF-B45E82B9A55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194" y="533400"/>
            <a:ext cx="8359626" cy="5964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533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KRAJOWY SYSTEM CYBERBEZPIECZEŃSTWA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18" name="Obraz 17" descr="Obraz zawierający tekst&#10;&#10;Opis wygenerowany automatycznie">
            <a:extLst>
              <a:ext uri="{FF2B5EF4-FFF2-40B4-BE49-F238E27FC236}">
                <a16:creationId xmlns:a16="http://schemas.microsoft.com/office/drawing/2014/main" id="{4939E00A-3CC1-45E9-9B60-5FB7F5265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28" y="594241"/>
            <a:ext cx="5872126" cy="587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20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POLITYKA BEZPIECZNEGO HASŁA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ACCD2476-8207-47BB-848D-990A3C87A58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200" y="533400"/>
            <a:ext cx="9841377" cy="59640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974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POLITYKA BEZPIECZNEGO HASŁA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7B4B64F-13A8-4612-930F-70797CE98118}"/>
              </a:ext>
            </a:extLst>
          </p:cNvPr>
          <p:cNvSpPr txBox="1"/>
          <p:nvPr/>
        </p:nvSpPr>
        <p:spPr>
          <a:xfrm>
            <a:off x="1557534" y="1074530"/>
            <a:ext cx="9113426" cy="4683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Używanych identyfikatorów i haseł nie należy udostępniać innym osobom, a w przypadku podejrzenia, że osoba postronna weszła w ich posiadanie, należy dokonać zmiany zgodnie z obowiązującymi procedurami.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Logowanie do systemu pocztowego przy pomocy internetowej przeglądarki powinno być przeprowadzone na komputerze, laptopie 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zabezpieczeniem antywirusowym.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Hasła dostępowe do konta pocztowego, systemów 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należy chronić przed dostępem osób trzecich. Nie zaleca się zapamiętywania w przeglądarkach internetowych.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 zakończeniu pracy należy wylogować się ze wszystkich systemów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pl-PL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Adres konta pocztowego należy udostępniać i wykorzystywać wyłącznie w celach służbowych. Przy wysyłaniu informacji drogą elektroniczną konieczne jest dokładne zweryfikowanie jego adresata oraz treści</a:t>
            </a:r>
            <a:r>
              <a:rPr lang="pl-PL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przesyłanych dokumentów.</a:t>
            </a:r>
          </a:p>
        </p:txBody>
      </p:sp>
    </p:spTree>
    <p:extLst>
      <p:ext uri="{BB962C8B-B14F-4D97-AF65-F5344CB8AC3E}">
        <p14:creationId xmlns:p14="http://schemas.microsoft.com/office/powerpoint/2010/main" val="1042516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POLITYKA BEZPIECZNEGO HASŁA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9C84F4A-3E63-4923-8B8C-AE3BB3CDD84F}"/>
              </a:ext>
            </a:extLst>
          </p:cNvPr>
          <p:cNvSpPr txBox="1"/>
          <p:nvPr/>
        </p:nvSpPr>
        <p:spPr>
          <a:xfrm>
            <a:off x="417248" y="715701"/>
            <a:ext cx="11549849" cy="5514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q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Adres konta pocztowego należy udostępniać i wykorzystywać wyłącznie w celach służbowych. Przy wysyłaniu informacji konieczne jest zweryfikowanie adresata oraz treści</a:t>
            </a:r>
            <a:r>
              <a:rPr lang="pl-PL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przesyłanych dokumentów.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 należy przesyłać informacji służbowych z wykorzystaniem prywatnych nośników oraz wykorzystywać służbowych urządzeń do prywatnych celów.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przypadku opuszczania stanowiska pracy należy zastosować systemową blokadę komputera, laptopa lub innego elektronicznego nośnika informacji.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Przy opuszczaniu miejsca pracy należy zachować „zasadę czystego biurka” - nośniki informacji umieścić w szafach, szufladach i innych do tego przeznaczonych miejscach oraz upewnić się, że pokój jest zamknięty, gdy jesteśmy jedyną osobą opuszczającą pomieszczenie.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Nośniki elektroniczne zawierające informacje podlegające ochronie, poza miejscem pracy należy zabezpieczyć za pomocą środków kryptograficznych.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q"/>
              <a:tabLst>
                <a:tab pos="457200" algn="l"/>
                <a:tab pos="2699385" algn="ctr"/>
                <a:tab pos="3060700" algn="l"/>
                <a:tab pos="4029075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Poza miejscem pracy, szczególnie w miejscach publicznych unikać należy rozmów dotyczących informacji służbowych podlegających ochronie.</a:t>
            </a:r>
          </a:p>
        </p:txBody>
      </p:sp>
    </p:spTree>
    <p:extLst>
      <p:ext uri="{BB962C8B-B14F-4D97-AF65-F5344CB8AC3E}">
        <p14:creationId xmlns:p14="http://schemas.microsoft.com/office/powerpoint/2010/main" val="27550808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PŁATNOŚCI W INTERNECIE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41254EF-B4B5-4842-B74A-6E987711EC62}"/>
              </a:ext>
            </a:extLst>
          </p:cNvPr>
          <p:cNvSpPr txBox="1"/>
          <p:nvPr/>
        </p:nvSpPr>
        <p:spPr>
          <a:xfrm>
            <a:off x="735088" y="735112"/>
            <a:ext cx="7767564" cy="2258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  <a:tabLst>
                <a:tab pos="2699385" algn="ctr"/>
                <a:tab pos="3060700" algn="l"/>
                <a:tab pos="4029075" algn="l"/>
              </a:tabLst>
            </a:pPr>
            <a:r>
              <a:rPr lang="pl-PL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Przelewy natychmiastowe od tradycyjnych różni z pewnością proces ich realizacji. Przelew tradycyjny wymaga skopiowania danych i wklejenia ich do odpowiedniego miejsca. Przelew natychmiastowy zawiera już uzupełnione dane po zalogowaniu się do banku. Różnią się także prowizją. Jeśli mowa o czasie księgowania, oba rodzaje przelewu są księgowane natychmiast. Z tą różnicą, że przelew natychmiastowy przez całą dobę a zwykły jedynie w godzinach pracy banku.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1106731F-320E-4890-85E4-6255F3D305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501" y="896751"/>
            <a:ext cx="2916324" cy="166615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97CDC38D-ABAA-44B4-9877-831A121311A1}"/>
              </a:ext>
            </a:extLst>
          </p:cNvPr>
          <p:cNvSpPr txBox="1"/>
          <p:nvPr/>
        </p:nvSpPr>
        <p:spPr>
          <a:xfrm>
            <a:off x="826954" y="3128672"/>
            <a:ext cx="9715620" cy="17235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endParaRPr lang="pl-PL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q"/>
              <a:tabLst>
                <a:tab pos="180340" algn="l"/>
              </a:tabLst>
            </a:pPr>
            <a:r>
              <a:rPr lang="pl-PL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Kupuj tylko na stronach, co do których możesz mieć zaufanie – strony z Certyfikatem SSL</a:t>
            </a:r>
            <a:endParaRPr lang="pl-PL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q"/>
              <a:tabLst>
                <a:tab pos="180340" algn="l"/>
              </a:tabLst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pl-PL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zczególną czujność co do strony zachowaj przy płatnościach kartą</a:t>
            </a:r>
            <a:endParaRPr lang="pl-PL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q"/>
              <a:tabLst>
                <a:tab pos="180340" algn="l"/>
              </a:tabLst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</a:t>
            </a:r>
            <a:r>
              <a:rPr lang="pl-PL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eśli płacisz e-przelewem upewnij się, że przekierowanie jest na stronę banku</a:t>
            </a:r>
            <a:endParaRPr lang="pl-PL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q"/>
              <a:tabLst>
                <a:tab pos="180340" algn="l"/>
              </a:tabLst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pl-PL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okonuj płatności tylko na zaufanych urządzeniach z oprogramowaniem antywirusowym</a:t>
            </a:r>
          </a:p>
          <a:p>
            <a:pPr lvl="0" algn="just">
              <a:buSzPts val="1000"/>
              <a:tabLst>
                <a:tab pos="180340" algn="l"/>
              </a:tabLst>
            </a:pPr>
            <a:endParaRPr lang="pl-PL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Obraz 22" descr="Alior Bank Usługa 3D Secure - większe bezpieczeństwo płatności kartami w  Internecie - Portal telekomunikacyjny Telix.pl">
            <a:extLst>
              <a:ext uri="{FF2B5EF4-FFF2-40B4-BE49-F238E27FC236}">
                <a16:creationId xmlns:a16="http://schemas.microsoft.com/office/drawing/2014/main" id="{85C1B9A3-D50D-4C48-9BFA-876178DE500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870" y="4626809"/>
            <a:ext cx="5360687" cy="174073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807962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BEZPIECZNA BANKOWOŚĆ ELEKTRONICZNA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ADF13287-EE38-4091-8533-3B3CB3DB88CF}"/>
              </a:ext>
            </a:extLst>
          </p:cNvPr>
          <p:cNvSpPr txBox="1"/>
          <p:nvPr/>
        </p:nvSpPr>
        <p:spPr>
          <a:xfrm>
            <a:off x="1718345" y="796742"/>
            <a:ext cx="8383957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 podawaj danych logowania do bankowości elektronicznej przez e-mail/telefon – bank nigdy nie prosi klienta o login/ hasło do konta internetowego ani telefonicznie, ani mailowo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Zabezpiecz komputer i telefon – legalne i aktualizowane oprogramowanie; programy antywirusowe; firewall (zapora sieciowa) do ochrony przed atakami z zewnątrz.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Nie otwieraj podejrzanych e-maili i załączników 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Sprawdzaj zabezpieczenia strony banku – połączenie szyfrowane; Certyfikat SSL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Sprawdzaj datę ostatniego logowania do bankowości elektronicznej 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Stwórz silne, unikalne hasło do konta 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Weryfikuj kody SMS oraz numer rachunku odbiorcy.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Korzystaj z bezpiecznych sieci WI-FI 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Korzystaj z zaufanych sklepów internetowych 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Sprawdzaj bankomaty 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Włącz powiadomienia 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Ustaw limity dla transakcji kartami płatniczymi </a:t>
            </a:r>
          </a:p>
          <a:p>
            <a:pPr marL="342900" lvl="0" indent="-342900" algn="just">
              <a:buFont typeface="Wingdings" panose="05000000000000000000" pitchFamily="2" charset="2"/>
              <a:buChar char="§"/>
              <a:tabLst>
                <a:tab pos="180340" algn="l"/>
              </a:tabLst>
            </a:pP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Dbaj o swój smartfon – wylogowanie; aplikacje (Facebook, </a:t>
            </a:r>
            <a:r>
              <a:rPr lang="pl-PL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TikTok</a:t>
            </a:r>
            <a:r>
              <a:rPr lang="pl-PL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3932654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BEZPIECZNA SIEĆ KOMPUTEROWA/ WIFI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18" name="Obraz 17" descr="Sieć komputerowa Sieć komputerowa – to grupa urządzeń, takich jak  komputery, drukarki, koncentratory (ang. hub), przełączniki (ang. switch) i  pozostałe, - ppt pobierz">
            <a:extLst>
              <a:ext uri="{FF2B5EF4-FFF2-40B4-BE49-F238E27FC236}">
                <a16:creationId xmlns:a16="http://schemas.microsoft.com/office/drawing/2014/main" id="{AA6B9560-7E63-41D8-B07A-189E72244BE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9" y="533401"/>
            <a:ext cx="8646851" cy="5973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905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696" y="66675"/>
            <a:ext cx="612892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INTERNET JEST WSZĘDZIE I DLA KAŻDEGO  </a:t>
            </a:r>
          </a:p>
        </p:txBody>
      </p:sp>
      <p:sp>
        <p:nvSpPr>
          <p:cNvPr id="18" name="Prostokąt 11">
            <a:extLst>
              <a:ext uri="{FF2B5EF4-FFF2-40B4-BE49-F238E27FC236}">
                <a16:creationId xmlns:a16="http://schemas.microsoft.com/office/drawing/2014/main" id="{CE096C8F-A162-4EDC-874D-07FD1A922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083" y="1455159"/>
            <a:ext cx="601664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ahoma" panose="020B0604030504040204" pitchFamily="34" charset="0"/>
                <a:cs typeface="Tahoma" panose="020B0604030504040204" pitchFamily="34" charset="0"/>
              </a:rPr>
              <a:t>Co to jest </a:t>
            </a:r>
            <a:r>
              <a:rPr lang="pl-PL" altLang="pl-PL" sz="2000" b="1" dirty="0">
                <a:latin typeface="Tahoma" panose="020B0604030504040204" pitchFamily="34" charset="0"/>
                <a:cs typeface="Tahoma" panose="020B0604030504040204" pitchFamily="34" charset="0"/>
              </a:rPr>
              <a:t>INTERNET</a:t>
            </a:r>
            <a:r>
              <a:rPr lang="pl-PL" altLang="pl-PL" sz="2000" dirty="0">
                <a:latin typeface="Tahoma" panose="020B0604030504040204" pitchFamily="34" charset="0"/>
                <a:cs typeface="Tahoma" panose="020B0604030504040204" pitchFamily="34" charset="0"/>
              </a:rPr>
              <a:t>? Jest to sieć komputerów połączonych ze sobą za pośrednictwem infrastruktury telekomunikacyjnej.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pl-PL" altLang="pl-PL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pl-PL" altLang="pl-PL" sz="2000" dirty="0">
                <a:latin typeface="Tahoma" panose="020B0604030504040204" pitchFamily="34" charset="0"/>
                <a:cs typeface="Tahoma" panose="020B0604030504040204" pitchFamily="34" charset="0"/>
              </a:rPr>
              <a:t>Nazwa pochodzi od angielskich słów </a:t>
            </a:r>
            <a:r>
              <a:rPr lang="pl-PL" altLang="pl-PL" sz="2000" b="1" dirty="0">
                <a:latin typeface="Tahoma" panose="020B0604030504040204" pitchFamily="34" charset="0"/>
                <a:cs typeface="Tahoma" panose="020B0604030504040204" pitchFamily="34" charset="0"/>
              </a:rPr>
              <a:t>INTER</a:t>
            </a:r>
            <a:r>
              <a:rPr lang="pl-PL" altLang="pl-PL" sz="2000" dirty="0">
                <a:latin typeface="Tahoma" panose="020B0604030504040204" pitchFamily="34" charset="0"/>
                <a:cs typeface="Tahoma" panose="020B0604030504040204" pitchFamily="34" charset="0"/>
              </a:rPr>
              <a:t>(między) oraz </a:t>
            </a:r>
            <a:r>
              <a:rPr lang="pl-PL" altLang="pl-PL" sz="2000" b="1" dirty="0">
                <a:latin typeface="Tahoma" panose="020B0604030504040204" pitchFamily="34" charset="0"/>
                <a:cs typeface="Tahoma" panose="020B0604030504040204" pitchFamily="34" charset="0"/>
              </a:rPr>
              <a:t>NET</a:t>
            </a:r>
            <a:r>
              <a:rPr lang="pl-PL" altLang="pl-PL" sz="2000" dirty="0">
                <a:latin typeface="Tahoma" panose="020B0604030504040204" pitchFamily="34" charset="0"/>
                <a:cs typeface="Tahoma" panose="020B0604030504040204" pitchFamily="34" charset="0"/>
              </a:rPr>
              <a:t> lub </a:t>
            </a:r>
            <a:r>
              <a:rPr lang="pl-PL" altLang="pl-PL" sz="2000" b="1" dirty="0">
                <a:latin typeface="Tahoma" panose="020B0604030504040204" pitchFamily="34" charset="0"/>
                <a:cs typeface="Tahoma" panose="020B0604030504040204" pitchFamily="34" charset="0"/>
              </a:rPr>
              <a:t>NETWORK</a:t>
            </a:r>
            <a:r>
              <a:rPr lang="pl-PL" altLang="pl-PL" sz="2000" dirty="0">
                <a:latin typeface="Tahoma" panose="020B0604030504040204" pitchFamily="34" charset="0"/>
                <a:cs typeface="Tahoma" panose="020B0604030504040204" pitchFamily="34" charset="0"/>
              </a:rPr>
              <a:t> (sieć).</a:t>
            </a:r>
          </a:p>
          <a:p>
            <a:pPr algn="just">
              <a:spcBef>
                <a:spcPct val="0"/>
              </a:spcBef>
              <a:buFontTx/>
              <a:buNone/>
            </a:pPr>
            <a:br>
              <a:rPr lang="pl-PL" altLang="pl-PL" sz="20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pl-PL" altLang="pl-PL" sz="2000" dirty="0">
                <a:latin typeface="Tahoma" panose="020B0604030504040204" pitchFamily="34" charset="0"/>
                <a:cs typeface="Tahoma" panose="020B0604030504040204" pitchFamily="34" charset="0"/>
              </a:rPr>
              <a:t>Internet ma zasięg globalny, pozwala na wzajemną komunikację komputerów zlokalizowanych w dowolnym miejscu na Ziemi, gdzie tylko istnieje techniczna możliwość podłączenia komputera do sieci.</a:t>
            </a:r>
          </a:p>
        </p:txBody>
      </p:sp>
      <p:pic>
        <p:nvPicPr>
          <p:cNvPr id="20" name="Picture 13" descr="internet">
            <a:extLst>
              <a:ext uri="{FF2B5EF4-FFF2-40B4-BE49-F238E27FC236}">
                <a16:creationId xmlns:a16="http://schemas.microsoft.com/office/drawing/2014/main" id="{60422C77-FD4C-40A2-A33F-B651D2CEE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396" y="2087055"/>
            <a:ext cx="3937569" cy="255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203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BEZPIECZNA SIEĆ KOMPUTEROWA/ WIFI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20" name="Obraz 19" descr="Jak zabezpieczyć sieć firmową w 2020r. • kantata.pl">
            <a:extLst>
              <a:ext uri="{FF2B5EF4-FFF2-40B4-BE49-F238E27FC236}">
                <a16:creationId xmlns:a16="http://schemas.microsoft.com/office/drawing/2014/main" id="{7F018492-A850-4C22-8CFB-38DD2177309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969" y="600079"/>
            <a:ext cx="6391411" cy="58215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75520D3-6C0C-4679-B117-1C3D68185058}"/>
              </a:ext>
            </a:extLst>
          </p:cNvPr>
          <p:cNvSpPr txBox="1"/>
          <p:nvPr/>
        </p:nvSpPr>
        <p:spPr>
          <a:xfrm>
            <a:off x="259647" y="6224442"/>
            <a:ext cx="1104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Grafika: Kantata</a:t>
            </a:r>
          </a:p>
        </p:txBody>
      </p:sp>
    </p:spTree>
    <p:extLst>
      <p:ext uri="{BB962C8B-B14F-4D97-AF65-F5344CB8AC3E}">
        <p14:creationId xmlns:p14="http://schemas.microsoft.com/office/powerpoint/2010/main" val="14627971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CLOUD COMPUTING/ PRACA W CHMURZE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75520D3-6C0C-4679-B117-1C3D68185058}"/>
              </a:ext>
            </a:extLst>
          </p:cNvPr>
          <p:cNvSpPr txBox="1"/>
          <p:nvPr/>
        </p:nvSpPr>
        <p:spPr>
          <a:xfrm>
            <a:off x="259647" y="6224442"/>
            <a:ext cx="1104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Grafika: Kantata</a:t>
            </a:r>
          </a:p>
        </p:txBody>
      </p:sp>
      <p:sp>
        <p:nvSpPr>
          <p:cNvPr id="18" name="Prostokąt 1">
            <a:extLst>
              <a:ext uri="{FF2B5EF4-FFF2-40B4-BE49-F238E27FC236}">
                <a16:creationId xmlns:a16="http://schemas.microsoft.com/office/drawing/2014/main" id="{5409AE70-CED8-410E-AA7D-3CB2A0AA9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125538"/>
            <a:ext cx="560601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2400" dirty="0">
                <a:latin typeface="Tahoma" panose="020B0604030504040204" pitchFamily="34" charset="0"/>
                <a:cs typeface="Tahoma" panose="020B0604030504040204" pitchFamily="34" charset="0"/>
              </a:rPr>
              <a:t>Chmurę (</a:t>
            </a:r>
            <a:r>
              <a:rPr lang="pl-PL" altLang="pl-PL" sz="2400" dirty="0" err="1">
                <a:latin typeface="Tahoma" panose="020B0604030504040204" pitchFamily="34" charset="0"/>
                <a:cs typeface="Tahoma" panose="020B0604030504040204" pitchFamily="34" charset="0"/>
              </a:rPr>
              <a:t>Cloud</a:t>
            </a:r>
            <a:r>
              <a:rPr lang="pl-PL" altLang="pl-PL" sz="2400" dirty="0">
                <a:latin typeface="Tahoma" panose="020B0604030504040204" pitchFamily="34" charset="0"/>
                <a:cs typeface="Tahoma" panose="020B0604030504040204" pitchFamily="34" charset="0"/>
              </a:rPr>
              <a:t>) definiować można na dwa sposoby. </a:t>
            </a:r>
          </a:p>
          <a:p>
            <a:pPr eaLnBrk="1" hangingPunct="1"/>
            <a:r>
              <a:rPr lang="pl-PL" altLang="pl-PL" sz="2400" dirty="0">
                <a:latin typeface="Tahoma" panose="020B0604030504040204" pitchFamily="34" charset="0"/>
                <a:cs typeface="Tahoma" panose="020B0604030504040204" pitchFamily="34" charset="0"/>
              </a:rPr>
              <a:t>Pierwszym z nich jest </a:t>
            </a:r>
            <a:r>
              <a:rPr lang="pl-PL" altLang="pl-PL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chmura obliczeniowa</a:t>
            </a:r>
            <a:r>
              <a:rPr lang="pl-PL" altLang="pl-PL" sz="2400" b="1" dirty="0">
                <a:latin typeface="Tahoma" panose="020B0604030504040204" pitchFamily="34" charset="0"/>
                <a:cs typeface="Tahoma" panose="020B0604030504040204" pitchFamily="34" charset="0"/>
              </a:rPr>
              <a:t>, z angielskiego </a:t>
            </a:r>
            <a:r>
              <a:rPr lang="pl-PL" altLang="pl-PL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cloud</a:t>
            </a:r>
            <a:r>
              <a:rPr lang="pl-PL" altLang="pl-PL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altLang="pl-PL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computing</a:t>
            </a:r>
            <a:r>
              <a:rPr lang="pl-PL" altLang="pl-PL" sz="2400" dirty="0"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eaLnBrk="1" hangingPunct="1"/>
            <a:r>
              <a:rPr lang="pl-PL" altLang="pl-PL" sz="2400" dirty="0">
                <a:latin typeface="Tahoma" panose="020B0604030504040204" pitchFamily="34" charset="0"/>
                <a:cs typeface="Tahoma" panose="020B0604030504040204" pitchFamily="34" charset="0"/>
              </a:rPr>
              <a:t>Drugim </a:t>
            </a:r>
            <a:r>
              <a:rPr lang="pl-PL" altLang="pl-PL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chmura publiczna</a:t>
            </a:r>
            <a:r>
              <a:rPr lang="pl-PL" altLang="pl-PL" sz="2400" dirty="0">
                <a:latin typeface="Tahoma" panose="020B0604030504040204" pitchFamily="34" charset="0"/>
                <a:cs typeface="Tahoma" panose="020B0604030504040204" pitchFamily="34" charset="0"/>
              </a:rPr>
              <a:t>, (</a:t>
            </a:r>
            <a:r>
              <a:rPr lang="pl-PL" altLang="pl-PL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dyski w chmurze</a:t>
            </a:r>
            <a:r>
              <a:rPr lang="pl-PL" altLang="pl-PL" sz="2400" dirty="0">
                <a:latin typeface="Tahoma" panose="020B0604030504040204" pitchFamily="34" charset="0"/>
                <a:cs typeface="Tahoma" panose="020B0604030504040204" pitchFamily="34" charset="0"/>
              </a:rPr>
              <a:t>), oferowane przez największych potentatów świata IT,  niezależne firmy, producentów sprzętu, firmy telekomunikacyjne.</a:t>
            </a:r>
          </a:p>
        </p:txBody>
      </p:sp>
      <p:pic>
        <p:nvPicPr>
          <p:cNvPr id="21" name="Obraz 2">
            <a:extLst>
              <a:ext uri="{FF2B5EF4-FFF2-40B4-BE49-F238E27FC236}">
                <a16:creationId xmlns:a16="http://schemas.microsoft.com/office/drawing/2014/main" id="{42920CA7-75F7-4CE7-B2F6-E37D6DD77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365" y="1282869"/>
            <a:ext cx="5164271" cy="316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243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PRACA W CHMURZE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75520D3-6C0C-4679-B117-1C3D68185058}"/>
              </a:ext>
            </a:extLst>
          </p:cNvPr>
          <p:cNvSpPr txBox="1"/>
          <p:nvPr/>
        </p:nvSpPr>
        <p:spPr>
          <a:xfrm>
            <a:off x="259647" y="6224442"/>
            <a:ext cx="1422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Grafika: E-</a:t>
            </a:r>
            <a:r>
              <a:rPr lang="pl-PL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podreczniki</a:t>
            </a:r>
            <a:endParaRPr lang="pl-PL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81414EE-F01F-4B80-A6FA-75F245E3A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297" y="533401"/>
            <a:ext cx="7965240" cy="597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82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7244" y="1435269"/>
            <a:ext cx="28959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PRACA W CHMURZE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75520D3-6C0C-4679-B117-1C3D68185058}"/>
              </a:ext>
            </a:extLst>
          </p:cNvPr>
          <p:cNvSpPr txBox="1"/>
          <p:nvPr/>
        </p:nvSpPr>
        <p:spPr>
          <a:xfrm>
            <a:off x="70827" y="6081504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Grafika: Euro RTV/ </a:t>
            </a:r>
          </a:p>
          <a:p>
            <a:r>
              <a:rPr lang="pl-PL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Yadda.icm</a:t>
            </a:r>
            <a:endParaRPr lang="pl-PL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Obraz 5" descr="Obraz zawierający stół&#10;&#10;Opis wygenerowany automatycznie">
            <a:extLst>
              <a:ext uri="{FF2B5EF4-FFF2-40B4-BE49-F238E27FC236}">
                <a16:creationId xmlns:a16="http://schemas.microsoft.com/office/drawing/2014/main" id="{E5E9B8C9-E62A-4160-9553-AB0DC5BA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50" y="0"/>
            <a:ext cx="5945627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6C2D3BFE-A0B1-469A-8A7D-C1CFDFC70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372" y="2112893"/>
            <a:ext cx="4974915" cy="256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20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DYSKI WIRTUALNE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75520D3-6C0C-4679-B117-1C3D68185058}"/>
              </a:ext>
            </a:extLst>
          </p:cNvPr>
          <p:cNvSpPr txBox="1"/>
          <p:nvPr/>
        </p:nvSpPr>
        <p:spPr>
          <a:xfrm>
            <a:off x="259647" y="6224442"/>
            <a:ext cx="14221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Grafika: E-</a:t>
            </a:r>
            <a:r>
              <a:rPr lang="pl-PL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podreczniki</a:t>
            </a:r>
            <a:endParaRPr lang="pl-PL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Obraz 4">
            <a:extLst>
              <a:ext uri="{FF2B5EF4-FFF2-40B4-BE49-F238E27FC236}">
                <a16:creationId xmlns:a16="http://schemas.microsoft.com/office/drawing/2014/main" id="{B942BFB4-9118-4940-A311-DC0CF3B81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42" y="1300212"/>
            <a:ext cx="3635772" cy="363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ysk Google – Wikipedia, wolna encyklopedia">
            <a:extLst>
              <a:ext uri="{FF2B5EF4-FFF2-40B4-BE49-F238E27FC236}">
                <a16:creationId xmlns:a16="http://schemas.microsoft.com/office/drawing/2014/main" id="{B4DE425E-C660-4649-8AB2-82636D013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22" y="1410394"/>
            <a:ext cx="3275989" cy="294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2E6CA3B-3854-422D-A5C5-A354A6623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621" y="1401516"/>
            <a:ext cx="3963404" cy="294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08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ROZWIĄZANIA CHMUROWE W PRACY ZDALNEJ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5" name="Obraz 4" descr="Obraz zawierający rysunek, zegar&#10;&#10;Opis wygenerowany automatycznie">
            <a:extLst>
              <a:ext uri="{FF2B5EF4-FFF2-40B4-BE49-F238E27FC236}">
                <a16:creationId xmlns:a16="http://schemas.microsoft.com/office/drawing/2014/main" id="{9BE378F9-7AC6-4533-A2F3-33B4B7D23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554" y="541415"/>
            <a:ext cx="8939683" cy="595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176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ROZWIĄZANIA CHMUROWE W PRACY ZDALNEJ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18" name="Obraz 10">
            <a:extLst>
              <a:ext uri="{FF2B5EF4-FFF2-40B4-BE49-F238E27FC236}">
                <a16:creationId xmlns:a16="http://schemas.microsoft.com/office/drawing/2014/main" id="{CB697FC7-15D6-41B5-9F80-D1C8F9DA9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367" y="755867"/>
            <a:ext cx="1591968" cy="156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8">
            <a:extLst>
              <a:ext uri="{FF2B5EF4-FFF2-40B4-BE49-F238E27FC236}">
                <a16:creationId xmlns:a16="http://schemas.microsoft.com/office/drawing/2014/main" id="{3EC5BCCA-9E00-48DF-9ACC-69187AF4D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367" y="2695253"/>
            <a:ext cx="1590121" cy="156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12">
            <a:extLst>
              <a:ext uri="{FF2B5EF4-FFF2-40B4-BE49-F238E27FC236}">
                <a16:creationId xmlns:a16="http://schemas.microsoft.com/office/drawing/2014/main" id="{FC21387D-F3BD-478F-BA01-263EE518C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367" y="4556705"/>
            <a:ext cx="1591028" cy="15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rostokąt 21">
            <a:extLst>
              <a:ext uri="{FF2B5EF4-FFF2-40B4-BE49-F238E27FC236}">
                <a16:creationId xmlns:a16="http://schemas.microsoft.com/office/drawing/2014/main" id="{2285CB9E-BB60-4F5F-A90B-7F7EE7948D41}"/>
              </a:ext>
            </a:extLst>
          </p:cNvPr>
          <p:cNvSpPr/>
          <p:nvPr/>
        </p:nvSpPr>
        <p:spPr bwMode="auto">
          <a:xfrm>
            <a:off x="3334745" y="1207856"/>
            <a:ext cx="5976938" cy="65722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6200" tIns="76200" rIns="76200" bIns="76200" anchor="ctr"/>
          <a:lstStyle>
            <a:lvl1pPr defTabSz="8890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890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890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890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890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89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altLang="pl-PL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MICROSOFT WORD - NARZĘDZIE TEKSTOWE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EA59D1A6-091E-4491-B74D-332F3013D29E}"/>
              </a:ext>
            </a:extLst>
          </p:cNvPr>
          <p:cNvSpPr/>
          <p:nvPr/>
        </p:nvSpPr>
        <p:spPr bwMode="auto">
          <a:xfrm>
            <a:off x="3362118" y="3038474"/>
            <a:ext cx="5976938" cy="65722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6200" tIns="76200" rIns="76200" bIns="76200" spcCol="1270" anchor="ctr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MICROSOFT EXCEL – ARKUSZ KALKULACYJNY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55E6C8F9-F9E0-4993-8C10-32DA081C8DEE}"/>
              </a:ext>
            </a:extLst>
          </p:cNvPr>
          <p:cNvSpPr/>
          <p:nvPr/>
        </p:nvSpPr>
        <p:spPr bwMode="auto">
          <a:xfrm>
            <a:off x="3362118" y="5024438"/>
            <a:ext cx="5976938" cy="657225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6200" tIns="76200" rIns="76200" bIns="76200" spcCol="1270" anchor="ctr"/>
          <a:lstStyle/>
          <a:p>
            <a:pPr algn="ctr" defTabSz="889000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MICROSOFT PP – PREZENTACJE GRAFICZNE</a:t>
            </a:r>
          </a:p>
        </p:txBody>
      </p:sp>
    </p:spTree>
    <p:extLst>
      <p:ext uri="{BB962C8B-B14F-4D97-AF65-F5344CB8AC3E}">
        <p14:creationId xmlns:p14="http://schemas.microsoft.com/office/powerpoint/2010/main" val="4241604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ROZWIĄZANIA CHMUROWE W PRACY ZDALNEJ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D01D94-2F3E-43F0-8BBE-3EE6F46A4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9" y="819700"/>
            <a:ext cx="12215249" cy="475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92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495" y="66679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PREZENTACJE MULTIMEDIALNE W CHMURZE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7" name="Obraz 6" descr="Obraz zawierający osoba, osoby, budynek, tłum&#10;&#10;Opis wygenerowany automatycznie">
            <a:extLst>
              <a:ext uri="{FF2B5EF4-FFF2-40B4-BE49-F238E27FC236}">
                <a16:creationId xmlns:a16="http://schemas.microsoft.com/office/drawing/2014/main" id="{E0EFBFEA-34F3-443D-B1EE-102D2CF6E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3" y="533399"/>
            <a:ext cx="11957317" cy="5964079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D3DEC4F7-CFD0-4313-B726-F6239A26CCED}"/>
              </a:ext>
            </a:extLst>
          </p:cNvPr>
          <p:cNvSpPr txBox="1"/>
          <p:nvPr/>
        </p:nvSpPr>
        <p:spPr>
          <a:xfrm>
            <a:off x="63901" y="6559555"/>
            <a:ext cx="9396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Grafika: </a:t>
            </a:r>
            <a:r>
              <a:rPr lang="pl-PL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Prezi</a:t>
            </a:r>
            <a:endParaRPr lang="pl-PL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15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932" y="52224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PRACA Z EDYTORAMI TEKSTU: ONE NOTE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20" name="Obraz 4">
            <a:extLst>
              <a:ext uri="{FF2B5EF4-FFF2-40B4-BE49-F238E27FC236}">
                <a16:creationId xmlns:a16="http://schemas.microsoft.com/office/drawing/2014/main" id="{E7A506AC-9655-42F8-8ADD-BA7486B97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495" y="529593"/>
            <a:ext cx="7204963" cy="406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1">
            <a:extLst>
              <a:ext uri="{FF2B5EF4-FFF2-40B4-BE49-F238E27FC236}">
                <a16:creationId xmlns:a16="http://schemas.microsoft.com/office/drawing/2014/main" id="{F124B8A7-8B9B-4070-8D2E-742DF02AD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92" y="2419068"/>
            <a:ext cx="9126643" cy="393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257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2282" y="66675"/>
            <a:ext cx="71895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STRONA RESPONSYWNA RWD vs. MOBILEGEDDON  </a:t>
            </a:r>
          </a:p>
        </p:txBody>
      </p:sp>
      <p:pic>
        <p:nvPicPr>
          <p:cNvPr id="21" name="Obraz 1">
            <a:extLst>
              <a:ext uri="{FF2B5EF4-FFF2-40B4-BE49-F238E27FC236}">
                <a16:creationId xmlns:a16="http://schemas.microsoft.com/office/drawing/2014/main" id="{18EEE14C-8A01-494A-A977-E3CCD6273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54" y="818965"/>
            <a:ext cx="10440140" cy="522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406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877" y="40473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PRACA Z EDYTORAMI TEKSTU: MICROSOFT WORD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2846D69-A12F-454D-B659-39C8F185D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04" y="481083"/>
            <a:ext cx="8013589" cy="4170816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CE347877-2792-4B9B-8405-1F407D6C4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5" y="2925241"/>
            <a:ext cx="6376792" cy="360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933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877" y="40473"/>
            <a:ext cx="7129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PRACA Z EDYTORAMI TEKSTU: MICROSOFT WORD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2846D69-A12F-454D-B659-39C8F185D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04" y="481083"/>
            <a:ext cx="8013589" cy="4170816"/>
          </a:xfrm>
          <a:prstGeom prst="rect">
            <a:avLst/>
          </a:prstGeom>
        </p:spPr>
      </p:pic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CE347877-2792-4B9B-8405-1F407D6C4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5" y="2925241"/>
            <a:ext cx="6376792" cy="360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91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779" y="66645"/>
            <a:ext cx="90590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PRACA Z EDYTORAMI TEKSTU: GOOGLE DOCS/ DOKUMENTY GOOGLE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712C5D7B-19FB-451D-AC8E-917BE87C4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375"/>
            <a:ext cx="12192000" cy="548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166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779" y="75523"/>
            <a:ext cx="90590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890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FUNKCJA FORMS - DOKUMENTY, FORMULARZE, TESTY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88B89B8-AA44-425B-9315-874AEF8FA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13" y="685800"/>
            <a:ext cx="11551973" cy="564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568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779" y="75523"/>
            <a:ext cx="90590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890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FUNKCJA FORMS - DOKUMENTY, FORMULARZE, TESTY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9CC2199C-73AE-4CCC-9569-8E4732F04CBA}"/>
              </a:ext>
            </a:extLst>
          </p:cNvPr>
          <p:cNvSpPr txBox="1"/>
          <p:nvPr/>
        </p:nvSpPr>
        <p:spPr>
          <a:xfrm>
            <a:off x="807588" y="1064211"/>
            <a:ext cx="89198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Microsoft </a:t>
            </a:r>
            <a:r>
              <a:rPr lang="pl-PL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Forms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prosta w obsłudze aplikacja Office 365,  służąca do tworzenia: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ankiet np. oceniających zadowolenie klientów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formularzy rejestracyjnych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sondaży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quizów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testów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41F6973-30E1-4316-B17C-67C7BD093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873" y="2122080"/>
            <a:ext cx="8919840" cy="379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2230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779" y="75523"/>
            <a:ext cx="90590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890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FUNKCJA FORMS - DOKUMENTY, FORMULARZE, TESTY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4FEFE5E-624F-4725-A1AE-6FEB2C9E1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" y="685800"/>
            <a:ext cx="12192000" cy="533191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A802552-7AAC-48E9-96A6-E718A5C86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323" y="444855"/>
            <a:ext cx="4008371" cy="178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36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779" y="75523"/>
            <a:ext cx="90590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890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WYBRANE NARZĘDZIA DO EDYCJI VIDEO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EE593B5-AE6B-49D3-9119-3A45690A2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66" y="585623"/>
            <a:ext cx="2637449" cy="1483565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7292B17-239F-44D8-B6AD-D47259D08FDC}"/>
              </a:ext>
            </a:extLst>
          </p:cNvPr>
          <p:cNvSpPr txBox="1"/>
          <p:nvPr/>
        </p:nvSpPr>
        <p:spPr>
          <a:xfrm>
            <a:off x="405946" y="1916467"/>
            <a:ext cx="41193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Jeśli chcesz dodać klip do projektu z puli filmy, po prostu przeciągnij go na osi czasu lub naciśnij ikonę plusa w prawym górnym rogu każdego klipu. Można również dodać YouTube filmy, które zostały przesłane z licencji "Creative </a:t>
            </a:r>
            <a:r>
              <a:rPr lang="pl-PL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Commons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". </a:t>
            </a:r>
          </a:p>
          <a:p>
            <a:pPr algn="just"/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Aby to zrobić, przejdź na karcie CC, znajdź wideo i przeciągnij go na osi czasu.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A8AAA01-F06E-4B0B-BEE2-71F40D0CA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660" y="2045033"/>
            <a:ext cx="5715000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064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779" y="75523"/>
            <a:ext cx="90590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890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WYBRANE NARZĘDZIA DO EDYCJI VIDEO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357966C8-222C-4D20-AFF9-76AF3D22D4AC}"/>
              </a:ext>
            </a:extLst>
          </p:cNvPr>
          <p:cNvSpPr txBox="1"/>
          <p:nvPr/>
        </p:nvSpPr>
        <p:spPr>
          <a:xfrm>
            <a:off x="180705" y="1287648"/>
            <a:ext cx="4851721" cy="3913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Tworzenie klipu wideo </a:t>
            </a:r>
          </a:p>
          <a:p>
            <a:pPr algn="just"/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 Windows Zdjęcia:</a:t>
            </a:r>
            <a:endParaRPr lang="pl-P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Wpisz 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Edytor wideo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 pasku wyszukiwania i wybierz pozycję 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Edytor wideo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, aby uruchomić aplikację, lub Uruchom z menu Start.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Wybierz pozycję Nowy projekt 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wideo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Nadaj nazwę klipowi 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wideo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Wybierz zdjęcia i klipy </a:t>
            </a: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wideo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które chcesz dodać do </a:t>
            </a:r>
            <a:r>
              <a:rPr lang="pl-PL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scenorysu</a:t>
            </a:r>
            <a:r>
              <a:rPr lang="pl-P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59B25B8-6D3C-46B9-9FDE-6AF2BDF4B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26" y="1225572"/>
            <a:ext cx="6857612" cy="385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804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779" y="75523"/>
            <a:ext cx="90590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890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FUNKCJA TABLICA INTERAKTYWNA – DOSTĘPNE NARZĘDZIA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42DE882-441C-4D55-8057-9BF448148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11" y="533690"/>
            <a:ext cx="2527936" cy="2527936"/>
          </a:xfrm>
          <a:prstGeom prst="rect">
            <a:avLst/>
          </a:prstGeom>
        </p:spPr>
      </p:pic>
      <p:pic>
        <p:nvPicPr>
          <p:cNvPr id="10" name="Obraz 9" descr="Obraz zawierający stół&#10;&#10;Opis wygenerowany automatycznie">
            <a:extLst>
              <a:ext uri="{FF2B5EF4-FFF2-40B4-BE49-F238E27FC236}">
                <a16:creationId xmlns:a16="http://schemas.microsoft.com/office/drawing/2014/main" id="{6E59BD20-AF56-46C9-AE07-943627230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342" y="908135"/>
            <a:ext cx="9212352" cy="518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897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748" y="86640"/>
            <a:ext cx="6738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890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TABLICA INTERAKTYWNA ZOOM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6" name="Obraz 5" descr="Obraz zawierający zrzut ekranu, monitor, wewnątrz, ekran&#10;&#10;Opis wygenerowany automatycznie">
            <a:extLst>
              <a:ext uri="{FF2B5EF4-FFF2-40B4-BE49-F238E27FC236}">
                <a16:creationId xmlns:a16="http://schemas.microsoft.com/office/drawing/2014/main" id="{C902F66B-1CF3-4032-96CC-5F713F33B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65" y="535175"/>
            <a:ext cx="8531650" cy="597215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A791E104-5E09-4B12-97D2-64E9A77C99DF}"/>
              </a:ext>
            </a:extLst>
          </p:cNvPr>
          <p:cNvSpPr txBox="1"/>
          <p:nvPr/>
        </p:nvSpPr>
        <p:spPr>
          <a:xfrm>
            <a:off x="5245232" y="4057095"/>
            <a:ext cx="400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FUNKCJA DOSTĘPNA Z POZIOMU </a:t>
            </a:r>
          </a:p>
          <a:p>
            <a:pPr algn="ctr"/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WSPÓŁDZIELENIA EKRANU</a:t>
            </a:r>
          </a:p>
        </p:txBody>
      </p:sp>
    </p:spTree>
    <p:extLst>
      <p:ext uri="{BB962C8B-B14F-4D97-AF65-F5344CB8AC3E}">
        <p14:creationId xmlns:p14="http://schemas.microsoft.com/office/powerpoint/2010/main" val="833590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5550" y="66675"/>
            <a:ext cx="64172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NARZĘDZIA DO PRACY ZDALNEJ - ZOOM  </a:t>
            </a:r>
          </a:p>
        </p:txBody>
      </p:sp>
      <p:pic>
        <p:nvPicPr>
          <p:cNvPr id="6" name="Obraz 5" descr="Obraz zawierający zdjęcie, przód, mężczyzna, siedzi&#10;&#10;Opis wygenerowany automatycznie">
            <a:extLst>
              <a:ext uri="{FF2B5EF4-FFF2-40B4-BE49-F238E27FC236}">
                <a16:creationId xmlns:a16="http://schemas.microsoft.com/office/drawing/2014/main" id="{23AD982F-6FBC-4378-86A1-71748ACDD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556" y="943990"/>
            <a:ext cx="7653214" cy="4304933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04141F65-47CD-4322-8379-4694E5A56991}"/>
              </a:ext>
            </a:extLst>
          </p:cNvPr>
          <p:cNvSpPr txBox="1"/>
          <p:nvPr/>
        </p:nvSpPr>
        <p:spPr>
          <a:xfrm>
            <a:off x="80220" y="6214369"/>
            <a:ext cx="112562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Grafika: </a:t>
            </a:r>
            <a:r>
              <a:rPr lang="pl-PL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KnowTechie</a:t>
            </a:r>
            <a:endParaRPr lang="pl-PL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B6C908FA-8D2D-4BE1-8F5C-F6E7915F6B60}"/>
              </a:ext>
            </a:extLst>
          </p:cNvPr>
          <p:cNvSpPr txBox="1"/>
          <p:nvPr/>
        </p:nvSpPr>
        <p:spPr>
          <a:xfrm>
            <a:off x="4292049" y="5478017"/>
            <a:ext cx="3265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Adres: </a:t>
            </a:r>
            <a:r>
              <a:rPr lang="pl-PL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https://zoom.us</a:t>
            </a:r>
          </a:p>
        </p:txBody>
      </p:sp>
    </p:spTree>
    <p:extLst>
      <p:ext uri="{BB962C8B-B14F-4D97-AF65-F5344CB8AC3E}">
        <p14:creationId xmlns:p14="http://schemas.microsoft.com/office/powerpoint/2010/main" val="1654037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092" y="86640"/>
            <a:ext cx="67389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890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TABLICA INTERAKTYWNA MICROSOFT TEAMS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32949BB-7FA5-4DD7-B216-42304513C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8829"/>
            <a:ext cx="12195309" cy="3878590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D724F63-AC10-4F1E-9D44-40BD2831539D}"/>
              </a:ext>
            </a:extLst>
          </p:cNvPr>
          <p:cNvSpPr txBox="1"/>
          <p:nvPr/>
        </p:nvSpPr>
        <p:spPr>
          <a:xfrm>
            <a:off x="2508502" y="5538377"/>
            <a:ext cx="730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FUNKCJA DOSTĘPNA Z POZIOMU WSPÓŁDZIELENIA EKRANU</a:t>
            </a:r>
          </a:p>
        </p:txBody>
      </p:sp>
      <p:sp>
        <p:nvSpPr>
          <p:cNvPr id="5" name="Strzałka: w prawo 4">
            <a:extLst>
              <a:ext uri="{FF2B5EF4-FFF2-40B4-BE49-F238E27FC236}">
                <a16:creationId xmlns:a16="http://schemas.microsoft.com/office/drawing/2014/main" id="{018510DB-309D-41EC-880C-EFE29806DE05}"/>
              </a:ext>
            </a:extLst>
          </p:cNvPr>
          <p:cNvSpPr/>
          <p:nvPr/>
        </p:nvSpPr>
        <p:spPr>
          <a:xfrm rot="19477140">
            <a:off x="5478792" y="3673630"/>
            <a:ext cx="4087469" cy="10209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91293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091" y="104396"/>
            <a:ext cx="7378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890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MULTIMEDIA W CHMURZE – KOMPETENCJE CYFROWE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750FDD68-2535-499C-BAEF-E2AF0BBFA9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81" y="533400"/>
            <a:ext cx="6241002" cy="60000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5914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091" y="104396"/>
            <a:ext cx="7378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890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MULTIMEDIA W CHMURZE – ŹRÓDŁA INFORMACJI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18" name="Obraz 17">
            <a:hlinkClick r:id="rId2"/>
            <a:extLst>
              <a:ext uri="{FF2B5EF4-FFF2-40B4-BE49-F238E27FC236}">
                <a16:creationId xmlns:a16="http://schemas.microsoft.com/office/drawing/2014/main" id="{E4CD4F28-BDD7-4DDE-A9F0-B45CC596E8A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04" y="1044916"/>
            <a:ext cx="3445482" cy="160483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2A42AB6-6587-4BA6-9DEB-C1EE079B56E6}"/>
              </a:ext>
            </a:extLst>
          </p:cNvPr>
          <p:cNvSpPr txBox="1"/>
          <p:nvPr/>
        </p:nvSpPr>
        <p:spPr>
          <a:xfrm>
            <a:off x="296973" y="2709427"/>
            <a:ext cx="4987272" cy="2743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86740" algn="l"/>
              </a:tabLst>
            </a:pPr>
            <a:r>
              <a:rPr lang="pl-PL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 Scholar</a:t>
            </a:r>
            <a:r>
              <a:rPr lang="pl-P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bezpłatna, specjalistyczna wyszukiwarka internetowa służąca do przeszukiwania bazy danych zawierających różnorodne publikacje naukowe z wielu dziedzin wiedzy. Google Scholar zawiera w swej bazie danych głównie dostępne online artykuły naukowe udostępniane przez największe na świecie wydawnictwa. Serwis pozwala na założenie własnego profilu („Profil autora”). 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14" descr="Podobny obraz">
            <a:hlinkClick r:id="rId4"/>
            <a:extLst>
              <a:ext uri="{FF2B5EF4-FFF2-40B4-BE49-F238E27FC236}">
                <a16:creationId xmlns:a16="http://schemas.microsoft.com/office/drawing/2014/main" id="{15B3A11E-9AB9-4FCA-915C-28B3636F804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629" y="630013"/>
            <a:ext cx="3007872" cy="230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DD4AAAB-F0B3-4836-B932-92866D065B63}"/>
              </a:ext>
            </a:extLst>
          </p:cNvPr>
          <p:cNvSpPr txBox="1"/>
          <p:nvPr/>
        </p:nvSpPr>
        <p:spPr>
          <a:xfrm>
            <a:off x="6881263" y="2389538"/>
            <a:ext cx="4694974" cy="3632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86740" algn="l"/>
              </a:tabLst>
            </a:pPr>
            <a:r>
              <a:rPr lang="pl-PL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 </a:t>
            </a:r>
            <a:r>
              <a:rPr lang="pl-PL" sz="1800" b="1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Trends</a:t>
            </a:r>
            <a:r>
              <a:rPr lang="pl-P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serwis, który pozwala analizować słowa i frazy, które internauci najczęściej wprowadzają do wyszukiwarki Google. Wyniki prezentują popularność poszukiwanego hasła w wybranym okresie, a można je analizować dla konkretnego regionu, np. kraju, województwa czy miasta. Dzięki temu można się np. szybko i sprawnie dowiedzieć co dzieje się w polskiej edukacji, czego poszukują Polacy w zakresie edukacji, jaka tematyka jest najbardziej popularna w danym momencie.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2978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091" y="104396"/>
            <a:ext cx="7378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890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MULTIMEDIA W CHMURZE – ŹRÓDŁA INFORMACJI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20" name="Picture 8" descr="Znalezione obrazy dla zapytania ceon logo">
            <a:hlinkClick r:id="rId2"/>
            <a:extLst>
              <a:ext uri="{FF2B5EF4-FFF2-40B4-BE49-F238E27FC236}">
                <a16:creationId xmlns:a16="http://schemas.microsoft.com/office/drawing/2014/main" id="{99571EAA-6C7B-409E-BB66-B33021B5652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63" y="848462"/>
            <a:ext cx="3309620" cy="138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288C5B0-3566-4457-A190-1FA6C3BADB23}"/>
              </a:ext>
            </a:extLst>
          </p:cNvPr>
          <p:cNvSpPr txBox="1"/>
          <p:nvPr/>
        </p:nvSpPr>
        <p:spPr>
          <a:xfrm>
            <a:off x="344644" y="2423672"/>
            <a:ext cx="5259729" cy="3632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Serwis </a:t>
            </a:r>
            <a:r>
              <a:rPr lang="pl-PL" sz="18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OTWARTA NAUKA</a:t>
            </a:r>
            <a:r>
              <a:rPr lang="pl-PL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powstał z myślą o wszystkich zainteresowanych problematyką otwartości w badaniach naukowych i edukacji. Oferuje przystępne i kompetentne wprowadzenie w podstawowe kwestie związane z otwartą nauką, aktualne informacje o dobrych praktykach, narzędziach i wydarzeniach, a także bazę wiedzy na temat otwartych modeli komunikacji naukowej. Serwis redagowany jest przez zespół Platformy Otwartej</a:t>
            </a:r>
            <a:r>
              <a:rPr lang="pl-PL" sz="18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8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Nauki działającej w Interdyscyplinarnym Centrum Modelowania Matematycznego i Komputerowego Uniwersytet Warszawskiego. 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3D186F04-CF6F-4E37-B0C3-0E14D64AA29B}"/>
              </a:ext>
            </a:extLst>
          </p:cNvPr>
          <p:cNvSpPr txBox="1"/>
          <p:nvPr/>
        </p:nvSpPr>
        <p:spPr>
          <a:xfrm>
            <a:off x="5785241" y="2437879"/>
            <a:ext cx="5951039" cy="3632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3649980" algn="l"/>
              </a:tabLst>
            </a:pPr>
            <a:r>
              <a:rPr lang="pl-PL" sz="1800" b="1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Centrum Edukacji Obywatelskiej</a:t>
            </a:r>
            <a:r>
              <a:rPr lang="pl-PL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jest największą polską organizacją pozarządową działającą w sektorze edukacji. Od blisko 25 lat zmienia polską </a:t>
            </a:r>
            <a:r>
              <a:rPr lang="pl-PL" dirty="0">
                <a:solidFill>
                  <a:srgbClr val="0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naukę</a:t>
            </a:r>
            <a:r>
              <a:rPr lang="pl-PL" sz="1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pracuje by ludzie uczyli się mądrzej i ciekawiej, a praca edukatorów była bardziej efektywna i satysfakcjonująca. Wprowadza do szkół nowoczesne metody nauczania oraz ocenianie kształtujące. Prowadzi programy, które pomagają młodym ludziom zrozumieć świat, rozwijają krytyczne myślenie, wiarę we własne możliwości, uczą przedsiębiorczości i odpowiedzialności, zachęcają do angażowania się w życie publiczne i działania na rzecz innych.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4" descr="Znalezione obrazy dla zapytania centrum edukacji obywatelskiej logo">
            <a:hlinkClick r:id="rId4"/>
            <a:extLst>
              <a:ext uri="{FF2B5EF4-FFF2-40B4-BE49-F238E27FC236}">
                <a16:creationId xmlns:a16="http://schemas.microsoft.com/office/drawing/2014/main" id="{BD7B2410-EB35-457A-B59D-819A30EC58D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143" y="800593"/>
            <a:ext cx="2960102" cy="15752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74046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091" y="104396"/>
            <a:ext cx="7378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890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MULTIMEDIA W CHMURZE 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F8225C1D-5046-4131-8F4F-37313209F33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732" y="801603"/>
            <a:ext cx="1927860" cy="192786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716A3B22-62F6-4901-B9F9-246D3D046D1A}"/>
              </a:ext>
            </a:extLst>
          </p:cNvPr>
          <p:cNvSpPr txBox="1"/>
          <p:nvPr/>
        </p:nvSpPr>
        <p:spPr>
          <a:xfrm>
            <a:off x="517124" y="3016398"/>
            <a:ext cx="4614169" cy="3039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b="1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Canva</a:t>
            </a:r>
            <a:r>
              <a:rPr lang="pl-P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internetowe narzędzie umożliwiające tworzenie projektów graficznych. Witryna zawiera bibliotekę, w której są udostępniane obrazy, grafiki i </a:t>
            </a:r>
            <a:r>
              <a:rPr lang="pl-PL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fonty</a:t>
            </a:r>
            <a:r>
              <a:rPr lang="pl-P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Program online posiada filtry domyślne oraz zaawansowane funkcje edycyjne. </a:t>
            </a:r>
            <a:r>
              <a:rPr lang="pl-PL" sz="1800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Canva</a:t>
            </a:r>
            <a:r>
              <a:rPr lang="pl-P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pozwala na korzystanie z gotowych szablonów oraz tworzenie projektów tj. okładki książek, prezentacji, plakatów, zaproszeń od podstaw.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Obraz 21" descr="Obraz zawierający obiekt&#10;&#10;Opis wygenerowany automatycznie">
            <a:extLst>
              <a:ext uri="{FF2B5EF4-FFF2-40B4-BE49-F238E27FC236}">
                <a16:creationId xmlns:a16="http://schemas.microsoft.com/office/drawing/2014/main" id="{E05FEB56-BB42-4EC0-8958-DD47A4647A1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162" y="1015439"/>
            <a:ext cx="4455795" cy="151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ole tekstowe 22">
            <a:extLst>
              <a:ext uri="{FF2B5EF4-FFF2-40B4-BE49-F238E27FC236}">
                <a16:creationId xmlns:a16="http://schemas.microsoft.com/office/drawing/2014/main" id="{6A040B1C-3DE0-4070-AD80-D4BC929A4ACA}"/>
              </a:ext>
            </a:extLst>
          </p:cNvPr>
          <p:cNvSpPr txBox="1"/>
          <p:nvPr/>
        </p:nvSpPr>
        <p:spPr>
          <a:xfrm>
            <a:off x="5785241" y="3038023"/>
            <a:ext cx="5440676" cy="2743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l-P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Aplikacja </a:t>
            </a:r>
            <a:r>
              <a:rPr lang="pl-PL" sz="1800" b="1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Kahoot</a:t>
            </a:r>
            <a:r>
              <a:rPr lang="pl-P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doskonałe narzędzie do tworzenie gier, quizów, ankiet. Edukator pokazuje </a:t>
            </a:r>
            <a:r>
              <a:rPr lang="pl-PL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grupie</a:t>
            </a:r>
            <a:r>
              <a:rPr lang="pl-P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kod PIN, oni wpisują PIN oraz podają własne imię lub inny ustalony wcześniej identyfikator.  </a:t>
            </a:r>
            <a:r>
              <a:rPr lang="pl-PL" dirty="0"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Edukator/ Twórca</a:t>
            </a:r>
            <a:r>
              <a:rPr lang="pl-PL" sz="1800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sam tworzy quiz lub korzysta z dostępnego publicznie. Brać udział w grze można za pomocą smartfonów i tabletów, ale także z PC lub laptopów (wersja www). Quizy przygotowuje się i wyświetla ze strony www.</a:t>
            </a:r>
            <a:endParaRPr lang="pl-PL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1306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091" y="104396"/>
            <a:ext cx="73781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890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MULTIMEDIA W CHMURZE 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24" name="Obraz 23" descr="Obraz zawierający zrzut ekranu&#10;&#10;Opis wygenerowany automatycznie">
            <a:extLst>
              <a:ext uri="{FF2B5EF4-FFF2-40B4-BE49-F238E27FC236}">
                <a16:creationId xmlns:a16="http://schemas.microsoft.com/office/drawing/2014/main" id="{38C35FCF-022C-4060-8919-18A00EC7342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2" y="1479910"/>
            <a:ext cx="6050842" cy="340058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8C05DDB-8BAC-4A95-8DE6-F8A8AE4BC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87" y="757689"/>
            <a:ext cx="2737816" cy="2671311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2A9DE137-F3C2-4F2E-8250-082BF9ABB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170" y="2771110"/>
            <a:ext cx="3833423" cy="345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391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6405" y="104396"/>
            <a:ext cx="97525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890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PRACA WARSZTATOWA: ETAP 1 – WYSZUKIWANIE INFORMACJI 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801747" y="5573718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5" name="Obraz 4" descr="Obraz zawierający znak, góra, trzymający, woda&#10;&#10;Opis wygenerowany automatycznie">
            <a:extLst>
              <a:ext uri="{FF2B5EF4-FFF2-40B4-BE49-F238E27FC236}">
                <a16:creationId xmlns:a16="http://schemas.microsoft.com/office/drawing/2014/main" id="{3DEB4733-5ACB-4E10-A951-0EF3CFCF9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38" y="1144728"/>
            <a:ext cx="3247423" cy="1353093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DF5E6FD-D4B7-4766-AB31-E95679B95CC0}"/>
              </a:ext>
            </a:extLst>
          </p:cNvPr>
          <p:cNvSpPr txBox="1"/>
          <p:nvPr/>
        </p:nvSpPr>
        <p:spPr>
          <a:xfrm>
            <a:off x="874803" y="2575842"/>
            <a:ext cx="2795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https://dane.gov.pl/pl</a:t>
            </a:r>
            <a:r>
              <a:rPr lang="pl-PL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39142C9C-055F-426E-AD96-599421EE5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18" y="814905"/>
            <a:ext cx="4449547" cy="2390890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F6DD5779-6417-4DE0-A574-3B838E318D48}"/>
              </a:ext>
            </a:extLst>
          </p:cNvPr>
          <p:cNvSpPr txBox="1"/>
          <p:nvPr/>
        </p:nvSpPr>
        <p:spPr>
          <a:xfrm>
            <a:off x="7561098" y="2515427"/>
            <a:ext cx="2524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u="sng" dirty="0">
                <a:solidFill>
                  <a:srgbClr val="0070C0"/>
                </a:solidFill>
              </a:rPr>
              <a:t>https://www.gov.pl</a:t>
            </a:r>
          </a:p>
        </p:txBody>
      </p:sp>
      <p:pic>
        <p:nvPicPr>
          <p:cNvPr id="1026" name="Picture 2" descr="UWRC Sp. z o.o. - Meteo.pl">
            <a:extLst>
              <a:ext uri="{FF2B5EF4-FFF2-40B4-BE49-F238E27FC236}">
                <a16:creationId xmlns:a16="http://schemas.microsoft.com/office/drawing/2014/main" id="{38D10B35-EC96-456F-8CBB-2A0D2178D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89" y="3567771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pole tekstowe 30">
            <a:extLst>
              <a:ext uri="{FF2B5EF4-FFF2-40B4-BE49-F238E27FC236}">
                <a16:creationId xmlns:a16="http://schemas.microsoft.com/office/drawing/2014/main" id="{16F25C21-8095-48BE-891A-32B697AE1938}"/>
              </a:ext>
            </a:extLst>
          </p:cNvPr>
          <p:cNvSpPr txBox="1"/>
          <p:nvPr/>
        </p:nvSpPr>
        <p:spPr>
          <a:xfrm>
            <a:off x="648150" y="5389052"/>
            <a:ext cx="3048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http://uwrc.pl/meteo-pl</a:t>
            </a:r>
            <a:r>
              <a:rPr lang="pl-PL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28" name="Obraz 27" descr="Obraz zawierający rysunek, znak&#10;&#10;Opis wygenerowany automatycznie">
            <a:extLst>
              <a:ext uri="{FF2B5EF4-FFF2-40B4-BE49-F238E27FC236}">
                <a16:creationId xmlns:a16="http://schemas.microsoft.com/office/drawing/2014/main" id="{C013C951-0891-417D-9A0A-D0C2608D0E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093" y="3236685"/>
            <a:ext cx="4072576" cy="2531784"/>
          </a:xfrm>
          <a:prstGeom prst="rect">
            <a:avLst/>
          </a:prstGeom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id="{6409A76D-7A4D-40A2-8E18-19A35E044D24}"/>
              </a:ext>
            </a:extLst>
          </p:cNvPr>
          <p:cNvSpPr txBox="1"/>
          <p:nvPr/>
        </p:nvSpPr>
        <p:spPr>
          <a:xfrm>
            <a:off x="7563033" y="4317911"/>
            <a:ext cx="2816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u="sng" dirty="0">
                <a:solidFill>
                  <a:srgbClr val="0070C0"/>
                </a:solidFill>
              </a:rPr>
              <a:t>https://www.cdr.gov.pl</a:t>
            </a:r>
          </a:p>
        </p:txBody>
      </p:sp>
    </p:spTree>
    <p:extLst>
      <p:ext uri="{BB962C8B-B14F-4D97-AF65-F5344CB8AC3E}">
        <p14:creationId xmlns:p14="http://schemas.microsoft.com/office/powerpoint/2010/main" val="36461377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801747" y="5573718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11F10D5-0AB1-4A9D-970B-725DFBB0283E}"/>
              </a:ext>
            </a:extLst>
          </p:cNvPr>
          <p:cNvSpPr txBox="1"/>
          <p:nvPr/>
        </p:nvSpPr>
        <p:spPr>
          <a:xfrm>
            <a:off x="1767072" y="93978"/>
            <a:ext cx="911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ETAP 2: PRZYGOTOWANIE I REALIZACJA SPOTKANIA W FORMIE WEBINARU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F0B8D93-8F2E-466C-B861-A162D43F6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5" y="546398"/>
            <a:ext cx="3155110" cy="632993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EC18407-E96E-4E21-AD55-8524E386F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43" y="1131784"/>
            <a:ext cx="7156242" cy="53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789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625" y="104396"/>
            <a:ext cx="97525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8890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PRACA WARSZTATOWA: ETAP 3 – GRY/ SYMULACJE/ APLIKACJE </a:t>
            </a:r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801747" y="5573718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1B86BF8-6182-4AF5-B742-CB4D02569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2" y="1129300"/>
            <a:ext cx="2223923" cy="317027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315D12E-B795-44E5-A437-127D81B8F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794" y="1150989"/>
            <a:ext cx="2216033" cy="3148584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DC216F4C-FC0C-4033-A142-937712CAE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411" y="1189325"/>
            <a:ext cx="2157578" cy="31485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E2AFAA43-D6B1-4236-A3CC-3015279BC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781" y="1189325"/>
            <a:ext cx="2142056" cy="3148584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AA8C8373-38D6-43E5-B709-BA01401D7B12}"/>
              </a:ext>
            </a:extLst>
          </p:cNvPr>
          <p:cNvSpPr txBox="1"/>
          <p:nvPr/>
        </p:nvSpPr>
        <p:spPr>
          <a:xfrm>
            <a:off x="1017012" y="4831538"/>
            <a:ext cx="2643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APLIKACJA E-POLE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0E8E0F81-2457-4259-8629-D72C3BF17C10}"/>
              </a:ext>
            </a:extLst>
          </p:cNvPr>
          <p:cNvSpPr txBox="1"/>
          <p:nvPr/>
        </p:nvSpPr>
        <p:spPr>
          <a:xfrm>
            <a:off x="6928886" y="4803288"/>
            <a:ext cx="35541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APLIKACJA AGROPORADA</a:t>
            </a:r>
          </a:p>
        </p:txBody>
      </p:sp>
    </p:spTree>
    <p:extLst>
      <p:ext uri="{BB962C8B-B14F-4D97-AF65-F5344CB8AC3E}">
        <p14:creationId xmlns:p14="http://schemas.microsoft.com/office/powerpoint/2010/main" val="3128204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125" y="66675"/>
            <a:ext cx="69853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NARZĘDZIA DO PRACY ZDALNEJ – CLICK MEETING 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4141F65-47CD-4322-8379-4694E5A56991}"/>
              </a:ext>
            </a:extLst>
          </p:cNvPr>
          <p:cNvSpPr txBox="1"/>
          <p:nvPr/>
        </p:nvSpPr>
        <p:spPr>
          <a:xfrm>
            <a:off x="80220" y="6214369"/>
            <a:ext cx="11432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Grafika: </a:t>
            </a:r>
            <a:r>
              <a:rPr lang="pl-PL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ClickMeeting</a:t>
            </a:r>
            <a:endParaRPr lang="pl-PL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D9C2696D-2115-48EE-96CD-5138B625A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327" y="701861"/>
            <a:ext cx="8314888" cy="4988933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658F644-40EB-4A06-BDC3-A1F0677B6796}"/>
              </a:ext>
            </a:extLst>
          </p:cNvPr>
          <p:cNvSpPr txBox="1"/>
          <p:nvPr/>
        </p:nvSpPr>
        <p:spPr>
          <a:xfrm>
            <a:off x="3832205" y="5542962"/>
            <a:ext cx="4395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Adres: </a:t>
            </a:r>
            <a:r>
              <a:rPr lang="pl-PL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https://clickmeeting.com</a:t>
            </a:r>
          </a:p>
        </p:txBody>
      </p:sp>
    </p:spTree>
    <p:extLst>
      <p:ext uri="{BB962C8B-B14F-4D97-AF65-F5344CB8AC3E}">
        <p14:creationId xmlns:p14="http://schemas.microsoft.com/office/powerpoint/2010/main" val="1041551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125" y="66675"/>
            <a:ext cx="69853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NARZĘDZIA DO PRACY ZDALNEJ – GOOGLE MEET 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4141F65-47CD-4322-8379-4694E5A56991}"/>
              </a:ext>
            </a:extLst>
          </p:cNvPr>
          <p:cNvSpPr txBox="1"/>
          <p:nvPr/>
        </p:nvSpPr>
        <p:spPr>
          <a:xfrm>
            <a:off x="80220" y="6214369"/>
            <a:ext cx="9589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Grafika: </a:t>
            </a:r>
            <a:r>
              <a:rPr lang="pl-PL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PCWorld</a:t>
            </a:r>
            <a:endParaRPr lang="pl-PL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4FF66F9-6138-42F6-BD8F-A62E92CF4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386" y="879682"/>
            <a:ext cx="6972552" cy="4313253"/>
          </a:xfrm>
          <a:prstGeom prst="rect">
            <a:avLst/>
          </a:prstGeom>
        </p:spPr>
      </p:pic>
      <p:pic>
        <p:nvPicPr>
          <p:cNvPr id="8" name="Obraz 7" descr="Obraz zawierający rysunek&#10;&#10;Opis wygenerowany automatycznie">
            <a:extLst>
              <a:ext uri="{FF2B5EF4-FFF2-40B4-BE49-F238E27FC236}">
                <a16:creationId xmlns:a16="http://schemas.microsoft.com/office/drawing/2014/main" id="{924DEE07-A8F3-415A-9BB7-88CB437F2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104" y="1461579"/>
            <a:ext cx="3907901" cy="2198195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FEFF896-7044-4880-83EF-A80CC91A0100}"/>
              </a:ext>
            </a:extLst>
          </p:cNvPr>
          <p:cNvSpPr txBox="1"/>
          <p:nvPr/>
        </p:nvSpPr>
        <p:spPr>
          <a:xfrm>
            <a:off x="4023545" y="5608986"/>
            <a:ext cx="381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Adres: </a:t>
            </a:r>
            <a:r>
              <a:rPr lang="pl-PL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https://meet.gogle.com</a:t>
            </a:r>
          </a:p>
        </p:txBody>
      </p:sp>
    </p:spTree>
    <p:extLst>
      <p:ext uri="{BB962C8B-B14F-4D97-AF65-F5344CB8AC3E}">
        <p14:creationId xmlns:p14="http://schemas.microsoft.com/office/powerpoint/2010/main" val="355873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125" y="66675"/>
            <a:ext cx="77755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NARZĘDZIA DO PRACY ZDALNEJ – MICROSOFT TEAMS  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4141F65-47CD-4322-8379-4694E5A56991}"/>
              </a:ext>
            </a:extLst>
          </p:cNvPr>
          <p:cNvSpPr txBox="1"/>
          <p:nvPr/>
        </p:nvSpPr>
        <p:spPr>
          <a:xfrm>
            <a:off x="80220" y="6214369"/>
            <a:ext cx="9845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Grafika: </a:t>
            </a:r>
            <a:r>
              <a:rPr lang="pl-PL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IPInsider</a:t>
            </a:r>
            <a:endParaRPr lang="pl-PL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6F661CF-A731-4325-9625-485C5A63A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29" y="1038688"/>
            <a:ext cx="11423341" cy="3807780"/>
          </a:xfrm>
          <a:prstGeom prst="rect">
            <a:avLst/>
          </a:prstGeom>
        </p:spPr>
      </p:pic>
      <p:sp>
        <p:nvSpPr>
          <p:cNvPr id="18" name="pole tekstowe 17">
            <a:extLst>
              <a:ext uri="{FF2B5EF4-FFF2-40B4-BE49-F238E27FC236}">
                <a16:creationId xmlns:a16="http://schemas.microsoft.com/office/drawing/2014/main" id="{63A7F64F-026F-439F-937D-26853F8DD7FF}"/>
              </a:ext>
            </a:extLst>
          </p:cNvPr>
          <p:cNvSpPr txBox="1"/>
          <p:nvPr/>
        </p:nvSpPr>
        <p:spPr>
          <a:xfrm>
            <a:off x="3724043" y="5330363"/>
            <a:ext cx="4743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Adres: </a:t>
            </a:r>
            <a:r>
              <a:rPr lang="pl-PL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https://www.microsoft.com</a:t>
            </a:r>
          </a:p>
        </p:txBody>
      </p:sp>
    </p:spTree>
    <p:extLst>
      <p:ext uri="{BB962C8B-B14F-4D97-AF65-F5344CB8AC3E}">
        <p14:creationId xmlns:p14="http://schemas.microsoft.com/office/powerpoint/2010/main" val="1716667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5F5098E-E379-40BC-90B5-4A6B6DC03A2C}"/>
              </a:ext>
            </a:extLst>
          </p:cNvPr>
          <p:cNvSpPr/>
          <p:nvPr/>
        </p:nvSpPr>
        <p:spPr>
          <a:xfrm>
            <a:off x="0" y="6507332"/>
            <a:ext cx="12191695" cy="3506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E843A30-59DF-42CB-8019-23162A96A9B9}"/>
              </a:ext>
            </a:extLst>
          </p:cNvPr>
          <p:cNvSpPr txBox="1"/>
          <p:nvPr/>
        </p:nvSpPr>
        <p:spPr>
          <a:xfrm>
            <a:off x="3747556" y="6559555"/>
            <a:ext cx="50849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00" kern="5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Stosowanie Internetu w procesie nauczania i komunikacji przez doradców rolniczych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046C9C5-CE76-4DF5-9621-C9C3ACCEBA0B}"/>
              </a:ext>
            </a:extLst>
          </p:cNvPr>
          <p:cNvSpPr/>
          <p:nvPr/>
        </p:nvSpPr>
        <p:spPr>
          <a:xfrm>
            <a:off x="-1" y="0"/>
            <a:ext cx="12191695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4" name="pole tekstowe 1">
            <a:extLst>
              <a:ext uri="{FF2B5EF4-FFF2-40B4-BE49-F238E27FC236}">
                <a16:creationId xmlns:a16="http://schemas.microsoft.com/office/drawing/2014/main" id="{CE7F5053-8522-4BC0-862A-9AF4A98AA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5254" y="87859"/>
            <a:ext cx="384382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DANE OSOBOWE  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F84B479B-A574-43DE-89A2-DD975BD65459}"/>
              </a:ext>
            </a:extLst>
          </p:cNvPr>
          <p:cNvSpPr/>
          <p:nvPr/>
        </p:nvSpPr>
        <p:spPr bwMode="auto">
          <a:xfrm>
            <a:off x="1079959" y="2055589"/>
            <a:ext cx="3859212" cy="328022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6510" tIns="49530" rIns="16510" bIns="16510"/>
          <a:lstStyle>
            <a:lvl1pPr marL="342900" indent="-342900" defTabSz="5778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463550" indent="-285750" defTabSz="5778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5778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5778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5778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577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577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577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577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7800" lvl="1" indent="0" eaLnBrk="1" hangingPunct="1">
              <a:lnSpc>
                <a:spcPct val="90000"/>
              </a:lnSpc>
              <a:spcAft>
                <a:spcPct val="15000"/>
              </a:spcAft>
              <a:defRPr/>
            </a:pPr>
            <a:endParaRPr lang="pl-PL" altLang="pl-PL" sz="1600" dirty="0">
              <a:solidFill>
                <a:srgbClr val="404040"/>
              </a:solidFill>
              <a:latin typeface="Tahoma" pitchFamily="34" charset="0"/>
              <a:cs typeface="Tahoma" pitchFamily="34" charset="0"/>
            </a:endParaRP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 typeface="Wingdings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imię </a:t>
            </a: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 typeface="Wingdings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nazwisko</a:t>
            </a: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 typeface="Wingdings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adres zamieszkania</a:t>
            </a: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 typeface="Wingdings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PESEL</a:t>
            </a: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 typeface="Wingdings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NIP </a:t>
            </a: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 typeface="Wingdings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numer i seria dowodu osobistego</a:t>
            </a: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 typeface="Wingdings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wykształcenie</a:t>
            </a: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 typeface="Wingdings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zawód</a:t>
            </a: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 typeface="Wingdings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płeć</a:t>
            </a:r>
          </a:p>
          <a:p>
            <a:pPr lvl="1" eaLnBrk="1" hangingPunct="1">
              <a:lnSpc>
                <a:spcPct val="90000"/>
              </a:lnSpc>
              <a:spcAft>
                <a:spcPct val="15000"/>
              </a:spcAft>
              <a:buFont typeface="Wingdings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numer telefonu 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F8390E69-B75F-417E-8DA1-77961B790AEC}"/>
              </a:ext>
            </a:extLst>
          </p:cNvPr>
          <p:cNvSpPr/>
          <p:nvPr/>
        </p:nvSpPr>
        <p:spPr bwMode="auto">
          <a:xfrm>
            <a:off x="5562449" y="2490408"/>
            <a:ext cx="3859212" cy="328022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0160" tIns="30480" rIns="10160" bIns="10160"/>
          <a:lstStyle>
            <a:lvl1pPr marL="342900" indent="-342900" defTabSz="355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450850" indent="-177800" defTabSz="355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355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355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355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73050" lvl="1" indent="0" eaLnBrk="1" hangingPunct="1">
              <a:lnSpc>
                <a:spcPct val="90000"/>
              </a:lnSpc>
              <a:spcAft>
                <a:spcPct val="15000"/>
              </a:spcAft>
              <a:defRPr/>
            </a:pPr>
            <a:endParaRPr lang="pl-PL" altLang="pl-PL" sz="1600" dirty="0">
              <a:latin typeface="Tahoma" pitchFamily="34" charset="0"/>
              <a:cs typeface="Tahoma" pitchFamily="34" charset="0"/>
            </a:endParaRPr>
          </a:p>
          <a:p>
            <a:pPr marL="558800" lvl="1" indent="-285750" eaLnBrk="1" hangingPunct="1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pochodzenie rasowe lub etniczne</a:t>
            </a:r>
          </a:p>
          <a:p>
            <a:pPr marL="558800" lvl="1" indent="-285750" eaLnBrk="1" hangingPunct="1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poglądy polityczne</a:t>
            </a:r>
          </a:p>
          <a:p>
            <a:pPr marL="558800" lvl="1" indent="-285750" eaLnBrk="1" hangingPunct="1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przekonania religijne lub filozoficzne</a:t>
            </a:r>
          </a:p>
          <a:p>
            <a:pPr marL="558800" lvl="1" indent="-285750" eaLnBrk="1" hangingPunct="1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przynależność wyznaniowa, partyjna </a:t>
            </a:r>
          </a:p>
          <a:p>
            <a:pPr marL="558800" lvl="1" indent="-285750" eaLnBrk="1" hangingPunct="1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stan zdrowia</a:t>
            </a:r>
          </a:p>
          <a:p>
            <a:pPr marL="558800" lvl="1" indent="-285750" eaLnBrk="1" hangingPunct="1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kod genetyczny</a:t>
            </a:r>
          </a:p>
          <a:p>
            <a:pPr marL="558800" lvl="1" indent="-285750" eaLnBrk="1" hangingPunct="1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nałogi</a:t>
            </a:r>
          </a:p>
          <a:p>
            <a:pPr marL="558800" lvl="1" indent="-285750" eaLnBrk="1" hangingPunct="1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życie seksualne</a:t>
            </a:r>
          </a:p>
          <a:p>
            <a:pPr marL="558800" lvl="1" indent="-285750" eaLnBrk="1" hangingPunct="1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Skazania; orzeczenia o ukaraniu</a:t>
            </a:r>
          </a:p>
          <a:p>
            <a:pPr marL="558800" lvl="1" indent="-285750" eaLnBrk="1" hangingPunct="1">
              <a:lnSpc>
                <a:spcPct val="90000"/>
              </a:lnSpc>
              <a:spcAft>
                <a:spcPct val="15000"/>
              </a:spcAft>
              <a:buFont typeface="Wingdings" panose="05000000000000000000" pitchFamily="2" charset="2"/>
              <a:buChar char="§"/>
              <a:defRPr/>
            </a:pPr>
            <a:r>
              <a:rPr lang="pl-PL" altLang="pl-PL" sz="1600" dirty="0">
                <a:latin typeface="Tahoma" pitchFamily="34" charset="0"/>
                <a:cs typeface="Tahoma" pitchFamily="34" charset="0"/>
              </a:rPr>
              <a:t>mandaty, orzeczenia wydane przed sądem lub urzędem</a:t>
            </a:r>
          </a:p>
          <a:p>
            <a:pPr marL="273050" lvl="1" indent="0" eaLnBrk="1" hangingPunct="1">
              <a:lnSpc>
                <a:spcPct val="90000"/>
              </a:lnSpc>
              <a:spcAft>
                <a:spcPct val="15000"/>
              </a:spcAft>
              <a:defRPr/>
            </a:pPr>
            <a:endParaRPr lang="pl-PL" altLang="pl-PL" sz="1600" dirty="0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2" name="Grupa 21">
            <a:extLst>
              <a:ext uri="{FF2B5EF4-FFF2-40B4-BE49-F238E27FC236}">
                <a16:creationId xmlns:a16="http://schemas.microsoft.com/office/drawing/2014/main" id="{16EFF14D-496B-4F6E-8405-46AFC4F5266C}"/>
              </a:ext>
            </a:extLst>
          </p:cNvPr>
          <p:cNvGrpSpPr/>
          <p:nvPr/>
        </p:nvGrpSpPr>
        <p:grpSpPr>
          <a:xfrm>
            <a:off x="1242877" y="884067"/>
            <a:ext cx="3565633" cy="861437"/>
            <a:chOff x="5730" y="3035158"/>
            <a:chExt cx="3999720" cy="1040679"/>
          </a:xfrm>
          <a:solidFill>
            <a:srgbClr val="0070C0"/>
          </a:solidFill>
        </p:grpSpPr>
        <p:sp>
          <p:nvSpPr>
            <p:cNvPr id="23" name="Prostokąt 22">
              <a:extLst>
                <a:ext uri="{FF2B5EF4-FFF2-40B4-BE49-F238E27FC236}">
                  <a16:creationId xmlns:a16="http://schemas.microsoft.com/office/drawing/2014/main" id="{26A85CC7-32A2-4809-AEA6-9CC5E00CD64A}"/>
                </a:ext>
              </a:extLst>
            </p:cNvPr>
            <p:cNvSpPr/>
            <p:nvPr/>
          </p:nvSpPr>
          <p:spPr>
            <a:xfrm>
              <a:off x="5730" y="3035158"/>
              <a:ext cx="3999720" cy="1040679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rostokąt 23">
              <a:extLst>
                <a:ext uri="{FF2B5EF4-FFF2-40B4-BE49-F238E27FC236}">
                  <a16:creationId xmlns:a16="http://schemas.microsoft.com/office/drawing/2014/main" id="{2DB96C16-077C-4093-88A0-DB080EE0A461}"/>
                </a:ext>
              </a:extLst>
            </p:cNvPr>
            <p:cNvSpPr/>
            <p:nvPr/>
          </p:nvSpPr>
          <p:spPr>
            <a:xfrm>
              <a:off x="5730" y="3035158"/>
              <a:ext cx="3424028" cy="1040679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0" rIns="30480" bIns="0" spcCol="1270"/>
            <a:lstStyle/>
            <a:p>
              <a:pPr marL="82550" algn="ctr" defTabSz="10668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br>
                <a:rPr lang="pl-PL" sz="2400" b="1" dirty="0"/>
              </a:br>
              <a:r>
                <a:rPr lang="pl-PL" sz="2400" b="1" dirty="0"/>
                <a:t>     Dane zwykłe</a:t>
              </a:r>
            </a:p>
          </p:txBody>
        </p:sp>
      </p:grpSp>
      <p:grpSp>
        <p:nvGrpSpPr>
          <p:cNvPr id="25" name="Grupa 12">
            <a:extLst>
              <a:ext uri="{FF2B5EF4-FFF2-40B4-BE49-F238E27FC236}">
                <a16:creationId xmlns:a16="http://schemas.microsoft.com/office/drawing/2014/main" id="{D6B8383D-1B9E-433E-BB7E-4D90E48E0A46}"/>
              </a:ext>
            </a:extLst>
          </p:cNvPr>
          <p:cNvGrpSpPr>
            <a:grpSpLocks/>
          </p:cNvGrpSpPr>
          <p:nvPr/>
        </p:nvGrpSpPr>
        <p:grpSpPr bwMode="auto">
          <a:xfrm rot="1457527">
            <a:off x="8059063" y="1278452"/>
            <a:ext cx="3700092" cy="1785241"/>
            <a:chOff x="4418860" y="3005784"/>
            <a:chExt cx="4039238" cy="2394409"/>
          </a:xfrm>
        </p:grpSpPr>
        <p:sp>
          <p:nvSpPr>
            <p:cNvPr id="26" name="Prostokąt 25">
              <a:extLst>
                <a:ext uri="{FF2B5EF4-FFF2-40B4-BE49-F238E27FC236}">
                  <a16:creationId xmlns:a16="http://schemas.microsoft.com/office/drawing/2014/main" id="{09FBDF0F-15AB-45B7-B99D-5AC9A46DEB57}"/>
                </a:ext>
              </a:extLst>
            </p:cNvPr>
            <p:cNvSpPr/>
            <p:nvPr/>
          </p:nvSpPr>
          <p:spPr>
            <a:xfrm>
              <a:off x="4464701" y="3005784"/>
              <a:ext cx="3993397" cy="98556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rostokąt 26">
              <a:extLst>
                <a:ext uri="{FF2B5EF4-FFF2-40B4-BE49-F238E27FC236}">
                  <a16:creationId xmlns:a16="http://schemas.microsoft.com/office/drawing/2014/main" id="{62DFBAD7-C560-4D2C-9069-27D3514BA0C4}"/>
                </a:ext>
              </a:extLst>
            </p:cNvPr>
            <p:cNvSpPr/>
            <p:nvPr/>
          </p:nvSpPr>
          <p:spPr>
            <a:xfrm>
              <a:off x="5032675" y="3057992"/>
              <a:ext cx="2816814" cy="98556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0" rIns="30480" bIns="0" spcCol="1270" anchor="ctr"/>
            <a:lstStyle/>
            <a:p>
              <a:pPr marL="82550" algn="ctr" defTabSz="10668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l-PL" sz="2400" b="1" dirty="0"/>
                <a:t>Dane wrażliwe </a:t>
              </a:r>
              <a:r>
                <a:rPr lang="pl-PL" sz="1200" b="1" dirty="0"/>
                <a:t>(sensytywne, szczególnie chronione) </a:t>
              </a:r>
              <a:endParaRPr lang="pl-PL" sz="2000" b="1" dirty="0"/>
            </a:p>
          </p:txBody>
        </p:sp>
        <p:sp>
          <p:nvSpPr>
            <p:cNvPr id="28" name="Prostokąt 27">
              <a:extLst>
                <a:ext uri="{FF2B5EF4-FFF2-40B4-BE49-F238E27FC236}">
                  <a16:creationId xmlns:a16="http://schemas.microsoft.com/office/drawing/2014/main" id="{1E1DC5D7-D0A2-4506-A87B-E1C14A1DBB43}"/>
                </a:ext>
              </a:extLst>
            </p:cNvPr>
            <p:cNvSpPr/>
            <p:nvPr/>
          </p:nvSpPr>
          <p:spPr>
            <a:xfrm>
              <a:off x="4418860" y="4414626"/>
              <a:ext cx="3999748" cy="985567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9" name="Prostokąt 28">
            <a:extLst>
              <a:ext uri="{FF2B5EF4-FFF2-40B4-BE49-F238E27FC236}">
                <a16:creationId xmlns:a16="http://schemas.microsoft.com/office/drawing/2014/main" id="{4B0AA62E-D9D4-40C8-94E4-C92FF3AFF5BE}"/>
              </a:ext>
            </a:extLst>
          </p:cNvPr>
          <p:cNvSpPr/>
          <p:nvPr/>
        </p:nvSpPr>
        <p:spPr bwMode="auto">
          <a:xfrm>
            <a:off x="4754563" y="56054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9801344B-BF0F-440B-A7CA-03CBE2681329}"/>
              </a:ext>
            </a:extLst>
          </p:cNvPr>
          <p:cNvSpPr/>
          <p:nvPr/>
        </p:nvSpPr>
        <p:spPr bwMode="auto">
          <a:xfrm>
            <a:off x="4906963" y="5757863"/>
            <a:ext cx="2816225" cy="98583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747FC10F-3A23-4C7C-A9D8-DBB9164A67A5}"/>
              </a:ext>
            </a:extLst>
          </p:cNvPr>
          <p:cNvSpPr/>
          <p:nvPr/>
        </p:nvSpPr>
        <p:spPr bwMode="auto">
          <a:xfrm rot="1497710">
            <a:off x="8152707" y="2218938"/>
            <a:ext cx="2816225" cy="7952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0" rIns="30480" bIns="0" spcCol="1270" anchor="ctr"/>
          <a:lstStyle/>
          <a:p>
            <a:pPr marL="82550" algn="ctr" defTabSz="1066800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pl-PL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SZCZEGÓLNE KATEGORIE DANYCH </a:t>
            </a:r>
          </a:p>
        </p:txBody>
      </p:sp>
    </p:spTree>
    <p:extLst>
      <p:ext uri="{BB962C8B-B14F-4D97-AF65-F5344CB8AC3E}">
        <p14:creationId xmlns:p14="http://schemas.microsoft.com/office/powerpoint/2010/main" val="2327307512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AnalogousFromLightSeedLeftStep">
      <a:dk1>
        <a:srgbClr val="000000"/>
      </a:dk1>
      <a:lt1>
        <a:srgbClr val="FFFFFF"/>
      </a:lt1>
      <a:dk2>
        <a:srgbClr val="243941"/>
      </a:dk2>
      <a:lt2>
        <a:srgbClr val="E8E5E2"/>
      </a:lt2>
      <a:accent1>
        <a:srgbClr val="8FA5C2"/>
      </a:accent1>
      <a:accent2>
        <a:srgbClr val="7AAAB2"/>
      </a:accent2>
      <a:accent3>
        <a:srgbClr val="80AA9F"/>
      </a:accent3>
      <a:accent4>
        <a:srgbClr val="77AF89"/>
      </a:accent4>
      <a:accent5>
        <a:srgbClr val="86AB81"/>
      </a:accent5>
      <a:accent6>
        <a:srgbClr val="90AA74"/>
      </a:accent6>
      <a:hlink>
        <a:srgbClr val="997E5C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3762</Words>
  <Application>Microsoft Office PowerPoint</Application>
  <PresentationFormat>Panoramiczny</PresentationFormat>
  <Paragraphs>435</Paragraphs>
  <Slides>58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66" baseType="lpstr">
      <vt:lpstr>Meiryo</vt:lpstr>
      <vt:lpstr>Arial</vt:lpstr>
      <vt:lpstr>Calibri</vt:lpstr>
      <vt:lpstr>Corbel</vt:lpstr>
      <vt:lpstr>Tahoma</vt:lpstr>
      <vt:lpstr>Times New Roman</vt:lpstr>
      <vt:lpstr>Wingdings</vt:lpstr>
      <vt:lpstr>SketchLinesVTI</vt:lpstr>
      <vt:lpstr>Stosowanie Internetu  w procesie nauczania  i komunikacji  przez doradców rolniczych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Stosowanie Internetu  w procesie nauczania  i komunikacji  przez doradców rolniczych</dc:title>
  <dc:creator>HP</dc:creator>
  <cp:lastModifiedBy>Małgorzata</cp:lastModifiedBy>
  <cp:revision>90</cp:revision>
  <dcterms:created xsi:type="dcterms:W3CDTF">2020-12-06T10:31:52Z</dcterms:created>
  <dcterms:modified xsi:type="dcterms:W3CDTF">2020-12-08T10:01:29Z</dcterms:modified>
</cp:coreProperties>
</file>