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0473-9EF2-4682-A145-8F0E683F157B}" type="datetimeFigureOut">
              <a:rPr lang="pl-PL" smtClean="0"/>
              <a:t>2019-04-05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2D8F-79A8-46F4-8513-E67667F5F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02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0473-9EF2-4682-A145-8F0E683F157B}" type="datetimeFigureOut">
              <a:rPr lang="pl-PL" smtClean="0"/>
              <a:t>2019-04-05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2D8F-79A8-46F4-8513-E67667F5F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87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0473-9EF2-4682-A145-8F0E683F157B}" type="datetimeFigureOut">
              <a:rPr lang="pl-PL" smtClean="0"/>
              <a:t>2019-04-05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2D8F-79A8-46F4-8513-E67667F5F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75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0473-9EF2-4682-A145-8F0E683F157B}" type="datetimeFigureOut">
              <a:rPr lang="pl-PL" smtClean="0"/>
              <a:t>2019-04-05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2D8F-79A8-46F4-8513-E67667F5F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83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0473-9EF2-4682-A145-8F0E683F157B}" type="datetimeFigureOut">
              <a:rPr lang="pl-PL" smtClean="0"/>
              <a:t>2019-04-05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2D8F-79A8-46F4-8513-E67667F5F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64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0473-9EF2-4682-A145-8F0E683F157B}" type="datetimeFigureOut">
              <a:rPr lang="pl-PL" smtClean="0"/>
              <a:t>2019-04-05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2D8F-79A8-46F4-8513-E67667F5F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94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0473-9EF2-4682-A145-8F0E683F157B}" type="datetimeFigureOut">
              <a:rPr lang="pl-PL" smtClean="0"/>
              <a:t>2019-04-05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2D8F-79A8-46F4-8513-E67667F5F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75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0473-9EF2-4682-A145-8F0E683F157B}" type="datetimeFigureOut">
              <a:rPr lang="pl-PL" smtClean="0"/>
              <a:t>2019-04-05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2D8F-79A8-46F4-8513-E67667F5F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215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0473-9EF2-4682-A145-8F0E683F157B}" type="datetimeFigureOut">
              <a:rPr lang="pl-PL" smtClean="0"/>
              <a:t>2019-04-05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2D8F-79A8-46F4-8513-E67667F5F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1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0473-9EF2-4682-A145-8F0E683F157B}" type="datetimeFigureOut">
              <a:rPr lang="pl-PL" smtClean="0"/>
              <a:t>2019-04-05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2D8F-79A8-46F4-8513-E67667F5F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67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0473-9EF2-4682-A145-8F0E683F157B}" type="datetimeFigureOut">
              <a:rPr lang="pl-PL" smtClean="0"/>
              <a:t>2019-04-05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2D8F-79A8-46F4-8513-E67667F5F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85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30473-9EF2-4682-A145-8F0E683F157B}" type="datetimeFigureOut">
              <a:rPr lang="pl-PL" smtClean="0"/>
              <a:t>2019-04-05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32D8F-79A8-46F4-8513-E67667F5F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41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764"/>
            <a:ext cx="12192000" cy="355533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" y="1864984"/>
            <a:ext cx="3090551" cy="4251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898102"/>
            <a:ext cx="12192001" cy="195989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13098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64753"/>
            <a:ext cx="9144000" cy="955589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Ottawa" pitchFamily="2" charset="0"/>
              </a:rPr>
              <a:t>KIERUNKI DZIAŁAŃ ROZWOJOWYCH DLA WSI I ROLNICTWA </a:t>
            </a:r>
            <a:br>
              <a:rPr lang="pl-PL" sz="2400" b="1" dirty="0" smtClean="0">
                <a:latin typeface="Ottawa" pitchFamily="2" charset="0"/>
              </a:rPr>
            </a:br>
            <a:r>
              <a:rPr lang="pl-PL" sz="2400" b="1" dirty="0" smtClean="0">
                <a:latin typeface="Ottawa" pitchFamily="2" charset="0"/>
              </a:rPr>
              <a:t>WOJEWÓDZTWA KUJAWSKO-POMORSKIEGO DO ROKU 2030</a:t>
            </a:r>
            <a:endParaRPr lang="pl-PL" sz="2400" b="1" dirty="0">
              <a:latin typeface="Ottawa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313404"/>
            <a:ext cx="9144000" cy="255373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latin typeface="Ottawa" pitchFamily="2" charset="0"/>
              </a:rPr>
              <a:t>Działania  horyzontalne: </a:t>
            </a:r>
            <a:endParaRPr lang="pl-PL" sz="2000" b="1" dirty="0">
              <a:latin typeface="Ottawa" pitchFamily="2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5791199"/>
            <a:ext cx="12192000" cy="4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aseline="30000" dirty="0">
                <a:latin typeface="Ottawa" pitchFamily="2" charset="0"/>
              </a:rPr>
              <a:t>Rozwój </a:t>
            </a:r>
            <a:r>
              <a:rPr lang="pl-PL" sz="2400" b="1" baseline="30000" dirty="0">
                <a:latin typeface="Ottawa" pitchFamily="2" charset="0"/>
              </a:rPr>
              <a:t>BIOGOSPODARKI – </a:t>
            </a:r>
            <a:r>
              <a:rPr lang="pl-PL" sz="2400" baseline="30000" dirty="0">
                <a:latin typeface="Ottawa" pitchFamily="2" charset="0"/>
              </a:rPr>
              <a:t>bezpieczeństwo żywnościowe przy zrównoważonej eksploatacji zasobów naturalnych, bioróżnorodność, gospodarka o obiegu              </a:t>
            </a:r>
            <a:br>
              <a:rPr lang="pl-PL" sz="2400" baseline="30000" dirty="0">
                <a:latin typeface="Ottawa" pitchFamily="2" charset="0"/>
              </a:rPr>
            </a:br>
            <a:r>
              <a:rPr lang="pl-PL" sz="2400" baseline="30000" dirty="0">
                <a:latin typeface="Ottawa" pitchFamily="2" charset="0"/>
              </a:rPr>
              <a:t>                                              zamkniętym, korzystanie z energii odnawialnej, adaptacja do zmian klimatu - ograniczanie przyczyn i skutków 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-3" y="6429629"/>
            <a:ext cx="12192003" cy="4283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baseline="30000" dirty="0">
                <a:latin typeface="Ottawa" pitchFamily="2" charset="0"/>
              </a:rPr>
              <a:t>Inteligentna Wieś Kujawsko – Pomorska</a:t>
            </a:r>
            <a:r>
              <a:rPr lang="pl-PL" sz="2000" baseline="30000" dirty="0">
                <a:latin typeface="Ottawa" pitchFamily="2" charset="0"/>
              </a:rPr>
              <a:t> (e-praca, e-medycyna, e-usługi, nowatorskie wykorzystanie lokalnych zasobów, precyzyjne rolnictwo, technologie 5G)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-3" y="1379833"/>
            <a:ext cx="12192002" cy="358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latin typeface="Ottawa" pitchFamily="2" charset="0"/>
              </a:rPr>
              <a:t>ROLNICTWO</a:t>
            </a:r>
            <a:endParaRPr lang="pl-PL" sz="2400" b="1" dirty="0">
              <a:latin typeface="Ottawa" pitchFamily="2" charset="0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82377" y="1824679"/>
            <a:ext cx="3326724" cy="5889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b="1" dirty="0" smtClean="0">
                <a:latin typeface="Ottawa" pitchFamily="2" charset="0"/>
              </a:rPr>
              <a:t>Zapobieganie niedoborom wody </a:t>
            </a:r>
          </a:p>
          <a:p>
            <a:pPr algn="l"/>
            <a:r>
              <a:rPr lang="pl-PL" sz="1400" b="1" dirty="0" smtClean="0">
                <a:latin typeface="Ottawa" pitchFamily="2" charset="0"/>
              </a:rPr>
              <a:t> </a:t>
            </a:r>
            <a:endParaRPr lang="pl-PL" sz="1400" b="1" dirty="0">
              <a:latin typeface="Ottawa" pitchFamily="2" charset="0"/>
            </a:endParaRPr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3237469" y="1894700"/>
            <a:ext cx="8972367" cy="242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dirty="0" smtClean="0">
                <a:latin typeface="Ottawa" pitchFamily="2" charset="0"/>
              </a:rPr>
              <a:t>w rolnictwie regionu. Koordynacja prac różnych instytucji. </a:t>
            </a:r>
            <a:endParaRPr lang="pl-PL" sz="1400" dirty="0">
              <a:latin typeface="Ottawa" pitchFamily="2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" y="2453988"/>
            <a:ext cx="2394457" cy="425136"/>
          </a:xfrm>
          <a:prstGeom prst="rect">
            <a:avLst/>
          </a:prstGeom>
        </p:spPr>
      </p:pic>
      <p:sp>
        <p:nvSpPr>
          <p:cNvPr id="18" name="Tytuł 1"/>
          <p:cNvSpPr txBox="1">
            <a:spLocks/>
          </p:cNvSpPr>
          <p:nvPr/>
        </p:nvSpPr>
        <p:spPr>
          <a:xfrm>
            <a:off x="86493" y="2207734"/>
            <a:ext cx="3326724" cy="5889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b="1" dirty="0" smtClean="0">
                <a:latin typeface="Ottawa" pitchFamily="2" charset="0"/>
              </a:rPr>
              <a:t>Rozwój rolnictwa 4.0</a:t>
            </a:r>
            <a:endParaRPr lang="pl-PL" sz="1400" b="1" dirty="0">
              <a:latin typeface="Ottawa" pitchFamily="2" charset="0"/>
            </a:endParaRPr>
          </a:p>
        </p:txBody>
      </p:sp>
      <p:sp>
        <p:nvSpPr>
          <p:cNvPr id="19" name="Tytuł 1"/>
          <p:cNvSpPr txBox="1">
            <a:spLocks/>
          </p:cNvSpPr>
          <p:nvPr/>
        </p:nvSpPr>
        <p:spPr>
          <a:xfrm>
            <a:off x="3241586" y="2232452"/>
            <a:ext cx="8513810" cy="700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400" dirty="0" smtClean="0">
                <a:latin typeface="Ottawa" pitchFamily="2" charset="0"/>
              </a:rPr>
              <a:t>automatyzacja, sztuczna inteligencja, rolnictwo precyzyjne, systemy wspomagania decyzji, nowe generacje nawozów i środków ochrony roślin. Upowszechnianie cyfrowych systemów diagnozy gleby i roślin oraz stacji meteo</a:t>
            </a:r>
            <a:endParaRPr lang="pl-PL" sz="1400" dirty="0">
              <a:latin typeface="Ottawa" pitchFamily="2" charset="0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" y="3063593"/>
            <a:ext cx="2493311" cy="531279"/>
          </a:xfrm>
          <a:prstGeom prst="rect">
            <a:avLst/>
          </a:prstGeom>
        </p:spPr>
      </p:pic>
      <p:sp>
        <p:nvSpPr>
          <p:cNvPr id="21" name="Tytuł 1"/>
          <p:cNvSpPr txBox="1">
            <a:spLocks/>
          </p:cNvSpPr>
          <p:nvPr/>
        </p:nvSpPr>
        <p:spPr>
          <a:xfrm>
            <a:off x="70017" y="2965623"/>
            <a:ext cx="3326724" cy="5889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b="1" dirty="0" smtClean="0">
                <a:latin typeface="Ottawa" pitchFamily="2" charset="0"/>
              </a:rPr>
              <a:t>Włączanie Rolników </a:t>
            </a:r>
            <a:br>
              <a:rPr lang="pl-PL" sz="1400" b="1" dirty="0" smtClean="0">
                <a:latin typeface="Ottawa" pitchFamily="2" charset="0"/>
              </a:rPr>
            </a:br>
            <a:r>
              <a:rPr lang="pl-PL" sz="1400" b="1" dirty="0" smtClean="0">
                <a:latin typeface="Ottawa" pitchFamily="2" charset="0"/>
              </a:rPr>
              <a:t>w powiązania rynkowe</a:t>
            </a:r>
            <a:endParaRPr lang="pl-PL" sz="1400" b="1" dirty="0">
              <a:latin typeface="Ottawa" pitchFamily="2" charset="0"/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3225110" y="2928552"/>
            <a:ext cx="8423194" cy="728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400" dirty="0" smtClean="0">
                <a:latin typeface="Ottawa" pitchFamily="2" charset="0"/>
              </a:rPr>
              <a:t>(łańcuchy produkcyjne i marketingowe). Współpraca gospodarcza rolników (klastry, spółdzielnie, nowoczesne grupy marketingowe i producenckie, stabilizacja  rynków poprzez współpracę z Narodowym Holdingiem Spożywczym)</a:t>
            </a:r>
            <a:endParaRPr lang="pl-PL" sz="1400" dirty="0">
              <a:latin typeface="Ottawa" pitchFamily="2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" y="3734979"/>
            <a:ext cx="3328084" cy="387111"/>
          </a:xfrm>
          <a:prstGeom prst="rect">
            <a:avLst/>
          </a:prstGeom>
        </p:spPr>
      </p:pic>
      <p:sp>
        <p:nvSpPr>
          <p:cNvPr id="24" name="Tytuł 1"/>
          <p:cNvSpPr txBox="1">
            <a:spLocks/>
          </p:cNvSpPr>
          <p:nvPr/>
        </p:nvSpPr>
        <p:spPr>
          <a:xfrm>
            <a:off x="82371" y="3480489"/>
            <a:ext cx="3326724" cy="5889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b="1" dirty="0" smtClean="0">
                <a:latin typeface="Ottawa" pitchFamily="2" charset="0"/>
              </a:rPr>
              <a:t>Produkcja żywności wysokiej jakości</a:t>
            </a:r>
            <a:endParaRPr lang="pl-PL" sz="1400" b="1" dirty="0">
              <a:latin typeface="Ottawa" pitchFamily="2" charset="0"/>
            </a:endParaRPr>
          </a:p>
        </p:txBody>
      </p:sp>
      <p:sp>
        <p:nvSpPr>
          <p:cNvPr id="25" name="Tytuł 1"/>
          <p:cNvSpPr txBox="1">
            <a:spLocks/>
          </p:cNvSpPr>
          <p:nvPr/>
        </p:nvSpPr>
        <p:spPr>
          <a:xfrm>
            <a:off x="3237463" y="3756456"/>
            <a:ext cx="8972367" cy="617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dirty="0" smtClean="0">
                <a:latin typeface="Ottawa" pitchFamily="2" charset="0"/>
              </a:rPr>
              <a:t>(EKO, BIO, rasy tradycyjne, bez GMO i inne pożądane na rynku wyróżniki jakościowe. </a:t>
            </a:r>
            <a:endParaRPr lang="pl-PL" sz="1400" dirty="0">
              <a:latin typeface="Ottawa" pitchFamily="2" charset="0"/>
            </a:endParaRP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" y="4278677"/>
            <a:ext cx="2625112" cy="531279"/>
          </a:xfrm>
          <a:prstGeom prst="rect">
            <a:avLst/>
          </a:prstGeom>
        </p:spPr>
      </p:pic>
      <p:sp>
        <p:nvSpPr>
          <p:cNvPr id="27" name="Tytuł 1"/>
          <p:cNvSpPr txBox="1">
            <a:spLocks/>
          </p:cNvSpPr>
          <p:nvPr/>
        </p:nvSpPr>
        <p:spPr>
          <a:xfrm>
            <a:off x="65896" y="4337229"/>
            <a:ext cx="3326724" cy="588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b="1" dirty="0" smtClean="0">
                <a:latin typeface="Ottawa" pitchFamily="2" charset="0"/>
              </a:rPr>
              <a:t>Upowszechnianie transferu </a:t>
            </a:r>
          </a:p>
          <a:p>
            <a:pPr algn="l"/>
            <a:r>
              <a:rPr lang="pl-PL" sz="1400" b="1" dirty="0" smtClean="0">
                <a:latin typeface="Ottawa" pitchFamily="2" charset="0"/>
              </a:rPr>
              <a:t>wiedzy i innowacji</a:t>
            </a:r>
            <a:endParaRPr lang="pl-PL" sz="1400" b="1" dirty="0">
              <a:latin typeface="Ottawa" pitchFamily="2" charset="0"/>
            </a:endParaRPr>
          </a:p>
        </p:txBody>
      </p:sp>
      <p:sp>
        <p:nvSpPr>
          <p:cNvPr id="28" name="Tytuł 1"/>
          <p:cNvSpPr txBox="1">
            <a:spLocks/>
          </p:cNvSpPr>
          <p:nvPr/>
        </p:nvSpPr>
        <p:spPr>
          <a:xfrm>
            <a:off x="3220989" y="4316634"/>
            <a:ext cx="8423194" cy="728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400" dirty="0" smtClean="0">
                <a:latin typeface="Ottawa" pitchFamily="2" charset="0"/>
              </a:rPr>
              <a:t>w ramach powiązań rolnicy – nauka – biznes – doradztwo w tym tworzenie i szersze upowszechnianie grup operacyjnych [GO]</a:t>
            </a:r>
            <a:endParaRPr lang="pl-PL" sz="1400" dirty="0">
              <a:latin typeface="Ottaw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3" y="1355120"/>
            <a:ext cx="12211052" cy="3542982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" y="4143053"/>
            <a:ext cx="2290126" cy="61177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" y="3455772"/>
            <a:ext cx="2207748" cy="577536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" y="2618751"/>
            <a:ext cx="2207748" cy="57753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" y="1750484"/>
            <a:ext cx="2995417" cy="67360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898102"/>
            <a:ext cx="12192001" cy="195989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39935" cy="13098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64753"/>
            <a:ext cx="9144000" cy="955589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Ottawa" pitchFamily="2" charset="0"/>
              </a:rPr>
              <a:t>KIERUNKI DZIAŁAŃ ROZWOJOWYCH DLA WSI I ROLNICTWA </a:t>
            </a:r>
            <a:br>
              <a:rPr lang="pl-PL" sz="2400" b="1" dirty="0" smtClean="0">
                <a:latin typeface="Ottawa" pitchFamily="2" charset="0"/>
              </a:rPr>
            </a:br>
            <a:r>
              <a:rPr lang="pl-PL" sz="2400" b="1" dirty="0" smtClean="0">
                <a:latin typeface="Ottawa" pitchFamily="2" charset="0"/>
              </a:rPr>
              <a:t>WOJEWÓDZTWA KUJAWSKO-POMORSKIEGO DO ROKU 2030</a:t>
            </a:r>
            <a:endParaRPr lang="pl-PL" sz="2400" b="1" dirty="0">
              <a:latin typeface="Ottawa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313404"/>
            <a:ext cx="9144000" cy="255373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latin typeface="Ottawa" pitchFamily="2" charset="0"/>
              </a:rPr>
              <a:t>Działania  horyzontalne: </a:t>
            </a:r>
            <a:endParaRPr lang="pl-PL" sz="2000" b="1" dirty="0">
              <a:latin typeface="Ottawa" pitchFamily="2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5791199"/>
            <a:ext cx="12192000" cy="4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aseline="30000" dirty="0">
                <a:latin typeface="Ottawa" pitchFamily="2" charset="0"/>
              </a:rPr>
              <a:t>Rozwój </a:t>
            </a:r>
            <a:r>
              <a:rPr lang="pl-PL" sz="2400" b="1" baseline="30000" dirty="0">
                <a:latin typeface="Ottawa" pitchFamily="2" charset="0"/>
              </a:rPr>
              <a:t>BIOGOSPODARKI – </a:t>
            </a:r>
            <a:r>
              <a:rPr lang="pl-PL" sz="2400" baseline="30000" dirty="0">
                <a:latin typeface="Ottawa" pitchFamily="2" charset="0"/>
              </a:rPr>
              <a:t>bezpieczeństwo żywnościowe przy zrównoważonej eksploatacji zasobów naturalnych, bioróżnorodność, gospodarka o obiegu              </a:t>
            </a:r>
            <a:br>
              <a:rPr lang="pl-PL" sz="2400" baseline="30000" dirty="0">
                <a:latin typeface="Ottawa" pitchFamily="2" charset="0"/>
              </a:rPr>
            </a:br>
            <a:r>
              <a:rPr lang="pl-PL" sz="2400" baseline="30000" dirty="0">
                <a:latin typeface="Ottawa" pitchFamily="2" charset="0"/>
              </a:rPr>
              <a:t>                                              zamkniętym, korzystanie z energii odnawialnej, adaptacja do zmian klimatu - ograniczanie przyczyn i skutków 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-3" y="6429629"/>
            <a:ext cx="12192003" cy="4283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baseline="30000" dirty="0">
                <a:latin typeface="Ottawa" pitchFamily="2" charset="0"/>
              </a:rPr>
              <a:t>Inteligentna Wieś Kujawsko – Pomorska</a:t>
            </a:r>
            <a:r>
              <a:rPr lang="pl-PL" sz="2000" baseline="30000" dirty="0">
                <a:latin typeface="Ottawa" pitchFamily="2" charset="0"/>
              </a:rPr>
              <a:t> (e-praca, e-medycyna, e-usługi, nowatorskie wykorzystanie lokalnych zasobów, precyzyjne rolnictwo, technologie 5G)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-3" y="1379833"/>
            <a:ext cx="12192002" cy="358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latin typeface="Ottawa" pitchFamily="2" charset="0"/>
              </a:rPr>
              <a:t>PRZETWÓRSTWO</a:t>
            </a:r>
            <a:endParaRPr lang="pl-PL" sz="2400" b="1" dirty="0">
              <a:latin typeface="Ottawa" pitchFamily="2" charset="0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82377" y="1849393"/>
            <a:ext cx="3326724" cy="588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b="1" dirty="0" smtClean="0">
                <a:latin typeface="Ottawa" pitchFamily="2" charset="0"/>
              </a:rPr>
              <a:t>Integracja pionowa w łańcuchu </a:t>
            </a:r>
          </a:p>
          <a:p>
            <a:pPr algn="l"/>
            <a:r>
              <a:rPr lang="pl-PL" sz="1400" b="1" dirty="0" smtClean="0">
                <a:latin typeface="Ottawa" pitchFamily="2" charset="0"/>
              </a:rPr>
              <a:t>od pola do stołu </a:t>
            </a:r>
          </a:p>
          <a:p>
            <a:pPr algn="l"/>
            <a:r>
              <a:rPr lang="pl-PL" sz="1400" b="1" dirty="0" smtClean="0">
                <a:latin typeface="Ottawa" pitchFamily="2" charset="0"/>
              </a:rPr>
              <a:t> </a:t>
            </a:r>
            <a:endParaRPr lang="pl-PL" sz="1400" b="1" dirty="0">
              <a:latin typeface="Ottawa" pitchFamily="2" charset="0"/>
            </a:endParaRPr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3237469" y="1861747"/>
            <a:ext cx="8517927" cy="4226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400" dirty="0" smtClean="0">
                <a:latin typeface="Ottawa" pitchFamily="2" charset="0"/>
              </a:rPr>
              <a:t>rolnicy – przetwórcy – HORECA (hotele, restauracje i catering), przykład współpraca regionalnych rolników,</a:t>
            </a:r>
            <a:br>
              <a:rPr lang="pl-PL" sz="1400" dirty="0" smtClean="0">
                <a:latin typeface="Ottawa" pitchFamily="2" charset="0"/>
              </a:rPr>
            </a:br>
            <a:r>
              <a:rPr lang="pl-PL" sz="1400" dirty="0" smtClean="0">
                <a:latin typeface="Ottawa" pitchFamily="2" charset="0"/>
              </a:rPr>
              <a:t>przetwórców mięsa i restauracji wokół inicjatywy Kujawsko-Pomorska Wieprzowina</a:t>
            </a:r>
            <a:endParaRPr lang="pl-PL" sz="1400" dirty="0">
              <a:latin typeface="Ottawa" pitchFamily="2" charset="0"/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82371" y="2714310"/>
            <a:ext cx="3330846" cy="345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b="1" dirty="0" smtClean="0">
                <a:latin typeface="Ottawa" pitchFamily="2" charset="0"/>
              </a:rPr>
              <a:t>Rozwój lokalnego</a:t>
            </a:r>
          </a:p>
          <a:p>
            <a:pPr algn="l"/>
            <a:r>
              <a:rPr lang="pl-PL" sz="1400" b="1" dirty="0" smtClean="0">
                <a:latin typeface="Ottawa" pitchFamily="2" charset="0"/>
              </a:rPr>
              <a:t>przetwórstwa </a:t>
            </a:r>
          </a:p>
          <a:p>
            <a:pPr algn="l"/>
            <a:r>
              <a:rPr lang="pl-PL" sz="1400" b="1" dirty="0" smtClean="0">
                <a:latin typeface="Ottawa" pitchFamily="2" charset="0"/>
              </a:rPr>
              <a:t> </a:t>
            </a:r>
            <a:endParaRPr lang="pl-PL" sz="1400" b="1" dirty="0">
              <a:latin typeface="Ottawa" pitchFamily="2" charset="0"/>
            </a:endParaRPr>
          </a:p>
        </p:txBody>
      </p:sp>
      <p:sp>
        <p:nvSpPr>
          <p:cNvPr id="19" name="Tytuł 1"/>
          <p:cNvSpPr txBox="1">
            <a:spLocks/>
          </p:cNvSpPr>
          <p:nvPr/>
        </p:nvSpPr>
        <p:spPr>
          <a:xfrm>
            <a:off x="3237463" y="2779403"/>
            <a:ext cx="8517933" cy="482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400" dirty="0" smtClean="0">
                <a:latin typeface="Ottawa" pitchFamily="2" charset="0"/>
              </a:rPr>
              <a:t>(RHD, MLO jako odpowiedź na rosnący rynek jakościowej żywności)</a:t>
            </a:r>
            <a:endParaRPr lang="pl-PL" sz="1400" dirty="0">
              <a:latin typeface="Ottawa" pitchFamily="2" charset="0"/>
            </a:endParaRPr>
          </a:p>
        </p:txBody>
      </p:sp>
      <p:sp>
        <p:nvSpPr>
          <p:cNvPr id="21" name="Tytuł 1"/>
          <p:cNvSpPr txBox="1">
            <a:spLocks/>
          </p:cNvSpPr>
          <p:nvPr/>
        </p:nvSpPr>
        <p:spPr>
          <a:xfrm>
            <a:off x="70017" y="3402233"/>
            <a:ext cx="3326724" cy="5889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b="1" dirty="0" smtClean="0">
                <a:latin typeface="Ottawa" pitchFamily="2" charset="0"/>
              </a:rPr>
              <a:t>Krótkie łańcuchy </a:t>
            </a:r>
          </a:p>
          <a:p>
            <a:pPr algn="l"/>
            <a:r>
              <a:rPr lang="pl-PL" sz="1400" b="1" dirty="0" smtClean="0">
                <a:latin typeface="Ottawa" pitchFamily="2" charset="0"/>
              </a:rPr>
              <a:t>dostaw żywności</a:t>
            </a:r>
            <a:endParaRPr lang="pl-PL" sz="1400" b="1" dirty="0">
              <a:latin typeface="Ottawa" pitchFamily="2" charset="0"/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3237462" y="3588528"/>
            <a:ext cx="8410841" cy="5303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400" dirty="0" smtClean="0">
                <a:latin typeface="Ottawa" pitchFamily="2" charset="0"/>
              </a:rPr>
              <a:t>jak Grupa Operacyjna „Wiejska e-skrzynka” i kooperatywy spożywcze</a:t>
            </a:r>
            <a:endParaRPr lang="pl-PL" sz="1400" dirty="0">
              <a:latin typeface="Ottawa" pitchFamily="2" charset="0"/>
            </a:endParaRPr>
          </a:p>
        </p:txBody>
      </p:sp>
      <p:sp>
        <p:nvSpPr>
          <p:cNvPr id="27" name="Tytuł 1"/>
          <p:cNvSpPr txBox="1">
            <a:spLocks/>
          </p:cNvSpPr>
          <p:nvPr/>
        </p:nvSpPr>
        <p:spPr>
          <a:xfrm>
            <a:off x="65896" y="4254849"/>
            <a:ext cx="3326724" cy="588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b="1" dirty="0" smtClean="0">
                <a:latin typeface="Ottawa" pitchFamily="2" charset="0"/>
              </a:rPr>
              <a:t>Budowanie postaw </a:t>
            </a:r>
          </a:p>
          <a:p>
            <a:pPr algn="l"/>
            <a:r>
              <a:rPr lang="pl-PL" sz="1400" b="1" dirty="0" smtClean="0">
                <a:latin typeface="Ottawa" pitchFamily="2" charset="0"/>
              </a:rPr>
              <a:t>konsumenckich</a:t>
            </a:r>
            <a:endParaRPr lang="pl-PL" sz="1400" b="1" dirty="0">
              <a:latin typeface="Ottawa" pitchFamily="2" charset="0"/>
            </a:endParaRPr>
          </a:p>
        </p:txBody>
      </p:sp>
      <p:sp>
        <p:nvSpPr>
          <p:cNvPr id="28" name="Tytuł 1"/>
          <p:cNvSpPr txBox="1">
            <a:spLocks/>
          </p:cNvSpPr>
          <p:nvPr/>
        </p:nvSpPr>
        <p:spPr>
          <a:xfrm>
            <a:off x="3220988" y="4176588"/>
            <a:ext cx="8971011" cy="728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dirty="0" smtClean="0">
                <a:latin typeface="Ottawa" pitchFamily="2" charset="0"/>
              </a:rPr>
              <a:t>Świadomy regionalny konsument. Budowanie lokalnych i regionalnych marek, patriotyzmu konsumenckiego. Promocja żywności wysokiej jakości z regionu</a:t>
            </a:r>
            <a:endParaRPr lang="pl-PL" sz="1400" dirty="0">
              <a:latin typeface="Ottaw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7" y="1350345"/>
            <a:ext cx="12204356" cy="3534617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" y="3396639"/>
            <a:ext cx="2995417" cy="599473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" y="2396325"/>
            <a:ext cx="2207748" cy="9023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" y="1635152"/>
            <a:ext cx="2995417" cy="67360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898102"/>
            <a:ext cx="12192001" cy="195989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39935" cy="13098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64753"/>
            <a:ext cx="9144000" cy="955589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Ottawa" pitchFamily="2" charset="0"/>
              </a:rPr>
              <a:t>KIERUNKI DZIAŁAŃ ROZWOJOWYCH DLA WSI I ROLNICTWA </a:t>
            </a:r>
            <a:br>
              <a:rPr lang="pl-PL" sz="2400" b="1" dirty="0" smtClean="0">
                <a:latin typeface="Ottawa" pitchFamily="2" charset="0"/>
              </a:rPr>
            </a:br>
            <a:r>
              <a:rPr lang="pl-PL" sz="2400" b="1" dirty="0" smtClean="0">
                <a:latin typeface="Ottawa" pitchFamily="2" charset="0"/>
              </a:rPr>
              <a:t>WOJEWÓDZTWA KUJAWSKO-POMORSKIEGO DO ROKU 2030</a:t>
            </a:r>
            <a:endParaRPr lang="pl-PL" sz="2400" b="1" dirty="0">
              <a:latin typeface="Ottawa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313404"/>
            <a:ext cx="9144000" cy="255373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latin typeface="Ottawa" pitchFamily="2" charset="0"/>
              </a:rPr>
              <a:t>Działania  horyzontalne: </a:t>
            </a:r>
            <a:endParaRPr lang="pl-PL" sz="2000" b="1" dirty="0">
              <a:latin typeface="Ottawa" pitchFamily="2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5791199"/>
            <a:ext cx="12192000" cy="4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aseline="30000" dirty="0">
                <a:latin typeface="Ottawa" pitchFamily="2" charset="0"/>
              </a:rPr>
              <a:t>Rozwój </a:t>
            </a:r>
            <a:r>
              <a:rPr lang="pl-PL" sz="2400" b="1" baseline="30000" dirty="0">
                <a:latin typeface="Ottawa" pitchFamily="2" charset="0"/>
              </a:rPr>
              <a:t>BIOGOSPODARKI – </a:t>
            </a:r>
            <a:r>
              <a:rPr lang="pl-PL" sz="2400" baseline="30000" dirty="0">
                <a:latin typeface="Ottawa" pitchFamily="2" charset="0"/>
              </a:rPr>
              <a:t>bezpieczeństwo żywnościowe przy zrównoważonej eksploatacji zasobów naturalnych, bioróżnorodność, gospodarka o obiegu              </a:t>
            </a:r>
            <a:br>
              <a:rPr lang="pl-PL" sz="2400" baseline="30000" dirty="0">
                <a:latin typeface="Ottawa" pitchFamily="2" charset="0"/>
              </a:rPr>
            </a:br>
            <a:r>
              <a:rPr lang="pl-PL" sz="2400" baseline="30000" dirty="0">
                <a:latin typeface="Ottawa" pitchFamily="2" charset="0"/>
              </a:rPr>
              <a:t>                                              zamkniętym, korzystanie z energii odnawialnej, adaptacja do zmian klimatu - ograniczanie przyczyn i skutków 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-3" y="6429629"/>
            <a:ext cx="12192003" cy="4283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baseline="30000" dirty="0">
                <a:latin typeface="Ottawa" pitchFamily="2" charset="0"/>
              </a:rPr>
              <a:t>Inteligentna Wieś Kujawsko – Pomorska</a:t>
            </a:r>
            <a:r>
              <a:rPr lang="pl-PL" sz="2000" baseline="30000" dirty="0">
                <a:latin typeface="Ottawa" pitchFamily="2" charset="0"/>
              </a:rPr>
              <a:t> (e-praca, e-medycyna, e-usługi, nowatorskie wykorzystanie lokalnych zasobów, precyzyjne rolnictwo, technologie 5G)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-3" y="1379833"/>
            <a:ext cx="12192002" cy="358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latin typeface="Ottawa" pitchFamily="2" charset="0"/>
              </a:rPr>
              <a:t>OBSZARY WIEJSKIE </a:t>
            </a:r>
            <a:endParaRPr lang="pl-PL" sz="2400" b="1" dirty="0">
              <a:latin typeface="Ottawa" pitchFamily="2" charset="0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82377" y="1750537"/>
            <a:ext cx="3326724" cy="588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b="1" dirty="0" smtClean="0">
                <a:latin typeface="Ottawa" pitchFamily="2" charset="0"/>
              </a:rPr>
              <a:t>Rozwój infrastruktury drogowej </a:t>
            </a:r>
          </a:p>
          <a:p>
            <a:pPr algn="l"/>
            <a:r>
              <a:rPr lang="pl-PL" sz="1400" b="1" dirty="0" smtClean="0">
                <a:latin typeface="Ottawa" pitchFamily="2" charset="0"/>
              </a:rPr>
              <a:t>i transportu publicznego</a:t>
            </a:r>
            <a:endParaRPr lang="pl-PL" sz="1400" b="1" dirty="0">
              <a:latin typeface="Ottawa" pitchFamily="2" charset="0"/>
            </a:endParaRPr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3237469" y="1754653"/>
            <a:ext cx="8517927" cy="4226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dirty="0" smtClean="0">
                <a:latin typeface="Ottawa" pitchFamily="2" charset="0"/>
              </a:rPr>
              <a:t>zapobiegający dalszej marginalizacji obszarów peryferyjnych województwa </a:t>
            </a:r>
            <a:endParaRPr lang="pl-PL" sz="1400" dirty="0">
              <a:latin typeface="Ottawa" pitchFamily="2" charset="0"/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82371" y="2590740"/>
            <a:ext cx="3330846" cy="647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b="1" dirty="0" smtClean="0">
                <a:latin typeface="Ottawa" pitchFamily="2" charset="0"/>
              </a:rPr>
              <a:t>Rozwój  inicjatyw</a:t>
            </a:r>
          </a:p>
          <a:p>
            <a:pPr algn="l"/>
            <a:r>
              <a:rPr lang="pl-PL" sz="1400" b="1" dirty="0" smtClean="0">
                <a:latin typeface="Ottawa" pitchFamily="2" charset="0"/>
              </a:rPr>
              <a:t>i usług społecznych </a:t>
            </a:r>
          </a:p>
          <a:p>
            <a:pPr algn="l"/>
            <a:r>
              <a:rPr lang="pl-PL" sz="1400" b="1" dirty="0" smtClean="0">
                <a:latin typeface="Ottawa" pitchFamily="2" charset="0"/>
              </a:rPr>
              <a:t> </a:t>
            </a:r>
            <a:endParaRPr lang="pl-PL" sz="1400" b="1" dirty="0">
              <a:latin typeface="Ottawa" pitchFamily="2" charset="0"/>
            </a:endParaRPr>
          </a:p>
        </p:txBody>
      </p:sp>
      <p:sp>
        <p:nvSpPr>
          <p:cNvPr id="19" name="Tytuł 1"/>
          <p:cNvSpPr txBox="1">
            <a:spLocks/>
          </p:cNvSpPr>
          <p:nvPr/>
        </p:nvSpPr>
        <p:spPr>
          <a:xfrm>
            <a:off x="3220988" y="2181066"/>
            <a:ext cx="8303747" cy="131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dirty="0" smtClean="0">
                <a:latin typeface="Ottawa" pitchFamily="2" charset="0"/>
              </a:rPr>
              <a:t>• Nieinstytucjonal­ne formy świadczenia usług społecznych sektor publiczny, prywatny, </a:t>
            </a:r>
            <a:br>
              <a:rPr lang="pl-PL" sz="1400" dirty="0" smtClean="0">
                <a:latin typeface="Ottawa" pitchFamily="2" charset="0"/>
              </a:rPr>
            </a:br>
            <a:r>
              <a:rPr lang="pl-PL" sz="1400" dirty="0" smtClean="0">
                <a:latin typeface="Ottawa" pitchFamily="2" charset="0"/>
              </a:rPr>
              <a:t>   podmioty ekonomii społecz­nej. Innowacje społeczne jak np. gospodarstwa opiekuńcze</a:t>
            </a:r>
          </a:p>
          <a:p>
            <a:pPr algn="l"/>
            <a:r>
              <a:rPr lang="pl-PL" sz="1400" dirty="0" smtClean="0">
                <a:latin typeface="Ottawa" pitchFamily="2" charset="0"/>
              </a:rPr>
              <a:t>• Rozwój usług dla ludności starszej  i niesamodzielnej (jak domy dzien­nego pobytu), </a:t>
            </a:r>
            <a:br>
              <a:rPr lang="pl-PL" sz="1400" dirty="0" smtClean="0">
                <a:latin typeface="Ottawa" pitchFamily="2" charset="0"/>
              </a:rPr>
            </a:br>
            <a:r>
              <a:rPr lang="pl-PL" sz="1400" dirty="0" smtClean="0">
                <a:latin typeface="Ottawa" pitchFamily="2" charset="0"/>
              </a:rPr>
              <a:t>   aktywność lokalnych instytucji społecznych i kulturalnych</a:t>
            </a:r>
          </a:p>
          <a:p>
            <a:pPr algn="l"/>
            <a:r>
              <a:rPr lang="pl-PL" sz="1400" dirty="0" smtClean="0">
                <a:latin typeface="Ottawa" pitchFamily="2" charset="0"/>
              </a:rPr>
              <a:t>• Poprawa dostęp­ności do opieki lekarskiej, e-usługi medyczne</a:t>
            </a:r>
          </a:p>
          <a:p>
            <a:pPr algn="l"/>
            <a:r>
              <a:rPr lang="pl-PL" sz="1400" dirty="0" smtClean="0">
                <a:latin typeface="Ottawa" pitchFamily="2" charset="0"/>
              </a:rPr>
              <a:t>• Lokalne grupy działania, tradycyjne (OSP i KGW) i nowe organizacje społeczne na wsi </a:t>
            </a:r>
            <a:endParaRPr lang="pl-PL" sz="1400" dirty="0">
              <a:latin typeface="Ottawa" pitchFamily="2" charset="0"/>
            </a:endParaRPr>
          </a:p>
        </p:txBody>
      </p:sp>
      <p:sp>
        <p:nvSpPr>
          <p:cNvPr id="27" name="Tytuł 1"/>
          <p:cNvSpPr txBox="1">
            <a:spLocks/>
          </p:cNvSpPr>
          <p:nvPr/>
        </p:nvSpPr>
        <p:spPr>
          <a:xfrm>
            <a:off x="65896" y="3455768"/>
            <a:ext cx="3715272" cy="588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b="1" dirty="0" smtClean="0">
                <a:latin typeface="Ottawa" pitchFamily="2" charset="0"/>
              </a:rPr>
              <a:t>Zapobieganie konfliktom przy </a:t>
            </a:r>
          </a:p>
          <a:p>
            <a:pPr algn="l"/>
            <a:r>
              <a:rPr lang="pl-PL" sz="1400" b="1" dirty="0" smtClean="0">
                <a:latin typeface="Ottawa" pitchFamily="2" charset="0"/>
              </a:rPr>
              <a:t>realizacji inwestycji na wsi</a:t>
            </a:r>
          </a:p>
        </p:txBody>
      </p:sp>
      <p:sp>
        <p:nvSpPr>
          <p:cNvPr id="28" name="Tytuł 1"/>
          <p:cNvSpPr txBox="1">
            <a:spLocks/>
          </p:cNvSpPr>
          <p:nvPr/>
        </p:nvSpPr>
        <p:spPr>
          <a:xfrm>
            <a:off x="3233342" y="3542268"/>
            <a:ext cx="8958657" cy="728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dirty="0" smtClean="0">
                <a:latin typeface="Ottawa" pitchFamily="2" charset="0"/>
              </a:rPr>
              <a:t>wsparcie samorządów w uporządkowaniu planowania lokalizacji inwestycji z uwzględnieniem uspołecznienia </a:t>
            </a:r>
          </a:p>
          <a:p>
            <a:pPr algn="l"/>
            <a:r>
              <a:rPr lang="pl-PL" sz="1400" dirty="0" smtClean="0">
                <a:latin typeface="Ottawa" pitchFamily="2" charset="0"/>
              </a:rPr>
              <a:t>oraz zapewnieniem interesów mieszkańców, rolników i przedsiębiorców</a:t>
            </a:r>
            <a:endParaRPr lang="pl-PL" sz="1400" dirty="0">
              <a:latin typeface="Ottawa" pitchFamily="2" charset="0"/>
            </a:endParaRP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" y="4132033"/>
            <a:ext cx="3160167" cy="691980"/>
          </a:xfrm>
          <a:prstGeom prst="rect">
            <a:avLst/>
          </a:prstGeom>
        </p:spPr>
      </p:pic>
      <p:sp>
        <p:nvSpPr>
          <p:cNvPr id="25" name="Tytuł 1"/>
          <p:cNvSpPr txBox="1">
            <a:spLocks/>
          </p:cNvSpPr>
          <p:nvPr/>
        </p:nvSpPr>
        <p:spPr>
          <a:xfrm>
            <a:off x="78250" y="4143628"/>
            <a:ext cx="3715272" cy="588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b="1" dirty="0" smtClean="0">
                <a:latin typeface="Ottawa" pitchFamily="2" charset="0"/>
              </a:rPr>
              <a:t>Promocja i wspieranie rozwoju  </a:t>
            </a:r>
          </a:p>
          <a:p>
            <a:pPr algn="l"/>
            <a:r>
              <a:rPr lang="pl-PL" sz="1400" b="1" dirty="0" smtClean="0">
                <a:latin typeface="Ottawa" pitchFamily="2" charset="0"/>
              </a:rPr>
              <a:t>przedsiębiorczości </a:t>
            </a:r>
          </a:p>
          <a:p>
            <a:pPr algn="l"/>
            <a:r>
              <a:rPr lang="pl-PL" sz="1400" b="1" dirty="0" smtClean="0">
                <a:latin typeface="Ottawa" pitchFamily="2" charset="0"/>
              </a:rPr>
              <a:t>w branżach pozarolniczych </a:t>
            </a:r>
          </a:p>
        </p:txBody>
      </p:sp>
      <p:sp>
        <p:nvSpPr>
          <p:cNvPr id="26" name="Tytuł 1"/>
          <p:cNvSpPr txBox="1">
            <a:spLocks/>
          </p:cNvSpPr>
          <p:nvPr/>
        </p:nvSpPr>
        <p:spPr>
          <a:xfrm>
            <a:off x="3233342" y="4213652"/>
            <a:ext cx="8971011" cy="728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400" dirty="0" smtClean="0">
                <a:latin typeface="Ottawa" pitchFamily="2" charset="0"/>
              </a:rPr>
              <a:t>wdrażanie modelu rozwoju wielofunkcyjnego wsi – należy rozwijać branże komplementarne dla rolnictwa </a:t>
            </a:r>
            <a:br>
              <a:rPr lang="pl-PL" sz="1400" dirty="0" smtClean="0">
                <a:latin typeface="Ottawa" pitchFamily="2" charset="0"/>
              </a:rPr>
            </a:br>
            <a:r>
              <a:rPr lang="pl-PL" sz="1400" dirty="0" smtClean="0">
                <a:latin typeface="Ottawa" pitchFamily="2" charset="0"/>
              </a:rPr>
              <a:t>i związane z lokalnymi zasobami</a:t>
            </a:r>
            <a:endParaRPr lang="pl-PL" sz="1400" dirty="0">
              <a:latin typeface="Ottaw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428</Words>
  <Application>Microsoft Office PowerPoint</Application>
  <PresentationFormat>Panoramiczny</PresentationFormat>
  <Paragraphs>59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Ottawa</vt:lpstr>
      <vt:lpstr>Motyw pakietu Office</vt:lpstr>
      <vt:lpstr>Prezentacja programu PowerPoint</vt:lpstr>
      <vt:lpstr>KIERUNKI DZIAŁAŃ ROZWOJOWYCH DLA WSI I ROLNICTWA  WOJEWÓDZTWA KUJAWSKO-POMORSKIEGO DO ROKU 2030</vt:lpstr>
      <vt:lpstr>KIERUNKI DZIAŁAŃ ROZWOJOWYCH DLA WSI I ROLNICTWA  WOJEWÓDZTWA KUJAWSKO-POMORSKIEGO DO ROKU 2030</vt:lpstr>
      <vt:lpstr>KIERUNKI DZIAŁAŃ ROZWOJOWYCH DLA WSI I ROLNICTWA  WOJEWÓDZTWA KUJAWSKO-POMORSKIEGO DO ROKU 2030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KIERUNKI DZIAŁAŃ ROZWOJOWYCH DLA WSI I ROLNICTWA  WOJEWÓDZTWA KUJAWSKO-POMORSKIEGO DO ROKU 2030</dc:title>
  <dc:creator>PC</dc:creator>
  <cp:lastModifiedBy>PC</cp:lastModifiedBy>
  <cp:revision>9</cp:revision>
  <dcterms:created xsi:type="dcterms:W3CDTF">2019-04-05T07:47:47Z</dcterms:created>
  <dcterms:modified xsi:type="dcterms:W3CDTF">2019-04-05T09:20:59Z</dcterms:modified>
</cp:coreProperties>
</file>