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</p:sldMasterIdLst>
  <p:notesMasterIdLst>
    <p:notesMasterId r:id="rId56"/>
  </p:notesMasterIdLst>
  <p:sldIdLst>
    <p:sldId id="366" r:id="rId2"/>
    <p:sldId id="260" r:id="rId3"/>
    <p:sldId id="357" r:id="rId4"/>
    <p:sldId id="364" r:id="rId5"/>
    <p:sldId id="359" r:id="rId6"/>
    <p:sldId id="361" r:id="rId7"/>
    <p:sldId id="360" r:id="rId8"/>
    <p:sldId id="382" r:id="rId9"/>
    <p:sldId id="380" r:id="rId10"/>
    <p:sldId id="379" r:id="rId11"/>
    <p:sldId id="383" r:id="rId12"/>
    <p:sldId id="384" r:id="rId13"/>
    <p:sldId id="385" r:id="rId14"/>
    <p:sldId id="386" r:id="rId15"/>
    <p:sldId id="381" r:id="rId16"/>
    <p:sldId id="369" r:id="rId17"/>
    <p:sldId id="370" r:id="rId18"/>
    <p:sldId id="371" r:id="rId19"/>
    <p:sldId id="378" r:id="rId20"/>
    <p:sldId id="365" r:id="rId21"/>
    <p:sldId id="373" r:id="rId22"/>
    <p:sldId id="374" r:id="rId23"/>
    <p:sldId id="375" r:id="rId24"/>
    <p:sldId id="376" r:id="rId25"/>
    <p:sldId id="377" r:id="rId26"/>
    <p:sldId id="387" r:id="rId27"/>
    <p:sldId id="388" r:id="rId28"/>
    <p:sldId id="389" r:id="rId29"/>
    <p:sldId id="334" r:id="rId30"/>
    <p:sldId id="328" r:id="rId31"/>
    <p:sldId id="331" r:id="rId32"/>
    <p:sldId id="333" r:id="rId33"/>
    <p:sldId id="354" r:id="rId34"/>
    <p:sldId id="353" r:id="rId35"/>
    <p:sldId id="264" r:id="rId36"/>
    <p:sldId id="265" r:id="rId37"/>
    <p:sldId id="329" r:id="rId38"/>
    <p:sldId id="261" r:id="rId39"/>
    <p:sldId id="266" r:id="rId40"/>
    <p:sldId id="267" r:id="rId41"/>
    <p:sldId id="272" r:id="rId42"/>
    <p:sldId id="279" r:id="rId43"/>
    <p:sldId id="280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352" r:id="rId53"/>
    <p:sldId id="372" r:id="rId54"/>
    <p:sldId id="36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B19AC31-8278-BB40-BBA6-BAA56D3A3B32}">
          <p14:sldIdLst>
            <p14:sldId id="366"/>
            <p14:sldId id="260"/>
          </p14:sldIdLst>
        </p14:section>
        <p14:section name="cześć 3 analiza kanałów, analiza konkurencji" id="{73F6ED80-3EBE-FE4E-9674-CA99A638DC2A}">
          <p14:sldIdLst>
            <p14:sldId id="357"/>
            <p14:sldId id="364"/>
            <p14:sldId id="359"/>
            <p14:sldId id="361"/>
            <p14:sldId id="360"/>
          </p14:sldIdLst>
        </p14:section>
        <p14:section name="część 4 pisanie angażującego tekstu" id="{C8F7D45F-5B3A-9747-9E29-B62E57672F6A}">
          <p14:sldIdLst>
            <p14:sldId id="382"/>
            <p14:sldId id="380"/>
            <p14:sldId id="379"/>
            <p14:sldId id="383"/>
            <p14:sldId id="384"/>
            <p14:sldId id="385"/>
            <p14:sldId id="386"/>
            <p14:sldId id="381"/>
            <p14:sldId id="369"/>
            <p14:sldId id="370"/>
            <p14:sldId id="371"/>
            <p14:sldId id="378"/>
          </p14:sldIdLst>
        </p14:section>
        <p14:section name="czesc 5 i 6 facebook i reklamy i terminarz" id="{2EE5B55F-985F-1C4F-BBB1-DF3C898462F3}">
          <p14:sldIdLst>
            <p14:sldId id="365"/>
            <p14:sldId id="373"/>
            <p14:sldId id="374"/>
            <p14:sldId id="375"/>
            <p14:sldId id="376"/>
            <p14:sldId id="377"/>
            <p14:sldId id="387"/>
            <p14:sldId id="388"/>
            <p14:sldId id="389"/>
          </p14:sldIdLst>
        </p14:section>
        <p14:section name="część 1 persona i Mapa empatii" id="{48147C69-CFC1-714E-B30B-B8169C7C83FB}">
          <p14:sldIdLst>
            <p14:sldId id="334"/>
            <p14:sldId id="328"/>
            <p14:sldId id="331"/>
            <p14:sldId id="333"/>
            <p14:sldId id="354"/>
            <p14:sldId id="353"/>
          </p14:sldIdLst>
        </p14:section>
        <p14:section name="część 2 BMC i Strategia" id="{E21D0B36-8D23-0145-A705-4F4A5591BE9B}">
          <p14:sldIdLst>
            <p14:sldId id="264"/>
            <p14:sldId id="265"/>
            <p14:sldId id="329"/>
            <p14:sldId id="261"/>
            <p14:sldId id="266"/>
            <p14:sldId id="267"/>
            <p14:sldId id="272"/>
            <p14:sldId id="279"/>
            <p14:sldId id="280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352"/>
            <p14:sldId id="372"/>
            <p14:sldId id="3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7"/>
    <p:restoredTop sz="94513"/>
  </p:normalViewPr>
  <p:slideViewPr>
    <p:cSldViewPr snapToGrid="0">
      <p:cViewPr>
        <p:scale>
          <a:sx n="77" d="100"/>
          <a:sy n="77" d="100"/>
        </p:scale>
        <p:origin x="-1902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DED79-67DA-4E8C-A867-C16B1834C75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F86A56E-5015-4C4B-B9AF-AFC0A5877741}">
      <dgm:prSet/>
      <dgm:spPr/>
      <dgm:t>
        <a:bodyPr/>
        <a:lstStyle/>
        <a:p>
          <a:r>
            <a:rPr lang="pl-PL"/>
            <a:t>Jeśli ty tak nie umiesz to poszukaj takich osób, które będą bliższe Twojej grupie odbiorców</a:t>
          </a:r>
          <a:endParaRPr lang="en-US"/>
        </a:p>
      </dgm:t>
    </dgm:pt>
    <dgm:pt modelId="{DD93AF1D-7BB7-4169-997D-64D415C11C80}" type="parTrans" cxnId="{055A3318-1E00-4E35-8CAC-F3908C7189B3}">
      <dgm:prSet/>
      <dgm:spPr/>
      <dgm:t>
        <a:bodyPr/>
        <a:lstStyle/>
        <a:p>
          <a:endParaRPr lang="en-US"/>
        </a:p>
      </dgm:t>
    </dgm:pt>
    <dgm:pt modelId="{AA04DFAF-F67B-4B5C-BF42-DA4C07688310}" type="sibTrans" cxnId="{055A3318-1E00-4E35-8CAC-F3908C7189B3}">
      <dgm:prSet/>
      <dgm:spPr/>
      <dgm:t>
        <a:bodyPr/>
        <a:lstStyle/>
        <a:p>
          <a:endParaRPr lang="en-US"/>
        </a:p>
      </dgm:t>
    </dgm:pt>
    <dgm:pt modelId="{FA5C95DC-7531-45E4-8EA5-4918F2A20287}">
      <dgm:prSet/>
      <dgm:spPr/>
      <dgm:t>
        <a:bodyPr/>
        <a:lstStyle/>
        <a:p>
          <a:r>
            <a:rPr lang="pl-PL"/>
            <a:t>Używaj prostych sformułowań,a nie słownictwa specjalistycznego:</a:t>
          </a:r>
          <a:endParaRPr lang="en-US"/>
        </a:p>
      </dgm:t>
    </dgm:pt>
    <dgm:pt modelId="{65E84C13-7704-4F1B-8107-B45458359B20}" type="parTrans" cxnId="{F397C284-2EF0-4154-804F-7A1DFFEB5A71}">
      <dgm:prSet/>
      <dgm:spPr/>
      <dgm:t>
        <a:bodyPr/>
        <a:lstStyle/>
        <a:p>
          <a:endParaRPr lang="en-US"/>
        </a:p>
      </dgm:t>
    </dgm:pt>
    <dgm:pt modelId="{B73D7F62-D59E-4CCC-8EB7-1198A47A0575}" type="sibTrans" cxnId="{F397C284-2EF0-4154-804F-7A1DFFEB5A71}">
      <dgm:prSet/>
      <dgm:spPr/>
      <dgm:t>
        <a:bodyPr/>
        <a:lstStyle/>
        <a:p>
          <a:endParaRPr lang="en-US"/>
        </a:p>
      </dgm:t>
    </dgm:pt>
    <dgm:pt modelId="{C27CD40F-08A8-44A5-938F-E973D75223E0}">
      <dgm:prSet/>
      <dgm:spPr/>
      <dgm:t>
        <a:bodyPr/>
        <a:lstStyle/>
        <a:p>
          <a:r>
            <a:rPr lang="pl-PL"/>
            <a:t>Np. bezpieczny transport Twojej żywności (i logo HCCP) jest lepsze niż gwarantujemy certyfikowany łańcuch dostaw HCCP</a:t>
          </a:r>
          <a:endParaRPr lang="en-US"/>
        </a:p>
      </dgm:t>
    </dgm:pt>
    <dgm:pt modelId="{DD7CE7EC-C54F-46C8-9B63-66B0DE33C1B6}" type="parTrans" cxnId="{98169412-9630-4189-9F85-F5CCC6EDFB2B}">
      <dgm:prSet/>
      <dgm:spPr/>
      <dgm:t>
        <a:bodyPr/>
        <a:lstStyle/>
        <a:p>
          <a:endParaRPr lang="en-US"/>
        </a:p>
      </dgm:t>
    </dgm:pt>
    <dgm:pt modelId="{99EDB4E9-B80A-49FC-8B8F-51A50C15DC20}" type="sibTrans" cxnId="{98169412-9630-4189-9F85-F5CCC6EDFB2B}">
      <dgm:prSet/>
      <dgm:spPr/>
      <dgm:t>
        <a:bodyPr/>
        <a:lstStyle/>
        <a:p>
          <a:endParaRPr lang="en-US"/>
        </a:p>
      </dgm:t>
    </dgm:pt>
    <dgm:pt modelId="{F2903C3B-6B35-4C07-BFD0-DD7D21D9B302}">
      <dgm:prSet/>
      <dgm:spPr/>
      <dgm:t>
        <a:bodyPr/>
        <a:lstStyle/>
        <a:p>
          <a:r>
            <a:rPr lang="pl-PL"/>
            <a:t>Mów o metodzie/ recepturze, regionie, lokalności, świeżości, atutach dodatków</a:t>
          </a:r>
          <a:endParaRPr lang="en-US"/>
        </a:p>
      </dgm:t>
    </dgm:pt>
    <dgm:pt modelId="{5A745BF2-FAA5-4A9A-9B6F-F953780F26DE}" type="parTrans" cxnId="{9E6575A9-B936-4976-9EDA-709FF13549D9}">
      <dgm:prSet/>
      <dgm:spPr/>
      <dgm:t>
        <a:bodyPr/>
        <a:lstStyle/>
        <a:p>
          <a:endParaRPr lang="en-US"/>
        </a:p>
      </dgm:t>
    </dgm:pt>
    <dgm:pt modelId="{0D3125C0-FDEA-4FC8-A780-2E651336D78D}" type="sibTrans" cxnId="{9E6575A9-B936-4976-9EDA-709FF13549D9}">
      <dgm:prSet/>
      <dgm:spPr/>
      <dgm:t>
        <a:bodyPr/>
        <a:lstStyle/>
        <a:p>
          <a:endParaRPr lang="en-US"/>
        </a:p>
      </dgm:t>
    </dgm:pt>
    <dgm:pt modelId="{885E54BB-3090-4B96-A5A0-F730D4378712}">
      <dgm:prSet/>
      <dgm:spPr/>
      <dgm:t>
        <a:bodyPr/>
        <a:lstStyle/>
        <a:p>
          <a:r>
            <a:rPr lang="pl-PL"/>
            <a:t>Mów o nagrodach, certyfikatach</a:t>
          </a:r>
          <a:endParaRPr lang="en-US"/>
        </a:p>
      </dgm:t>
    </dgm:pt>
    <dgm:pt modelId="{2B397AF0-0905-48A9-BA27-CC614266C8CD}" type="parTrans" cxnId="{14F73F41-EF81-45CB-AF16-15AFF9FAEE92}">
      <dgm:prSet/>
      <dgm:spPr/>
      <dgm:t>
        <a:bodyPr/>
        <a:lstStyle/>
        <a:p>
          <a:endParaRPr lang="en-US"/>
        </a:p>
      </dgm:t>
    </dgm:pt>
    <dgm:pt modelId="{801EE225-C6E5-4E18-A07B-9265AEFB8333}" type="sibTrans" cxnId="{14F73F41-EF81-45CB-AF16-15AFF9FAEE92}">
      <dgm:prSet/>
      <dgm:spPr/>
      <dgm:t>
        <a:bodyPr/>
        <a:lstStyle/>
        <a:p>
          <a:endParaRPr lang="en-US"/>
        </a:p>
      </dgm:t>
    </dgm:pt>
    <dgm:pt modelId="{88C90F94-4164-4DC1-8994-A8C960933A26}">
      <dgm:prSet/>
      <dgm:spPr/>
      <dgm:t>
        <a:bodyPr/>
        <a:lstStyle/>
        <a:p>
          <a:r>
            <a:rPr lang="pl-PL"/>
            <a:t>Mów jakiego pochodzenia jest żywność, jaka była metoda karmienia zwierząt lub uprawy roślin</a:t>
          </a:r>
          <a:endParaRPr lang="en-US"/>
        </a:p>
      </dgm:t>
    </dgm:pt>
    <dgm:pt modelId="{7EAA3A7E-75C8-4B84-B5F2-4C0331DEDF41}" type="parTrans" cxnId="{2E7845B0-3FE5-419C-9F14-A6F7CC01A61C}">
      <dgm:prSet/>
      <dgm:spPr/>
      <dgm:t>
        <a:bodyPr/>
        <a:lstStyle/>
        <a:p>
          <a:endParaRPr lang="en-US"/>
        </a:p>
      </dgm:t>
    </dgm:pt>
    <dgm:pt modelId="{32A43424-7BDD-43F7-ACC2-C02D662C1C60}" type="sibTrans" cxnId="{2E7845B0-3FE5-419C-9F14-A6F7CC01A61C}">
      <dgm:prSet/>
      <dgm:spPr/>
      <dgm:t>
        <a:bodyPr/>
        <a:lstStyle/>
        <a:p>
          <a:endParaRPr lang="en-US"/>
        </a:p>
      </dgm:t>
    </dgm:pt>
    <dgm:pt modelId="{F1E2FD4F-C1A2-4E3A-B2E3-9DABE2562EB4}">
      <dgm:prSet/>
      <dgm:spPr/>
      <dgm:t>
        <a:bodyPr/>
        <a:lstStyle/>
        <a:p>
          <a:r>
            <a:rPr lang="pl-PL"/>
            <a:t>Mów o dostawie, sposobie zapakowania</a:t>
          </a:r>
          <a:endParaRPr lang="en-US"/>
        </a:p>
      </dgm:t>
    </dgm:pt>
    <dgm:pt modelId="{F009FB1F-243D-4A87-9EED-492D7861CF92}" type="parTrans" cxnId="{8C939828-54EE-455D-A262-18B566428860}">
      <dgm:prSet/>
      <dgm:spPr/>
      <dgm:t>
        <a:bodyPr/>
        <a:lstStyle/>
        <a:p>
          <a:endParaRPr lang="en-US"/>
        </a:p>
      </dgm:t>
    </dgm:pt>
    <dgm:pt modelId="{7C1B1B11-3674-485E-B646-1767A39F13BC}" type="sibTrans" cxnId="{8C939828-54EE-455D-A262-18B566428860}">
      <dgm:prSet/>
      <dgm:spPr/>
      <dgm:t>
        <a:bodyPr/>
        <a:lstStyle/>
        <a:p>
          <a:endParaRPr lang="en-US"/>
        </a:p>
      </dgm:t>
    </dgm:pt>
    <dgm:pt modelId="{B7762F9C-C259-4F14-934A-7C4694522824}">
      <dgm:prSet/>
      <dgm:spPr/>
      <dgm:t>
        <a:bodyPr/>
        <a:lstStyle/>
        <a:p>
          <a:r>
            <a:rPr lang="pl-PL"/>
            <a:t>Do czego świetnie pasuje twój produkt? Wino, pieczywo, przepis na danie</a:t>
          </a:r>
          <a:endParaRPr lang="en-US"/>
        </a:p>
      </dgm:t>
    </dgm:pt>
    <dgm:pt modelId="{8139BC63-ACFA-4897-8628-A15ACDF476BD}" type="parTrans" cxnId="{48F909F1-E7E3-470F-A29B-E62C3A06F1D6}">
      <dgm:prSet/>
      <dgm:spPr/>
      <dgm:t>
        <a:bodyPr/>
        <a:lstStyle/>
        <a:p>
          <a:endParaRPr lang="en-US"/>
        </a:p>
      </dgm:t>
    </dgm:pt>
    <dgm:pt modelId="{D0D63EB3-4658-44D6-A7FF-554C015335AD}" type="sibTrans" cxnId="{48F909F1-E7E3-470F-A29B-E62C3A06F1D6}">
      <dgm:prSet/>
      <dgm:spPr/>
      <dgm:t>
        <a:bodyPr/>
        <a:lstStyle/>
        <a:p>
          <a:endParaRPr lang="en-US"/>
        </a:p>
      </dgm:t>
    </dgm:pt>
    <dgm:pt modelId="{BC8DC5E3-DD56-7743-B973-1B963E457FF0}" type="pres">
      <dgm:prSet presAssocID="{C3EDED79-67DA-4E8C-A867-C16B1834C7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5C29BCC-D1AE-084A-983E-7767BB624216}" type="pres">
      <dgm:prSet presAssocID="{1F86A56E-5015-4C4B-B9AF-AFC0A587774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A4F5F2-12B1-DB42-A938-DD3FD801CBF9}" type="pres">
      <dgm:prSet presAssocID="{AA04DFAF-F67B-4B5C-BF42-DA4C07688310}" presName="sibTrans" presStyleLbl="sibTrans1D1" presStyleIdx="0" presStyleCnt="7"/>
      <dgm:spPr/>
      <dgm:t>
        <a:bodyPr/>
        <a:lstStyle/>
        <a:p>
          <a:endParaRPr lang="pl-PL"/>
        </a:p>
      </dgm:t>
    </dgm:pt>
    <dgm:pt modelId="{A47579FE-3B24-8B4D-ADEB-6B02020DFE61}" type="pres">
      <dgm:prSet presAssocID="{AA04DFAF-F67B-4B5C-BF42-DA4C07688310}" presName="connectorText" presStyleLbl="sibTrans1D1" presStyleIdx="0" presStyleCnt="7"/>
      <dgm:spPr/>
      <dgm:t>
        <a:bodyPr/>
        <a:lstStyle/>
        <a:p>
          <a:endParaRPr lang="pl-PL"/>
        </a:p>
      </dgm:t>
    </dgm:pt>
    <dgm:pt modelId="{943C76DA-27FA-9B4B-814A-45AF14661F78}" type="pres">
      <dgm:prSet presAssocID="{FA5C95DC-7531-45E4-8EA5-4918F2A2028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8295F33-13D0-994C-8E65-E011E90C8142}" type="pres">
      <dgm:prSet presAssocID="{B73D7F62-D59E-4CCC-8EB7-1198A47A0575}" presName="sibTrans" presStyleLbl="sibTrans1D1" presStyleIdx="1" presStyleCnt="7"/>
      <dgm:spPr/>
      <dgm:t>
        <a:bodyPr/>
        <a:lstStyle/>
        <a:p>
          <a:endParaRPr lang="pl-PL"/>
        </a:p>
      </dgm:t>
    </dgm:pt>
    <dgm:pt modelId="{4341B47B-3D5C-3643-A485-99CE4EAEFFE3}" type="pres">
      <dgm:prSet presAssocID="{B73D7F62-D59E-4CCC-8EB7-1198A47A0575}" presName="connectorText" presStyleLbl="sibTrans1D1" presStyleIdx="1" presStyleCnt="7"/>
      <dgm:spPr/>
      <dgm:t>
        <a:bodyPr/>
        <a:lstStyle/>
        <a:p>
          <a:endParaRPr lang="pl-PL"/>
        </a:p>
      </dgm:t>
    </dgm:pt>
    <dgm:pt modelId="{8588B54C-B559-4E4E-AABC-B98F98C63205}" type="pres">
      <dgm:prSet presAssocID="{C27CD40F-08A8-44A5-938F-E973D75223E0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9207EE4-9FA1-8346-ACF6-62D351A3C583}" type="pres">
      <dgm:prSet presAssocID="{99EDB4E9-B80A-49FC-8B8F-51A50C15DC20}" presName="sibTrans" presStyleLbl="sibTrans1D1" presStyleIdx="2" presStyleCnt="7"/>
      <dgm:spPr/>
      <dgm:t>
        <a:bodyPr/>
        <a:lstStyle/>
        <a:p>
          <a:endParaRPr lang="pl-PL"/>
        </a:p>
      </dgm:t>
    </dgm:pt>
    <dgm:pt modelId="{7EC1B394-1D08-DC4A-AE27-A2603BD3526F}" type="pres">
      <dgm:prSet presAssocID="{99EDB4E9-B80A-49FC-8B8F-51A50C15DC20}" presName="connectorText" presStyleLbl="sibTrans1D1" presStyleIdx="2" presStyleCnt="7"/>
      <dgm:spPr/>
      <dgm:t>
        <a:bodyPr/>
        <a:lstStyle/>
        <a:p>
          <a:endParaRPr lang="pl-PL"/>
        </a:p>
      </dgm:t>
    </dgm:pt>
    <dgm:pt modelId="{11511ACB-D6BB-B841-8D55-065E44D9B8BF}" type="pres">
      <dgm:prSet presAssocID="{F2903C3B-6B35-4C07-BFD0-DD7D21D9B30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02FC80-1651-5743-B2F5-D7638B4C14EB}" type="pres">
      <dgm:prSet presAssocID="{0D3125C0-FDEA-4FC8-A780-2E651336D78D}" presName="sibTrans" presStyleLbl="sibTrans1D1" presStyleIdx="3" presStyleCnt="7"/>
      <dgm:spPr/>
      <dgm:t>
        <a:bodyPr/>
        <a:lstStyle/>
        <a:p>
          <a:endParaRPr lang="pl-PL"/>
        </a:p>
      </dgm:t>
    </dgm:pt>
    <dgm:pt modelId="{99453862-B34D-DD4E-9D9A-C34D27D2342B}" type="pres">
      <dgm:prSet presAssocID="{0D3125C0-FDEA-4FC8-A780-2E651336D78D}" presName="connectorText" presStyleLbl="sibTrans1D1" presStyleIdx="3" presStyleCnt="7"/>
      <dgm:spPr/>
      <dgm:t>
        <a:bodyPr/>
        <a:lstStyle/>
        <a:p>
          <a:endParaRPr lang="pl-PL"/>
        </a:p>
      </dgm:t>
    </dgm:pt>
    <dgm:pt modelId="{AE21C5FC-0E77-9048-BDC9-24170986967F}" type="pres">
      <dgm:prSet presAssocID="{885E54BB-3090-4B96-A5A0-F730D437871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70AA3E-2ADC-7541-B499-496A5C843571}" type="pres">
      <dgm:prSet presAssocID="{801EE225-C6E5-4E18-A07B-9265AEFB8333}" presName="sibTrans" presStyleLbl="sibTrans1D1" presStyleIdx="4" presStyleCnt="7"/>
      <dgm:spPr/>
      <dgm:t>
        <a:bodyPr/>
        <a:lstStyle/>
        <a:p>
          <a:endParaRPr lang="pl-PL"/>
        </a:p>
      </dgm:t>
    </dgm:pt>
    <dgm:pt modelId="{B92D8BAA-4F7F-694F-9B0D-4D2C4A99EE60}" type="pres">
      <dgm:prSet presAssocID="{801EE225-C6E5-4E18-A07B-9265AEFB8333}" presName="connectorText" presStyleLbl="sibTrans1D1" presStyleIdx="4" presStyleCnt="7"/>
      <dgm:spPr/>
      <dgm:t>
        <a:bodyPr/>
        <a:lstStyle/>
        <a:p>
          <a:endParaRPr lang="pl-PL"/>
        </a:p>
      </dgm:t>
    </dgm:pt>
    <dgm:pt modelId="{8B5AB435-B6E0-9C43-84F4-B768932CA43E}" type="pres">
      <dgm:prSet presAssocID="{88C90F94-4164-4DC1-8994-A8C960933A2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EDC21F3-F131-5343-8647-6A5CD6A9FC2C}" type="pres">
      <dgm:prSet presAssocID="{32A43424-7BDD-43F7-ACC2-C02D662C1C60}" presName="sibTrans" presStyleLbl="sibTrans1D1" presStyleIdx="5" presStyleCnt="7"/>
      <dgm:spPr/>
      <dgm:t>
        <a:bodyPr/>
        <a:lstStyle/>
        <a:p>
          <a:endParaRPr lang="pl-PL"/>
        </a:p>
      </dgm:t>
    </dgm:pt>
    <dgm:pt modelId="{A91A407C-1838-5D43-93A0-65D03A1AA3E8}" type="pres">
      <dgm:prSet presAssocID="{32A43424-7BDD-43F7-ACC2-C02D662C1C60}" presName="connectorText" presStyleLbl="sibTrans1D1" presStyleIdx="5" presStyleCnt="7"/>
      <dgm:spPr/>
      <dgm:t>
        <a:bodyPr/>
        <a:lstStyle/>
        <a:p>
          <a:endParaRPr lang="pl-PL"/>
        </a:p>
      </dgm:t>
    </dgm:pt>
    <dgm:pt modelId="{7F1D3C22-D1D7-0C46-B28E-7F57FF57111F}" type="pres">
      <dgm:prSet presAssocID="{F1E2FD4F-C1A2-4E3A-B2E3-9DABE2562EB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2670A7C-E030-2C48-9627-28958BCCD3D5}" type="pres">
      <dgm:prSet presAssocID="{7C1B1B11-3674-485E-B646-1767A39F13BC}" presName="sibTrans" presStyleLbl="sibTrans1D1" presStyleIdx="6" presStyleCnt="7"/>
      <dgm:spPr/>
      <dgm:t>
        <a:bodyPr/>
        <a:lstStyle/>
        <a:p>
          <a:endParaRPr lang="pl-PL"/>
        </a:p>
      </dgm:t>
    </dgm:pt>
    <dgm:pt modelId="{A25D3360-F9EF-4449-B91F-D2C4933AC9FE}" type="pres">
      <dgm:prSet presAssocID="{7C1B1B11-3674-485E-B646-1767A39F13BC}" presName="connectorText" presStyleLbl="sibTrans1D1" presStyleIdx="6" presStyleCnt="7"/>
      <dgm:spPr/>
      <dgm:t>
        <a:bodyPr/>
        <a:lstStyle/>
        <a:p>
          <a:endParaRPr lang="pl-PL"/>
        </a:p>
      </dgm:t>
    </dgm:pt>
    <dgm:pt modelId="{1C2E8EED-2DFF-D547-86DA-A291D3E80D12}" type="pres">
      <dgm:prSet presAssocID="{B7762F9C-C259-4F14-934A-7C469452282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447AFCE-8758-1747-A954-5E9A91FBA96C}" type="presOf" srcId="{0D3125C0-FDEA-4FC8-A780-2E651336D78D}" destId="{7702FC80-1651-5743-B2F5-D7638B4C14EB}" srcOrd="0" destOrd="0" presId="urn:microsoft.com/office/officeart/2016/7/layout/RepeatingBendingProcessNew"/>
    <dgm:cxn modelId="{CF10B7F3-D2EF-E74D-89E0-00BE754FDF89}" type="presOf" srcId="{C3EDED79-67DA-4E8C-A867-C16B1834C759}" destId="{BC8DC5E3-DD56-7743-B973-1B963E457FF0}" srcOrd="0" destOrd="0" presId="urn:microsoft.com/office/officeart/2016/7/layout/RepeatingBendingProcessNew"/>
    <dgm:cxn modelId="{055A3318-1E00-4E35-8CAC-F3908C7189B3}" srcId="{C3EDED79-67DA-4E8C-A867-C16B1834C759}" destId="{1F86A56E-5015-4C4B-B9AF-AFC0A5877741}" srcOrd="0" destOrd="0" parTransId="{DD93AF1D-7BB7-4169-997D-64D415C11C80}" sibTransId="{AA04DFAF-F67B-4B5C-BF42-DA4C07688310}"/>
    <dgm:cxn modelId="{50E748AF-48B1-6C4A-9A27-8AA78EAE0077}" type="presOf" srcId="{32A43424-7BDD-43F7-ACC2-C02D662C1C60}" destId="{A91A407C-1838-5D43-93A0-65D03A1AA3E8}" srcOrd="1" destOrd="0" presId="urn:microsoft.com/office/officeart/2016/7/layout/RepeatingBendingProcessNew"/>
    <dgm:cxn modelId="{48F909F1-E7E3-470F-A29B-E62C3A06F1D6}" srcId="{C3EDED79-67DA-4E8C-A867-C16B1834C759}" destId="{B7762F9C-C259-4F14-934A-7C4694522824}" srcOrd="7" destOrd="0" parTransId="{8139BC63-ACFA-4897-8628-A15ACDF476BD}" sibTransId="{D0D63EB3-4658-44D6-A7FF-554C015335AD}"/>
    <dgm:cxn modelId="{8C939828-54EE-455D-A262-18B566428860}" srcId="{C3EDED79-67DA-4E8C-A867-C16B1834C759}" destId="{F1E2FD4F-C1A2-4E3A-B2E3-9DABE2562EB4}" srcOrd="6" destOrd="0" parTransId="{F009FB1F-243D-4A87-9EED-492D7861CF92}" sibTransId="{7C1B1B11-3674-485E-B646-1767A39F13BC}"/>
    <dgm:cxn modelId="{F397C284-2EF0-4154-804F-7A1DFFEB5A71}" srcId="{C3EDED79-67DA-4E8C-A867-C16B1834C759}" destId="{FA5C95DC-7531-45E4-8EA5-4918F2A20287}" srcOrd="1" destOrd="0" parTransId="{65E84C13-7704-4F1B-8107-B45458359B20}" sibTransId="{B73D7F62-D59E-4CCC-8EB7-1198A47A0575}"/>
    <dgm:cxn modelId="{EADCE241-34B8-E24E-B787-D7E006D7E964}" type="presOf" srcId="{801EE225-C6E5-4E18-A07B-9265AEFB8333}" destId="{2570AA3E-2ADC-7541-B499-496A5C843571}" srcOrd="0" destOrd="0" presId="urn:microsoft.com/office/officeart/2016/7/layout/RepeatingBendingProcessNew"/>
    <dgm:cxn modelId="{7C38CBCE-A64F-8B44-870B-E3B78C8309F9}" type="presOf" srcId="{AA04DFAF-F67B-4B5C-BF42-DA4C07688310}" destId="{A47579FE-3B24-8B4D-ADEB-6B02020DFE61}" srcOrd="1" destOrd="0" presId="urn:microsoft.com/office/officeart/2016/7/layout/RepeatingBendingProcessNew"/>
    <dgm:cxn modelId="{3BBEAB34-E787-9E42-8958-2EBA56D547A3}" type="presOf" srcId="{88C90F94-4164-4DC1-8994-A8C960933A26}" destId="{8B5AB435-B6E0-9C43-84F4-B768932CA43E}" srcOrd="0" destOrd="0" presId="urn:microsoft.com/office/officeart/2016/7/layout/RepeatingBendingProcessNew"/>
    <dgm:cxn modelId="{79CEB638-A3A5-DC40-B633-B992F5391C75}" type="presOf" srcId="{F1E2FD4F-C1A2-4E3A-B2E3-9DABE2562EB4}" destId="{7F1D3C22-D1D7-0C46-B28E-7F57FF57111F}" srcOrd="0" destOrd="0" presId="urn:microsoft.com/office/officeart/2016/7/layout/RepeatingBendingProcessNew"/>
    <dgm:cxn modelId="{EB43C492-D6FD-394C-A3AF-06A272E76328}" type="presOf" srcId="{7C1B1B11-3674-485E-B646-1767A39F13BC}" destId="{F2670A7C-E030-2C48-9627-28958BCCD3D5}" srcOrd="0" destOrd="0" presId="urn:microsoft.com/office/officeart/2016/7/layout/RepeatingBendingProcessNew"/>
    <dgm:cxn modelId="{9E6575A9-B936-4976-9EDA-709FF13549D9}" srcId="{C3EDED79-67DA-4E8C-A867-C16B1834C759}" destId="{F2903C3B-6B35-4C07-BFD0-DD7D21D9B302}" srcOrd="3" destOrd="0" parTransId="{5A745BF2-FAA5-4A9A-9B6F-F953780F26DE}" sibTransId="{0D3125C0-FDEA-4FC8-A780-2E651336D78D}"/>
    <dgm:cxn modelId="{DE830E57-9730-9D4D-997D-6DAD5B8581EA}" type="presOf" srcId="{B73D7F62-D59E-4CCC-8EB7-1198A47A0575}" destId="{4341B47B-3D5C-3643-A485-99CE4EAEFFE3}" srcOrd="1" destOrd="0" presId="urn:microsoft.com/office/officeart/2016/7/layout/RepeatingBendingProcessNew"/>
    <dgm:cxn modelId="{159F956B-4160-8B48-B175-7D7476A19A16}" type="presOf" srcId="{B7762F9C-C259-4F14-934A-7C4694522824}" destId="{1C2E8EED-2DFF-D547-86DA-A291D3E80D12}" srcOrd="0" destOrd="0" presId="urn:microsoft.com/office/officeart/2016/7/layout/RepeatingBendingProcessNew"/>
    <dgm:cxn modelId="{97278E2D-7D2C-D544-92D5-EACB92C7426A}" type="presOf" srcId="{801EE225-C6E5-4E18-A07B-9265AEFB8333}" destId="{B92D8BAA-4F7F-694F-9B0D-4D2C4A99EE60}" srcOrd="1" destOrd="0" presId="urn:microsoft.com/office/officeart/2016/7/layout/RepeatingBendingProcessNew"/>
    <dgm:cxn modelId="{023D8CBC-1A27-5741-861E-83EBAB26A960}" type="presOf" srcId="{7C1B1B11-3674-485E-B646-1767A39F13BC}" destId="{A25D3360-F9EF-4449-B91F-D2C4933AC9FE}" srcOrd="1" destOrd="0" presId="urn:microsoft.com/office/officeart/2016/7/layout/RepeatingBendingProcessNew"/>
    <dgm:cxn modelId="{72FA17DD-5B01-A445-A3F9-EC83806ED3FA}" type="presOf" srcId="{1F86A56E-5015-4C4B-B9AF-AFC0A5877741}" destId="{C5C29BCC-D1AE-084A-983E-7767BB624216}" srcOrd="0" destOrd="0" presId="urn:microsoft.com/office/officeart/2016/7/layout/RepeatingBendingProcessNew"/>
    <dgm:cxn modelId="{37C76677-B813-9F4D-AC33-B306FE671924}" type="presOf" srcId="{99EDB4E9-B80A-49FC-8B8F-51A50C15DC20}" destId="{7EC1B394-1D08-DC4A-AE27-A2603BD3526F}" srcOrd="1" destOrd="0" presId="urn:microsoft.com/office/officeart/2016/7/layout/RepeatingBendingProcessNew"/>
    <dgm:cxn modelId="{D306CEF2-04F8-CD43-9D9E-380CD29CB6CF}" type="presOf" srcId="{99EDB4E9-B80A-49FC-8B8F-51A50C15DC20}" destId="{C9207EE4-9FA1-8346-ACF6-62D351A3C583}" srcOrd="0" destOrd="0" presId="urn:microsoft.com/office/officeart/2016/7/layout/RepeatingBendingProcessNew"/>
    <dgm:cxn modelId="{0D61BB82-265F-6A48-AF48-46F34A275873}" type="presOf" srcId="{B73D7F62-D59E-4CCC-8EB7-1198A47A0575}" destId="{E8295F33-13D0-994C-8E65-E011E90C8142}" srcOrd="0" destOrd="0" presId="urn:microsoft.com/office/officeart/2016/7/layout/RepeatingBendingProcessNew"/>
    <dgm:cxn modelId="{6FC24055-A3BD-7D4A-B6BD-E07F3664BC41}" type="presOf" srcId="{885E54BB-3090-4B96-A5A0-F730D4378712}" destId="{AE21C5FC-0E77-9048-BDC9-24170986967F}" srcOrd="0" destOrd="0" presId="urn:microsoft.com/office/officeart/2016/7/layout/RepeatingBendingProcessNew"/>
    <dgm:cxn modelId="{14F73F41-EF81-45CB-AF16-15AFF9FAEE92}" srcId="{C3EDED79-67DA-4E8C-A867-C16B1834C759}" destId="{885E54BB-3090-4B96-A5A0-F730D4378712}" srcOrd="4" destOrd="0" parTransId="{2B397AF0-0905-48A9-BA27-CC614266C8CD}" sibTransId="{801EE225-C6E5-4E18-A07B-9265AEFB8333}"/>
    <dgm:cxn modelId="{95D9BE40-6EF4-A74F-9D1F-8A5136CAEAFE}" type="presOf" srcId="{32A43424-7BDD-43F7-ACC2-C02D662C1C60}" destId="{BEDC21F3-F131-5343-8647-6A5CD6A9FC2C}" srcOrd="0" destOrd="0" presId="urn:microsoft.com/office/officeart/2016/7/layout/RepeatingBendingProcessNew"/>
    <dgm:cxn modelId="{A6D71569-A034-D144-B7B5-7E1E7BC992EA}" type="presOf" srcId="{AA04DFAF-F67B-4B5C-BF42-DA4C07688310}" destId="{C7A4F5F2-12B1-DB42-A938-DD3FD801CBF9}" srcOrd="0" destOrd="0" presId="urn:microsoft.com/office/officeart/2016/7/layout/RepeatingBendingProcessNew"/>
    <dgm:cxn modelId="{1AF55EF0-44E2-B546-9432-3D309FA2D8D6}" type="presOf" srcId="{0D3125C0-FDEA-4FC8-A780-2E651336D78D}" destId="{99453862-B34D-DD4E-9D9A-C34D27D2342B}" srcOrd="1" destOrd="0" presId="urn:microsoft.com/office/officeart/2016/7/layout/RepeatingBendingProcessNew"/>
    <dgm:cxn modelId="{2E7845B0-3FE5-419C-9F14-A6F7CC01A61C}" srcId="{C3EDED79-67DA-4E8C-A867-C16B1834C759}" destId="{88C90F94-4164-4DC1-8994-A8C960933A26}" srcOrd="5" destOrd="0" parTransId="{7EAA3A7E-75C8-4B84-B5F2-4C0331DEDF41}" sibTransId="{32A43424-7BDD-43F7-ACC2-C02D662C1C60}"/>
    <dgm:cxn modelId="{9080598E-C120-524B-A369-D63C83453BBD}" type="presOf" srcId="{FA5C95DC-7531-45E4-8EA5-4918F2A20287}" destId="{943C76DA-27FA-9B4B-814A-45AF14661F78}" srcOrd="0" destOrd="0" presId="urn:microsoft.com/office/officeart/2016/7/layout/RepeatingBendingProcessNew"/>
    <dgm:cxn modelId="{020A83B5-2DBE-8E4C-999B-9B9F2CD96363}" type="presOf" srcId="{F2903C3B-6B35-4C07-BFD0-DD7D21D9B302}" destId="{11511ACB-D6BB-B841-8D55-065E44D9B8BF}" srcOrd="0" destOrd="0" presId="urn:microsoft.com/office/officeart/2016/7/layout/RepeatingBendingProcessNew"/>
    <dgm:cxn modelId="{909AF3BC-8873-614E-8A5D-460BA6CD38F1}" type="presOf" srcId="{C27CD40F-08A8-44A5-938F-E973D75223E0}" destId="{8588B54C-B559-4E4E-AABC-B98F98C63205}" srcOrd="0" destOrd="0" presId="urn:microsoft.com/office/officeart/2016/7/layout/RepeatingBendingProcessNew"/>
    <dgm:cxn modelId="{98169412-9630-4189-9F85-F5CCC6EDFB2B}" srcId="{C3EDED79-67DA-4E8C-A867-C16B1834C759}" destId="{C27CD40F-08A8-44A5-938F-E973D75223E0}" srcOrd="2" destOrd="0" parTransId="{DD7CE7EC-C54F-46C8-9B63-66B0DE33C1B6}" sibTransId="{99EDB4E9-B80A-49FC-8B8F-51A50C15DC20}"/>
    <dgm:cxn modelId="{D9423F80-4C72-AC4C-9AAE-F55A68E28116}" type="presParOf" srcId="{BC8DC5E3-DD56-7743-B973-1B963E457FF0}" destId="{C5C29BCC-D1AE-084A-983E-7767BB624216}" srcOrd="0" destOrd="0" presId="urn:microsoft.com/office/officeart/2016/7/layout/RepeatingBendingProcessNew"/>
    <dgm:cxn modelId="{104CC4BD-22A9-F843-8FAF-406544916696}" type="presParOf" srcId="{BC8DC5E3-DD56-7743-B973-1B963E457FF0}" destId="{C7A4F5F2-12B1-DB42-A938-DD3FD801CBF9}" srcOrd="1" destOrd="0" presId="urn:microsoft.com/office/officeart/2016/7/layout/RepeatingBendingProcessNew"/>
    <dgm:cxn modelId="{C2C09A0F-67F2-1E48-942F-EA69F6C9936E}" type="presParOf" srcId="{C7A4F5F2-12B1-DB42-A938-DD3FD801CBF9}" destId="{A47579FE-3B24-8B4D-ADEB-6B02020DFE61}" srcOrd="0" destOrd="0" presId="urn:microsoft.com/office/officeart/2016/7/layout/RepeatingBendingProcessNew"/>
    <dgm:cxn modelId="{F94705B9-E64B-7E49-A124-5EE3092B9E48}" type="presParOf" srcId="{BC8DC5E3-DD56-7743-B973-1B963E457FF0}" destId="{943C76DA-27FA-9B4B-814A-45AF14661F78}" srcOrd="2" destOrd="0" presId="urn:microsoft.com/office/officeart/2016/7/layout/RepeatingBendingProcessNew"/>
    <dgm:cxn modelId="{B95D84AE-3EAB-D349-8FA7-3F734DD1BBA2}" type="presParOf" srcId="{BC8DC5E3-DD56-7743-B973-1B963E457FF0}" destId="{E8295F33-13D0-994C-8E65-E011E90C8142}" srcOrd="3" destOrd="0" presId="urn:microsoft.com/office/officeart/2016/7/layout/RepeatingBendingProcessNew"/>
    <dgm:cxn modelId="{BDF41910-3812-2544-850B-C12FD2B80CEB}" type="presParOf" srcId="{E8295F33-13D0-994C-8E65-E011E90C8142}" destId="{4341B47B-3D5C-3643-A485-99CE4EAEFFE3}" srcOrd="0" destOrd="0" presId="urn:microsoft.com/office/officeart/2016/7/layout/RepeatingBendingProcessNew"/>
    <dgm:cxn modelId="{A531B262-733F-FE48-B26B-48E249C4B291}" type="presParOf" srcId="{BC8DC5E3-DD56-7743-B973-1B963E457FF0}" destId="{8588B54C-B559-4E4E-AABC-B98F98C63205}" srcOrd="4" destOrd="0" presId="urn:microsoft.com/office/officeart/2016/7/layout/RepeatingBendingProcessNew"/>
    <dgm:cxn modelId="{7889F426-E6F5-C148-B8BD-0707F89A90D8}" type="presParOf" srcId="{BC8DC5E3-DD56-7743-B973-1B963E457FF0}" destId="{C9207EE4-9FA1-8346-ACF6-62D351A3C583}" srcOrd="5" destOrd="0" presId="urn:microsoft.com/office/officeart/2016/7/layout/RepeatingBendingProcessNew"/>
    <dgm:cxn modelId="{65165186-E3D1-D64B-9851-EA565D9636A3}" type="presParOf" srcId="{C9207EE4-9FA1-8346-ACF6-62D351A3C583}" destId="{7EC1B394-1D08-DC4A-AE27-A2603BD3526F}" srcOrd="0" destOrd="0" presId="urn:microsoft.com/office/officeart/2016/7/layout/RepeatingBendingProcessNew"/>
    <dgm:cxn modelId="{6F8899CE-D85D-6641-8042-00B22950ABD1}" type="presParOf" srcId="{BC8DC5E3-DD56-7743-B973-1B963E457FF0}" destId="{11511ACB-D6BB-B841-8D55-065E44D9B8BF}" srcOrd="6" destOrd="0" presId="urn:microsoft.com/office/officeart/2016/7/layout/RepeatingBendingProcessNew"/>
    <dgm:cxn modelId="{4F89805C-48B1-B346-BEAB-CB0CCA6CA935}" type="presParOf" srcId="{BC8DC5E3-DD56-7743-B973-1B963E457FF0}" destId="{7702FC80-1651-5743-B2F5-D7638B4C14EB}" srcOrd="7" destOrd="0" presId="urn:microsoft.com/office/officeart/2016/7/layout/RepeatingBendingProcessNew"/>
    <dgm:cxn modelId="{1147DA5E-45B4-5B4B-A9F7-0D436DF10160}" type="presParOf" srcId="{7702FC80-1651-5743-B2F5-D7638B4C14EB}" destId="{99453862-B34D-DD4E-9D9A-C34D27D2342B}" srcOrd="0" destOrd="0" presId="urn:microsoft.com/office/officeart/2016/7/layout/RepeatingBendingProcessNew"/>
    <dgm:cxn modelId="{266E4057-20E0-374E-9959-8E76F67094D4}" type="presParOf" srcId="{BC8DC5E3-DD56-7743-B973-1B963E457FF0}" destId="{AE21C5FC-0E77-9048-BDC9-24170986967F}" srcOrd="8" destOrd="0" presId="urn:microsoft.com/office/officeart/2016/7/layout/RepeatingBendingProcessNew"/>
    <dgm:cxn modelId="{11421D90-8EDC-5644-8C6D-B3519EBCD4FF}" type="presParOf" srcId="{BC8DC5E3-DD56-7743-B973-1B963E457FF0}" destId="{2570AA3E-2ADC-7541-B499-496A5C843571}" srcOrd="9" destOrd="0" presId="urn:microsoft.com/office/officeart/2016/7/layout/RepeatingBendingProcessNew"/>
    <dgm:cxn modelId="{F4FB3224-C69F-A848-BC9E-3F838C1133F0}" type="presParOf" srcId="{2570AA3E-2ADC-7541-B499-496A5C843571}" destId="{B92D8BAA-4F7F-694F-9B0D-4D2C4A99EE60}" srcOrd="0" destOrd="0" presId="urn:microsoft.com/office/officeart/2016/7/layout/RepeatingBendingProcessNew"/>
    <dgm:cxn modelId="{41384980-097C-2E48-B707-89D804183AFA}" type="presParOf" srcId="{BC8DC5E3-DD56-7743-B973-1B963E457FF0}" destId="{8B5AB435-B6E0-9C43-84F4-B768932CA43E}" srcOrd="10" destOrd="0" presId="urn:microsoft.com/office/officeart/2016/7/layout/RepeatingBendingProcessNew"/>
    <dgm:cxn modelId="{7B90DBB8-9F7A-554D-88D2-9055EB527FE7}" type="presParOf" srcId="{BC8DC5E3-DD56-7743-B973-1B963E457FF0}" destId="{BEDC21F3-F131-5343-8647-6A5CD6A9FC2C}" srcOrd="11" destOrd="0" presId="urn:microsoft.com/office/officeart/2016/7/layout/RepeatingBendingProcessNew"/>
    <dgm:cxn modelId="{B5E69A3A-D541-E548-8BD4-7A67731026DA}" type="presParOf" srcId="{BEDC21F3-F131-5343-8647-6A5CD6A9FC2C}" destId="{A91A407C-1838-5D43-93A0-65D03A1AA3E8}" srcOrd="0" destOrd="0" presId="urn:microsoft.com/office/officeart/2016/7/layout/RepeatingBendingProcessNew"/>
    <dgm:cxn modelId="{7E848211-1DB3-B341-946A-36498894CEDA}" type="presParOf" srcId="{BC8DC5E3-DD56-7743-B973-1B963E457FF0}" destId="{7F1D3C22-D1D7-0C46-B28E-7F57FF57111F}" srcOrd="12" destOrd="0" presId="urn:microsoft.com/office/officeart/2016/7/layout/RepeatingBendingProcessNew"/>
    <dgm:cxn modelId="{3A03A1C2-631D-BA40-B4B8-173C7D951D77}" type="presParOf" srcId="{BC8DC5E3-DD56-7743-B973-1B963E457FF0}" destId="{F2670A7C-E030-2C48-9627-28958BCCD3D5}" srcOrd="13" destOrd="0" presId="urn:microsoft.com/office/officeart/2016/7/layout/RepeatingBendingProcessNew"/>
    <dgm:cxn modelId="{A3F78499-0A9D-8D43-8295-B9646AE84A21}" type="presParOf" srcId="{F2670A7C-E030-2C48-9627-28958BCCD3D5}" destId="{A25D3360-F9EF-4449-B91F-D2C4933AC9FE}" srcOrd="0" destOrd="0" presId="urn:microsoft.com/office/officeart/2016/7/layout/RepeatingBendingProcessNew"/>
    <dgm:cxn modelId="{A5C659E2-9422-AC40-A65B-B6F48BE4C854}" type="presParOf" srcId="{BC8DC5E3-DD56-7743-B973-1B963E457FF0}" destId="{1C2E8EED-2DFF-D547-86DA-A291D3E80D12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869A8-F019-E348-8185-8C9EB65E2003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5813E-1F6B-9A43-8778-100080C23B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79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60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25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3308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5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02EC-DBCB-AC4E-BDDF-4B8D4CC28867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6256-E5C1-0F4E-B7B4-EE4BEA2455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49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27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49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753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20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16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41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22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AAEC7-F6DD-664E-808C-7DDCD5D0CB5A}" type="datetimeFigureOut">
              <a:rPr lang="pl-PL" smtClean="0"/>
              <a:t>2023-03-15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BBE43-4D87-624A-9136-B39F537BA3FC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B9C52B0F-4916-F827-9417-BD770D81FE02}"/>
              </a:ext>
            </a:extLst>
          </p:cNvPr>
          <p:cNvSpPr txBox="1"/>
          <p:nvPr userDrawn="1"/>
        </p:nvSpPr>
        <p:spPr>
          <a:xfrm>
            <a:off x="3670478" y="6130343"/>
            <a:ext cx="227956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Studia podyplomowe</a:t>
            </a:r>
          </a:p>
        </p:txBody>
      </p:sp>
    </p:spTree>
    <p:extLst>
      <p:ext uri="{BB962C8B-B14F-4D97-AF65-F5344CB8AC3E}">
        <p14:creationId xmlns:p14="http://schemas.microsoft.com/office/powerpoint/2010/main" val="355195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facebook.com/business/tools/meta-business-suit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szedobylscy.com/pomorze-kraina-w-krate/" TargetMode="External"/><Relationship Id="rId13" Type="http://schemas.openxmlformats.org/officeDocument/2006/relationships/image" Target="../media/image6.png"/><Relationship Id="rId3" Type="http://schemas.openxmlformats.org/officeDocument/2006/relationships/hyperlink" Target="http://produktyregionalne.edu.pl/" TargetMode="External"/><Relationship Id="rId7" Type="http://schemas.openxmlformats.org/officeDocument/2006/relationships/hyperlink" Target="https://pomorskie.travel/artykuly/kraina-w-krate/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s://zagrodaedukacyjna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c1tmOTX_2Xs" TargetMode="External"/><Relationship Id="rId11" Type="http://schemas.openxmlformats.org/officeDocument/2006/relationships/hyperlink" Target="https://www.youtube.com/watch?v=ETLctLJp6t0" TargetMode="External"/><Relationship Id="rId5" Type="http://schemas.openxmlformats.org/officeDocument/2006/relationships/hyperlink" Target="http://www.sudeckazagroda.pl/" TargetMode="External"/><Relationship Id="rId10" Type="http://schemas.openxmlformats.org/officeDocument/2006/relationships/hyperlink" Target="https://www.youtube.com/watch?v=4cu951-fbg4" TargetMode="External"/><Relationship Id="rId4" Type="http://schemas.openxmlformats.org/officeDocument/2006/relationships/hyperlink" Target="http://agroturystyka.edu.pl/" TargetMode="External"/><Relationship Id="rId9" Type="http://schemas.openxmlformats.org/officeDocument/2006/relationships/hyperlink" Target="https://www.youtube.com/watch?v=Yn0Cxewgj5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0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onskazagroda.eu/" TargetMode="External"/><Relationship Id="rId13" Type="http://schemas.openxmlformats.org/officeDocument/2006/relationships/hyperlink" Target="https://www.facebook.com/kupsemiod" TargetMode="External"/><Relationship Id="rId18" Type="http://schemas.openxmlformats.org/officeDocument/2006/relationships/image" Target="../media/image6.png"/><Relationship Id="rId3" Type="http://schemas.openxmlformats.org/officeDocument/2006/relationships/hyperlink" Target="http://www.idenbus.com/" TargetMode="External"/><Relationship Id="rId7" Type="http://schemas.openxmlformats.org/officeDocument/2006/relationships/hyperlink" Target="https://www.facebook.com/AGRODEO" TargetMode="External"/><Relationship Id="rId12" Type="http://schemas.openxmlformats.org/officeDocument/2006/relationships/hyperlink" Target="https://www.facebook.com/profile.php?id=100063895839877" TargetMode="External"/><Relationship Id="rId17" Type="http://schemas.openxmlformats.org/officeDocument/2006/relationships/image" Target="../media/image8.jpeg"/><Relationship Id="rId2" Type="http://schemas.openxmlformats.org/officeDocument/2006/relationships/image" Target="../media/image7.png"/><Relationship Id="rId16" Type="http://schemas.openxmlformats.org/officeDocument/2006/relationships/hyperlink" Target="https://www.ajmaray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gro-chata.pl/" TargetMode="External"/><Relationship Id="rId11" Type="http://schemas.openxmlformats.org/officeDocument/2006/relationships/hyperlink" Target="https://www.instagram.com/lesnyklubkolacyjny" TargetMode="External"/><Relationship Id="rId5" Type="http://schemas.openxmlformats.org/officeDocument/2006/relationships/hyperlink" Target="https://www.facebook.com/profile.php?id=100029157352712" TargetMode="External"/><Relationship Id="rId15" Type="http://schemas.openxmlformats.org/officeDocument/2006/relationships/hyperlink" Target="http://www.bobolin.com.pl/" TargetMode="External"/><Relationship Id="rId10" Type="http://schemas.openxmlformats.org/officeDocument/2006/relationships/hyperlink" Target="https://www.instagram.com/mandragora_park/" TargetMode="External"/><Relationship Id="rId4" Type="http://schemas.openxmlformats.org/officeDocument/2006/relationships/hyperlink" Target="https://warsztatypszczelarskie.pl/" TargetMode="External"/><Relationship Id="rId9" Type="http://schemas.openxmlformats.org/officeDocument/2006/relationships/hyperlink" Target="https://www.facebook.com/KoziaDolinaOjrzanowo" TargetMode="External"/><Relationship Id="rId14" Type="http://schemas.openxmlformats.org/officeDocument/2006/relationships/hyperlink" Target="https://m.facebook.com/10006380626715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2.png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AEB8783D-BC34-C83A-3C23-2B99841B7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1128714"/>
            <a:ext cx="8178799" cy="46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65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E37AAD98-559D-72B0-0827-F453637CD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6" y="365126"/>
            <a:ext cx="9298938" cy="5811837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69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B5F29C75-D499-46E5-CFF9-A2F4867BB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48" y="614032"/>
            <a:ext cx="8284004" cy="5177503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3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8BAFCAEC-F744-72C6-C8B4-0679D9538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602879"/>
            <a:ext cx="8136861" cy="5085539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Copywritting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xmlns="" id="{020A1D28-523E-44D5-C618-E10D809C5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23" y="-484980"/>
            <a:ext cx="6962140" cy="4351338"/>
          </a:xfr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11B21A36-EEA2-85C2-DC35-CC4B5E026B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337" y="3179135"/>
            <a:ext cx="6832482" cy="41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6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C44F03D-020B-106A-B99E-633997AEC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724" y="1690689"/>
            <a:ext cx="5190682" cy="435133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FC98A4-9CFC-D72F-1330-1B5ED2BCF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Pamiętaj o graficznym układzie tekstu:</a:t>
            </a:r>
          </a:p>
          <a:p>
            <a:r>
              <a:rPr lang="pl-PL" dirty="0"/>
              <a:t>Nagłówki, tytuł, podtytuł</a:t>
            </a:r>
          </a:p>
          <a:p>
            <a:r>
              <a:rPr lang="pl-PL" dirty="0"/>
              <a:t>Wytłuszczenia</a:t>
            </a:r>
          </a:p>
          <a:p>
            <a:r>
              <a:rPr lang="pl-PL" dirty="0"/>
              <a:t>Zadawaj pytania</a:t>
            </a:r>
          </a:p>
          <a:p>
            <a:r>
              <a:rPr lang="pl-PL" dirty="0"/>
              <a:t>Nie bądź formalny</a:t>
            </a:r>
          </a:p>
          <a:p>
            <a:r>
              <a:rPr lang="pl-PL" dirty="0"/>
              <a:t>Hasła: </a:t>
            </a:r>
          </a:p>
          <a:p>
            <a:pPr marL="0" indent="0">
              <a:buNone/>
            </a:pPr>
            <a:r>
              <a:rPr lang="pl-PL" dirty="0"/>
              <a:t>1. 5 powodów by</a:t>
            </a:r>
          </a:p>
          <a:p>
            <a:pPr marL="0" indent="0">
              <a:buNone/>
            </a:pPr>
            <a:r>
              <a:rPr lang="pl-PL" dirty="0"/>
              <a:t>2. 5 cudów, 7 technik,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01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D73CCB8D-EEE8-90A5-7911-F7E7AD7B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43210" cy="3820263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Pamiętaj do kogo piszesz, jakie ma potrzeby</a:t>
            </a:r>
          </a:p>
          <a:p>
            <a:r>
              <a:rPr lang="pl-PL" dirty="0"/>
              <a:t>Używaj języka korzyści, czyli </a:t>
            </a:r>
            <a:r>
              <a:rPr lang="pl-PL" b="1" dirty="0"/>
              <a:t>co ktoś uzyska, </a:t>
            </a:r>
            <a:r>
              <a:rPr lang="pl-PL" dirty="0"/>
              <a:t>a nie jaki TY jesteś</a:t>
            </a:r>
          </a:p>
          <a:p>
            <a:r>
              <a:rPr lang="pl-PL" dirty="0"/>
              <a:t>Pisz prosto:</a:t>
            </a:r>
          </a:p>
          <a:p>
            <a:pPr marL="514350" indent="-514350">
              <a:buAutoNum type="arabicPeriod"/>
            </a:pPr>
            <a:r>
              <a:rPr lang="pl-PL" dirty="0"/>
              <a:t>krótkie zdania, </a:t>
            </a:r>
          </a:p>
          <a:p>
            <a:pPr marL="514350" indent="-514350">
              <a:buAutoNum type="arabicPeriod"/>
            </a:pPr>
            <a:r>
              <a:rPr lang="pl-PL" dirty="0"/>
              <a:t>proste słowa, </a:t>
            </a:r>
          </a:p>
          <a:p>
            <a:pPr marL="514350" indent="-514350">
              <a:buAutoNum type="arabicPeriod"/>
            </a:pPr>
            <a:r>
              <a:rPr lang="pl-PL" dirty="0"/>
              <a:t>stosuj odstępy między wątkami. </a:t>
            </a:r>
          </a:p>
          <a:p>
            <a:pPr marL="514350" indent="-514350">
              <a:buAutoNum type="arabicPeriod"/>
            </a:pPr>
            <a:r>
              <a:rPr lang="pl-PL" dirty="0"/>
              <a:t>używaj </a:t>
            </a:r>
            <a:r>
              <a:rPr lang="pl-PL" dirty="0" err="1"/>
              <a:t>punktorów</a:t>
            </a:r>
            <a:endParaRPr lang="pl-PL" dirty="0"/>
          </a:p>
          <a:p>
            <a:pPr marL="514350" indent="-514350">
              <a:buAutoNum type="arabicPeriod"/>
            </a:pPr>
            <a:r>
              <a:rPr lang="pl-PL" dirty="0"/>
              <a:t>używaj haseł i porównań</a:t>
            </a:r>
          </a:p>
          <a:p>
            <a:r>
              <a:rPr lang="pl-PL" dirty="0"/>
              <a:t>Ćwiczenie</a:t>
            </a:r>
          </a:p>
          <a:p>
            <a:r>
              <a:rPr lang="pl-PL" dirty="0"/>
              <a:t>„życie jest jak pudełko czekoladek, nigdy nie wiesz na co trafisz”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Canva</a:t>
            </a:r>
            <a:endParaRPr lang="pl-PL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D73CCB8D-EEE8-90A5-7911-F7E7AD7B8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Formaty</a:t>
            </a:r>
          </a:p>
          <a:p>
            <a:r>
              <a:rPr lang="pl-PL" dirty="0"/>
              <a:t>Projekty i higiena pracy</a:t>
            </a:r>
          </a:p>
          <a:p>
            <a:r>
              <a:rPr lang="pl-PL" dirty="0"/>
              <a:t>Obróbka zdjęć (usuwanie tła, dodawanie cieniowania/ramek</a:t>
            </a:r>
            <a:r>
              <a:rPr lang="pl-PL"/>
              <a:t>, rozmycie)</a:t>
            </a:r>
            <a:endParaRPr lang="pl-PL" dirty="0"/>
          </a:p>
          <a:p>
            <a:r>
              <a:rPr lang="pl-PL" dirty="0"/>
              <a:t>Style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Canva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A9F17F4-FECF-D4B5-6079-0CDDFD1C2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565443"/>
            <a:ext cx="7735712" cy="4351338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4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Canva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8469192-2FFC-36D6-441A-09F01C61B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440197"/>
            <a:ext cx="7735712" cy="4351338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8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308649-B5E9-C544-8ACF-633C3517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17" y="2249411"/>
            <a:ext cx="2916749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err="1"/>
              <a:t>strateg</a:t>
            </a:r>
            <a:r>
              <a:rPr lang="en-US" sz="1600" b="1" dirty="0"/>
              <a:t> </a:t>
            </a:r>
            <a:r>
              <a:rPr lang="en-US" sz="1600" b="1" dirty="0" err="1"/>
              <a:t>biznesowy</a:t>
            </a:r>
            <a:r>
              <a:rPr lang="en-US" sz="1600" b="1" dirty="0"/>
              <a:t>, </a:t>
            </a:r>
            <a:r>
              <a:rPr lang="en-US" sz="1600" b="1" dirty="0" err="1"/>
              <a:t>doradca</a:t>
            </a:r>
            <a:r>
              <a:rPr lang="en-US" sz="1600" b="1" dirty="0"/>
              <a:t> </a:t>
            </a:r>
            <a:r>
              <a:rPr lang="en-US" sz="1600" b="1" dirty="0" err="1"/>
              <a:t>marketingowy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 err="1"/>
              <a:t>praktyk</a:t>
            </a:r>
            <a:r>
              <a:rPr lang="en-US" sz="1600" b="1" dirty="0"/>
              <a:t> </a:t>
            </a:r>
            <a:r>
              <a:rPr lang="en-US" sz="1600" b="1" dirty="0" err="1"/>
              <a:t>marketingu</a:t>
            </a:r>
            <a:r>
              <a:rPr lang="en-US" sz="1600" b="1" dirty="0"/>
              <a:t>  </a:t>
            </a:r>
            <a:r>
              <a:rPr lang="en-US" sz="1600" b="1" dirty="0" err="1"/>
              <a:t>i</a:t>
            </a:r>
            <a:r>
              <a:rPr lang="en-US" sz="1600" b="1" dirty="0"/>
              <a:t> HR, </a:t>
            </a:r>
            <a:r>
              <a:rPr lang="en-US" sz="1600" b="1" dirty="0" err="1"/>
              <a:t>wdrożeniowiec</a:t>
            </a:r>
            <a:r>
              <a:rPr lang="en-US" sz="1600" b="1" dirty="0"/>
              <a:t> EB </a:t>
            </a:r>
            <a:br>
              <a:rPr lang="en-US" sz="1600" b="1" dirty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 </a:t>
            </a:r>
            <a:r>
              <a:rPr lang="en-US" sz="1600" b="1" dirty="0" err="1"/>
              <a:t>wykładowca</a:t>
            </a:r>
            <a:r>
              <a:rPr lang="en-US" sz="1600" b="1" dirty="0"/>
              <a:t> WSB, </a:t>
            </a:r>
            <a:br>
              <a:rPr lang="en-US" sz="1600" b="1" dirty="0"/>
            </a:br>
            <a:r>
              <a:rPr lang="en-US" sz="1600" b="1" dirty="0" err="1"/>
              <a:t>ekspert</a:t>
            </a:r>
            <a:r>
              <a:rPr lang="en-US" sz="1600" b="1" dirty="0"/>
              <a:t> w </a:t>
            </a:r>
            <a:r>
              <a:rPr lang="en-US" sz="1600" b="1" dirty="0" err="1"/>
              <a:t>zakresie</a:t>
            </a:r>
            <a:r>
              <a:rPr lang="en-US" sz="1600" b="1" dirty="0"/>
              <a:t> </a:t>
            </a:r>
            <a:r>
              <a:rPr lang="en-US" sz="1600" b="1" dirty="0" err="1"/>
              <a:t>brandingu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www.annastachniuk.com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strategia@annastachniuk.com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924561D-756D-410B-973A-E68C2552C2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33" y="73152"/>
            <a:ext cx="884223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xmlns="" id="{77AF0971-0074-4E4E-9318-C1990C6FF2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xmlns="" id="{0849707A-24B1-45E4-8493-5DC15C57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E0FFD705-F03C-46B0-ABB9-3C24E09312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520B12C0-88D0-4F6F-9F29-38E4D1D610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xmlns="" id="{DEDD5A45-3641-4FE7-8375-EECF2DC9D0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xmlns="" id="{89BF55CA-60FC-479D-A85E-48626FC13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5AFBE5BF-E87A-408F-BBBD-44C3D04C04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xmlns="" id="{1C27CF92-D148-45C8-88B6-F450B63DF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xmlns="" id="{51CA2232-D147-480C-B1EE-665EE6ACC7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xmlns="" id="{7E67D92D-1CA9-43CE-8150-DF504F2BF0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7B273169-B674-4C50-A14D-A943B99792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DF6183FA-653E-4533-9A0B-D249EC0B1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A82EFE58-AAB0-4925-A176-6FF36BF87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3122AE75-4DBB-4E14-B0CA-DD1EAD89CE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4ED7E672-90FC-4E8C-9C43-3AAE391C6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A5C0019E-5136-4C5E-A223-1E1717FD47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29705F60-CFE6-47C5-96E5-05E7731FC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090E047C-18BC-4180-8D10-9F18F517BA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A153194A-C8B1-46DB-9C6B-9847B06FA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5C0235EA-4E98-43EA-9AAE-2BD893DEAF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B404B82-EC6F-244F-B1B3-22EACA89ED1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756" y="1283236"/>
            <a:ext cx="4821050" cy="91599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233650"/>
            <a:ext cx="455228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488A2B0-12F4-0E4B-93A4-DB759695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811260" y="2420683"/>
            <a:ext cx="2055809" cy="312670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FEB78FC9-D3AB-39E1-E53E-01E884AB62C8}"/>
              </a:ext>
            </a:extLst>
          </p:cNvPr>
          <p:cNvSpPr txBox="1"/>
          <p:nvPr/>
        </p:nvSpPr>
        <p:spPr>
          <a:xfrm>
            <a:off x="4773478" y="63543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77F0FB2-C831-ABEB-342F-A3B207A383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67" y="5768839"/>
            <a:ext cx="8090064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35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Manager reklam i </a:t>
            </a:r>
            <a:r>
              <a:rPr lang="pl-PL" dirty="0" err="1"/>
              <a:t>planner</a:t>
            </a:r>
            <a:r>
              <a:rPr lang="pl-PL" dirty="0"/>
              <a:t> publikacji FB/INSTA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D73CCB8D-EEE8-90A5-7911-F7E7AD7B8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META BUSINESS SUITE</a:t>
            </a:r>
          </a:p>
          <a:p>
            <a:pPr marL="0" indent="0">
              <a:buNone/>
            </a:pPr>
            <a:r>
              <a:rPr lang="pl-PL" dirty="0">
                <a:hlinkClick r:id="rId2"/>
              </a:rPr>
              <a:t>https://www.facebook.com/business/tools/meta-business-suite/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Z poziomu strony możesz zawsze się przemieścić do tego modułu.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2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Manager reklam FB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9CA9372-384C-3606-8084-7B5AD4091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45" y="1611955"/>
            <a:ext cx="8266710" cy="4650024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44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Manager reklam FB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ED9BD1CE-6C08-BCA3-BB7F-519EC2FB9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37" y="1440197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8825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Manager reklam FB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0933FD7F-D93B-0E18-CE2F-2B0F913F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Kampanie- ustawiamy cel</a:t>
            </a:r>
          </a:p>
          <a:p>
            <a:pPr marL="0" indent="0">
              <a:buNone/>
            </a:pPr>
            <a:r>
              <a:rPr lang="pl-PL" dirty="0"/>
              <a:t>Np. ruch- Przekierowanie do naszej strony www</a:t>
            </a:r>
          </a:p>
          <a:p>
            <a:pPr marL="0" indent="0">
              <a:buNone/>
            </a:pPr>
            <a:r>
              <a:rPr lang="pl-PL" dirty="0"/>
              <a:t>Aktywność- jak największy zasięg i reakcje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Zestawy Reklam- do kogo- persona grupa docelowa</a:t>
            </a:r>
          </a:p>
          <a:p>
            <a:endParaRPr lang="pl-PL" dirty="0"/>
          </a:p>
          <a:p>
            <a:r>
              <a:rPr lang="pl-PL" dirty="0"/>
              <a:t>Reklama- ustawienia jej parametrów</a:t>
            </a:r>
          </a:p>
        </p:txBody>
      </p:sp>
    </p:spTree>
    <p:extLst>
      <p:ext uri="{BB962C8B-B14F-4D97-AF65-F5344CB8AC3E}">
        <p14:creationId xmlns:p14="http://schemas.microsoft.com/office/powerpoint/2010/main" val="2112233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Manager reklam FB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0933FD7F-D93B-0E18-CE2F-2B0F913F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Po ustawieniu celu- KONTYNUUJ</a:t>
            </a:r>
          </a:p>
          <a:p>
            <a:r>
              <a:rPr lang="pl-PL" dirty="0"/>
              <a:t>Upewnij się że reklama będzie kierowana na Polskę, Waluta to złoty i czas Warszawa- Dalej</a:t>
            </a:r>
          </a:p>
          <a:p>
            <a:r>
              <a:rPr lang="pl-PL" dirty="0"/>
              <a:t>Zestawy Reklam-(grupa docelowa)</a:t>
            </a:r>
          </a:p>
          <a:p>
            <a:r>
              <a:rPr lang="pl-PL" dirty="0"/>
              <a:t>Lokalizacja (miasto plus zasięg km), wiek 25-55 lat,</a:t>
            </a:r>
          </a:p>
          <a:p>
            <a:r>
              <a:rPr lang="pl-PL" dirty="0"/>
              <a:t>Nie musisz ograniczać płci</a:t>
            </a:r>
          </a:p>
          <a:p>
            <a:r>
              <a:rPr lang="pl-PL" dirty="0"/>
              <a:t>Nie ograniczaj zasięgu po zainteresowaniach lub ogranicz jeśli jest bardzo wąski i nie ma potrzeby działać szeroko</a:t>
            </a:r>
          </a:p>
          <a:p>
            <a:r>
              <a:rPr lang="pl-PL" dirty="0"/>
              <a:t>Przestaw budżet na całkowity( a nie dzienny) i ustaw minimum 4 dni trwania kampanii, wyświetlanie na FB i INSTA- KONTYNUUJ</a:t>
            </a:r>
          </a:p>
          <a:p>
            <a:r>
              <a:rPr lang="pl-PL" dirty="0"/>
              <a:t>Reklama- ustawienia- Możesz dodać różne zdjęcia linki lub kliknij: Użyj istniejącego </a:t>
            </a:r>
            <a:r>
              <a:rPr lang="pl-PL" dirty="0" err="1"/>
              <a:t>posta</a:t>
            </a:r>
            <a:r>
              <a:rPr lang="pl-PL" dirty="0"/>
              <a:t>, Potwierdź, dodaj kartę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3811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Manager reklam FB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0933FD7F-D93B-0E18-CE2F-2B0F913F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Zakładka rozliczenia tam widać gdy rozliczenia zwiększają limity i można wymusić płatność, widać ile trzeba zapłacić</a:t>
            </a:r>
          </a:p>
          <a:p>
            <a:r>
              <a:rPr lang="pl-PL" dirty="0"/>
              <a:t>Zakładka Terminarz bezpośrednio na </a:t>
            </a:r>
            <a:r>
              <a:rPr lang="pl-PL" dirty="0" err="1"/>
              <a:t>funpage</a:t>
            </a:r>
            <a:r>
              <a:rPr lang="pl-PL" dirty="0"/>
              <a:t> przenosi Cię do planowania Postów, Relacji i wrzucania gotowych </a:t>
            </a:r>
            <a:r>
              <a:rPr lang="pl-PL" dirty="0" err="1"/>
              <a:t>Reelsów</a:t>
            </a:r>
            <a:r>
              <a:rPr lang="pl-PL" dirty="0"/>
              <a:t> zarówno na </a:t>
            </a:r>
            <a:r>
              <a:rPr lang="pl-PL" dirty="0" err="1"/>
              <a:t>Fb</a:t>
            </a:r>
            <a:r>
              <a:rPr lang="pl-PL" dirty="0"/>
              <a:t> i </a:t>
            </a:r>
            <a:r>
              <a:rPr lang="pl-PL" dirty="0" err="1"/>
              <a:t>Insta</a:t>
            </a:r>
            <a:r>
              <a:rPr lang="pl-PL" dirty="0"/>
              <a:t> (gdy konta są połączone)</a:t>
            </a:r>
          </a:p>
        </p:txBody>
      </p:sp>
    </p:spTree>
    <p:extLst>
      <p:ext uri="{BB962C8B-B14F-4D97-AF65-F5344CB8AC3E}">
        <p14:creationId xmlns:p14="http://schemas.microsoft.com/office/powerpoint/2010/main" val="2000582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CE946D-B339-DB66-D332-AFE4FC37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Terminarz FB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5008D06-24EF-CBD9-9AE7-FEA463FA6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2CB982E5-032B-2EA7-4210-7AC94FAEE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63" y="1267880"/>
            <a:ext cx="7886700" cy="4929188"/>
          </a:xfrm>
        </p:spPr>
      </p:pic>
    </p:spTree>
    <p:extLst>
      <p:ext uri="{BB962C8B-B14F-4D97-AF65-F5344CB8AC3E}">
        <p14:creationId xmlns:p14="http://schemas.microsoft.com/office/powerpoint/2010/main" val="2265593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FF8DC28-C332-E882-FF89-F9137A3F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2CAAF60-1D92-7B02-6E11-310F09D35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92" y="185520"/>
            <a:ext cx="8862415" cy="553901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C817C9F-642C-710B-D7BF-255EAB6DF1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6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C00FF9-8131-02A6-93A2-10FF787D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AA730105-0065-442E-F179-72C513FEC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85" y="365126"/>
            <a:ext cx="8682253" cy="5426409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F153F59-4963-D0B7-AC26-829905E4B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23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ymbol zastępczy zawartości 3">
            <a:extLst>
              <a:ext uri="{FF2B5EF4-FFF2-40B4-BE49-F238E27FC236}">
                <a16:creationId xmlns:a16="http://schemas.microsoft.com/office/drawing/2014/main" xmlns="" id="{882BBAB9-5D13-A94E-BA23-58A05BAF1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29" y="469900"/>
            <a:ext cx="8178799" cy="408939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18E1D6FE-FF11-5733-E001-45D184A761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4" y="5627091"/>
            <a:ext cx="8090064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1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D9EBCD-F91E-DD5E-EBBD-947D648A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pl-PL" sz="3100" dirty="0"/>
              <a:t>Obraz twoją wizytówką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F9C7D25-1B67-3630-EBD5-420486573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 fontScale="92500" lnSpcReduction="10000"/>
          </a:bodyPr>
          <a:lstStyle/>
          <a:p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https://zagrodaedukacyjna.pl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u="none" strike="noStrike" dirty="0">
                <a:solidFill>
                  <a:srgbClr val="7B7E81"/>
                </a:solidFill>
                <a:effectLst/>
                <a:latin typeface="Mukta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produktyregionalne.edu.pl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u="none" strike="noStrike" dirty="0">
                <a:solidFill>
                  <a:srgbClr val="7B7E81"/>
                </a:solidFill>
                <a:effectLst/>
                <a:latin typeface="Mukta" panose="020B0000000000000000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agroturystyka.edu.pl</a:t>
            </a:r>
            <a:endParaRPr lang="pl-PL" sz="1800" u="none" strike="noStrike" dirty="0">
              <a:solidFill>
                <a:srgbClr val="7B7E8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www.sudeckazagroda.pl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sz="1300" dirty="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https://www.youtube.com/watch?v=c1tmOTX_2Xs</a:t>
            </a:r>
            <a:r>
              <a:rPr lang="pl-PL" sz="1300" dirty="0">
                <a:ea typeface="Calibri" panose="020F0502020204030204" pitchFamily="34" charset="0"/>
                <a:cs typeface="Times New Roman" panose="02020603050405020304" pitchFamily="18" charset="0"/>
              </a:rPr>
              <a:t> YT Sudecka Zagr. </a:t>
            </a:r>
            <a:r>
              <a:rPr lang="pl-PL" sz="1300" dirty="0" err="1">
                <a:ea typeface="Calibri" panose="020F0502020204030204" pitchFamily="34" charset="0"/>
                <a:cs typeface="Times New Roman" panose="02020603050405020304" pitchFamily="18" charset="0"/>
              </a:rPr>
              <a:t>Edu</a:t>
            </a:r>
            <a:r>
              <a:rPr lang="pl-PL" sz="13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pl-PL" sz="1050" b="1" i="0" u="none" strike="noStrike" dirty="0">
                <a:solidFill>
                  <a:srgbClr val="050505"/>
                </a:solidFill>
                <a:effectLst/>
                <a:latin typeface="system-ui"/>
              </a:rPr>
              <a:t>Muzeum Skansen Rolny Golinowscy FB</a:t>
            </a:r>
          </a:p>
          <a:p>
            <a:r>
              <a:rPr lang="pl-PL" sz="1300" dirty="0">
                <a:effectLst/>
                <a:latin typeface="inherit"/>
                <a:hlinkClick r:id="rId7"/>
              </a:rPr>
              <a:t>https://pomorskie.travel/artykuly/kraina-w-krate/</a:t>
            </a:r>
            <a:endParaRPr lang="pl-PL" sz="1300" dirty="0">
              <a:effectLst/>
              <a:latin typeface="inherit"/>
            </a:endParaRPr>
          </a:p>
          <a:p>
            <a:r>
              <a:rPr lang="pl-PL" sz="1300" dirty="0">
                <a:effectLst/>
                <a:latin typeface="inherit"/>
                <a:hlinkClick r:id="rId8"/>
              </a:rPr>
              <a:t>https://wszedobylscy.com/pomorze-kraina-w-krate/</a:t>
            </a:r>
            <a:endParaRPr lang="pl-PL" sz="1300" dirty="0">
              <a:latin typeface="inherit"/>
            </a:endParaRPr>
          </a:p>
          <a:p>
            <a:r>
              <a:rPr lang="pl-PL" sz="1300" dirty="0">
                <a:effectLst/>
                <a:latin typeface="inherit"/>
                <a:hlinkClick r:id="rId9"/>
              </a:rPr>
              <a:t>https://www.youtube.com/watch?v=Yn0Cxewgj5E</a:t>
            </a:r>
            <a:r>
              <a:rPr lang="pl-PL" sz="1300" dirty="0">
                <a:effectLst/>
                <a:latin typeface="inherit"/>
              </a:rPr>
              <a:t> Makłowicz na d Słupią</a:t>
            </a:r>
          </a:p>
          <a:p>
            <a:r>
              <a:rPr lang="pl-PL" sz="1300" dirty="0">
                <a:effectLst/>
                <a:latin typeface="inherit"/>
                <a:hlinkClick r:id="rId10"/>
              </a:rPr>
              <a:t>https://www.youtube.com/watch?v=4cu951-fbg4</a:t>
            </a:r>
            <a:r>
              <a:rPr lang="pl-PL" sz="1300" dirty="0">
                <a:latin typeface="inherit"/>
              </a:rPr>
              <a:t> Koziołek Suchodołek YT</a:t>
            </a:r>
          </a:p>
          <a:p>
            <a:r>
              <a:rPr lang="pl-PL" sz="1300" dirty="0">
                <a:effectLst/>
                <a:latin typeface="inherit"/>
              </a:rPr>
              <a:t>OMG </a:t>
            </a:r>
            <a:r>
              <a:rPr lang="pl-PL" sz="1300" dirty="0">
                <a:effectLst/>
                <a:latin typeface="inherit"/>
                <a:hlinkClick r:id="rId11"/>
              </a:rPr>
              <a:t>https://www.youtube.com/watch?v=ETLctLJp6t0</a:t>
            </a:r>
            <a:r>
              <a:rPr lang="pl-PL" sz="1300" dirty="0">
                <a:effectLst/>
                <a:latin typeface="inherit"/>
              </a:rPr>
              <a:t> Bazyl YT</a:t>
            </a:r>
            <a:br>
              <a:rPr lang="pl-PL" sz="1300" dirty="0">
                <a:effectLst/>
                <a:latin typeface="inherit"/>
              </a:rPr>
            </a:br>
            <a:endParaRPr lang="pl-PL" sz="1300" dirty="0">
              <a:effectLst/>
              <a:latin typeface="inherit"/>
            </a:endParaRPr>
          </a:p>
          <a:p>
            <a:endParaRPr lang="pl-PL" sz="13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77603CE8-5801-7A6F-5C97-607EFB9DD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71AB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Zagroda Edukacyjna Logo białe">
            <a:extLst>
              <a:ext uri="{FF2B5EF4-FFF2-40B4-BE49-F238E27FC236}">
                <a16:creationId xmlns:a16="http://schemas.microsoft.com/office/drawing/2014/main" xmlns="" id="{E6993640-35AF-952B-C6BA-23B7C0AC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865" y="3037610"/>
            <a:ext cx="1542208" cy="14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83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41772" y="1836589"/>
            <a:ext cx="6877965" cy="344527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pl" sz="3200" b="1" dirty="0">
              <a:solidFill>
                <a:srgbClr val="00285C"/>
              </a:solidFill>
              <a:latin typeface="Cambria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7A327EB-BAD1-AE45-80FB-818E2FD02F48}"/>
              </a:ext>
            </a:extLst>
          </p:cNvPr>
          <p:cNvSpPr txBox="1"/>
          <p:nvPr/>
        </p:nvSpPr>
        <p:spPr>
          <a:xfrm>
            <a:off x="1021031" y="1951672"/>
            <a:ext cx="611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" b="1" dirty="0">
              <a:solidFill>
                <a:srgbClr val="00285C"/>
              </a:solidFill>
              <a:latin typeface="Cambria"/>
            </a:endParaRPr>
          </a:p>
          <a:p>
            <a:pPr marL="285750" indent="-285750">
              <a:buFontTx/>
              <a:buChar char="-"/>
            </a:pPr>
            <a:endParaRPr lang="pl" b="1" dirty="0">
              <a:solidFill>
                <a:srgbClr val="00285C"/>
              </a:solidFill>
              <a:latin typeface="Cambria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C8AAF94-22D6-544A-BB86-32DCFFAE68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005" y="-147772"/>
            <a:ext cx="9144000" cy="61606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1D4621-B4FA-AD24-DC44-FD1F0DC481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39" y="5634054"/>
            <a:ext cx="8778834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FD3477-472D-874D-AC89-FE6BF50E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E0D85A2-A9E6-5740-9A23-1AFB63733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7C5C392-237D-3944-AE62-24B131ED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893" y="365126"/>
            <a:ext cx="563024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636B4CC-1366-6658-F67E-D4A9EB6ABE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96" y="5643730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29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7AADB56C-BA56-4D1E-A42A-A07A474446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EE07A1-A880-C14B-B60B-A6A2306E1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9934"/>
            <a:ext cx="7886700" cy="1341634"/>
          </a:xfrm>
        </p:spPr>
        <p:txBody>
          <a:bodyPr>
            <a:normAutofit/>
          </a:bodyPr>
          <a:lstStyle/>
          <a:p>
            <a:r>
              <a:rPr lang="pl-PL" sz="3500" dirty="0"/>
              <a:t>Hanna </a:t>
            </a:r>
            <a:r>
              <a:rPr lang="pl-PL" sz="3500" dirty="0" err="1"/>
              <a:t>Broniewicz</a:t>
            </a:r>
            <a:r>
              <a:rPr lang="pl-PL" sz="3500" dirty="0"/>
              <a:t>-Górska- nauczycielka</a:t>
            </a:r>
            <a:br>
              <a:rPr lang="pl-PL" sz="3500" dirty="0"/>
            </a:br>
            <a:endParaRPr lang="pl-PL" sz="35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31F97E8-AFFD-018A-EDBA-0CE74B23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Pracuje w szkole od wielu lat</a:t>
            </a:r>
          </a:p>
          <a:p>
            <a:r>
              <a:rPr lang="pl-PL" dirty="0"/>
              <a:t>Uczy przyrody</a:t>
            </a:r>
          </a:p>
          <a:p>
            <a:r>
              <a:rPr lang="pl-PL" dirty="0"/>
              <a:t>Ma 40 lat, jest aktywna uczy dzieci ciekawości świata</a:t>
            </a:r>
          </a:p>
          <a:p>
            <a:r>
              <a:rPr lang="pl-PL" dirty="0"/>
              <a:t>Ma swoje dzieci 2, w wieku szkolnym</a:t>
            </a:r>
          </a:p>
          <a:p>
            <a:r>
              <a:rPr lang="pl-PL" dirty="0"/>
              <a:t>Lubi zdrowy styl życia, biega</a:t>
            </a:r>
          </a:p>
          <a:p>
            <a:r>
              <a:rPr lang="pl-PL" dirty="0"/>
              <a:t>często kupuje produkty ze wsi</a:t>
            </a:r>
          </a:p>
          <a:p>
            <a:r>
              <a:rPr lang="pl-PL" dirty="0"/>
              <a:t>Ma psa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847FF84-5080-50A9-2197-0419D57BCF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4" y="5643730"/>
            <a:ext cx="8090064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48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944E337-3E5D-4A1F-A5A1-2057F25B8A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A50D69-7CF7-4844-B844-A2B821C77F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6FADC3-69AC-6E98-F3AE-A946B2A3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601744"/>
            <a:ext cx="5086350" cy="1338696"/>
          </a:xfrm>
        </p:spPr>
        <p:txBody>
          <a:bodyPr>
            <a:normAutofit/>
          </a:bodyPr>
          <a:lstStyle/>
          <a:p>
            <a:r>
              <a:rPr lang="pl-PL" dirty="0"/>
              <a:t>Kamila Tomasik- matka</a:t>
            </a:r>
          </a:p>
        </p:txBody>
      </p:sp>
      <p:pic>
        <p:nvPicPr>
          <p:cNvPr id="5" name="Picture 4" descr="Warzywa i owoce w asortymencie">
            <a:extLst>
              <a:ext uri="{FF2B5EF4-FFF2-40B4-BE49-F238E27FC236}">
                <a16:creationId xmlns:a16="http://schemas.microsoft.com/office/drawing/2014/main" xmlns="" id="{7BF31EEC-2618-8A08-21A9-44ED83436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D8928A8-52B0-4375-9890-A976DA9BC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2201958"/>
            <a:ext cx="5086350" cy="3900730"/>
          </a:xfrm>
        </p:spPr>
        <p:txBody>
          <a:bodyPr anchor="t">
            <a:normAutofit fontScale="92500" lnSpcReduction="20000"/>
          </a:bodyPr>
          <a:lstStyle/>
          <a:p>
            <a:r>
              <a:rPr lang="pl-PL" sz="1700" dirty="0"/>
              <a:t>mężatka, lat 35, </a:t>
            </a:r>
          </a:p>
          <a:p>
            <a:r>
              <a:rPr lang="pl-PL" sz="1700" dirty="0"/>
              <a:t>Dba o zdrowie</a:t>
            </a:r>
          </a:p>
          <a:p>
            <a:r>
              <a:rPr lang="pl-PL" sz="1700" dirty="0"/>
              <a:t>Ma 2 pieski</a:t>
            </a:r>
          </a:p>
          <a:p>
            <a:r>
              <a:rPr lang="pl-PL" sz="1700" dirty="0"/>
              <a:t>Często testuje diety pudełkowe, liczy kalorie, uwielbi wszystko co naturalne</a:t>
            </a:r>
          </a:p>
          <a:p>
            <a:r>
              <a:rPr lang="pl-PL" sz="1700" dirty="0"/>
              <a:t>Kupuje na ryneczkach świeże produkty, serwuje znajomym zdrowe przekąski</a:t>
            </a:r>
          </a:p>
          <a:p>
            <a:r>
              <a:rPr lang="pl-PL" sz="1700" dirty="0"/>
              <a:t>Lubi ciekawostki smakowe, ładnie podane, często wrzuca zdjęcia tego co ma talerzu na Instagram</a:t>
            </a:r>
          </a:p>
          <a:p>
            <a:r>
              <a:rPr lang="pl-PL" sz="1700" dirty="0"/>
              <a:t>Uwielbia swoje dziecko, zawsze chce zdjęcia ze szkolnych wypadów, jej córka jest zawsze pierwsza zapisana na atrakcje szkolne</a:t>
            </a:r>
          </a:p>
          <a:p>
            <a:r>
              <a:rPr lang="pl-PL" sz="1700" dirty="0"/>
              <a:t>Pracuje w korpo, nie jest na eksponowanym stanowisku, ale jest specjalistką</a:t>
            </a:r>
          </a:p>
          <a:p>
            <a:r>
              <a:rPr lang="pl-PL" sz="1700" dirty="0"/>
              <a:t>Jej rodzina jest liczna, jej starsza siostra też ma dzieci</a:t>
            </a:r>
          </a:p>
        </p:txBody>
      </p:sp>
    </p:spTree>
    <p:extLst>
      <p:ext uri="{BB962C8B-B14F-4D97-AF65-F5344CB8AC3E}">
        <p14:creationId xmlns:p14="http://schemas.microsoft.com/office/powerpoint/2010/main" val="4061363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91BC455-887E-EFFF-776E-9CD2D87E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pl-PL" sz="3500">
                <a:solidFill>
                  <a:srgbClr val="FFFFFF"/>
                </a:solidFill>
              </a:rPr>
              <a:t>Mów językiem swojego klienta</a:t>
            </a:r>
          </a:p>
        </p:txBody>
      </p:sp>
      <p:graphicFrame>
        <p:nvGraphicFramePr>
          <p:cNvPr id="21" name="Symbol zastępczy zawartości 2">
            <a:extLst>
              <a:ext uri="{FF2B5EF4-FFF2-40B4-BE49-F238E27FC236}">
                <a16:creationId xmlns:a16="http://schemas.microsoft.com/office/drawing/2014/main" xmlns="" id="{D31BCFF7-6D1A-360A-B006-2459ABE18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207198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ABF2ECC-0638-80E4-94F5-1C76F7F73A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91" y="5791850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1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 descr="Obraz zawierający zrzut ekranu&#10;&#10;&#10;&#10;Opis wygenerowany automatycznie">
            <a:extLst>
              <a:ext uri="{FF2B5EF4-FFF2-40B4-BE49-F238E27FC236}">
                <a16:creationId xmlns:a16="http://schemas.microsoft.com/office/drawing/2014/main" xmlns="" id="{A0454F63-798F-EC44-B8FD-11E366CA7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478652"/>
            <a:ext cx="8178799" cy="552068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66920AEA-798B-1653-686C-82EA5E17D9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0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5E4FDD-000C-DF4A-BFFA-8D9E3027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6117C06-86FD-6E4E-9C91-D0473D4C1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8559FB2-101D-CE45-BBFD-574594B8025A}"/>
              </a:ext>
            </a:extLst>
          </p:cNvPr>
          <p:cNvSpPr/>
          <p:nvPr/>
        </p:nvSpPr>
        <p:spPr>
          <a:xfrm>
            <a:off x="782053" y="1395663"/>
            <a:ext cx="78325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  <a:p>
            <a:pPr marL="514350" indent="-514350">
              <a:buAutoNum type="arabicPeriod"/>
            </a:pPr>
            <a:r>
              <a:rPr lang="pl-PL" dirty="0"/>
              <a:t>PROPOZYCJA WARTOŚCI</a:t>
            </a:r>
          </a:p>
          <a:p>
            <a:pPr marL="514350" indent="-514350">
              <a:buAutoNum type="arabicPeriod"/>
            </a:pPr>
            <a:r>
              <a:rPr lang="pl-PL" dirty="0"/>
              <a:t>SEGMENTY KLIENTÓW</a:t>
            </a:r>
          </a:p>
          <a:p>
            <a:pPr marL="514350" indent="-514350">
              <a:buAutoNum type="arabicPeriod"/>
            </a:pPr>
            <a:r>
              <a:rPr lang="pl-PL" dirty="0"/>
              <a:t>KLUCZOWE ZASOBY</a:t>
            </a:r>
          </a:p>
          <a:p>
            <a:pPr marL="514350" indent="-514350">
              <a:buAutoNum type="arabicPeriod"/>
            </a:pPr>
            <a:r>
              <a:rPr lang="pl-PL" dirty="0"/>
              <a:t>KLUCZOWE DZIAŁANIA</a:t>
            </a:r>
          </a:p>
          <a:p>
            <a:pPr marL="514350" indent="-514350">
              <a:buAutoNum type="arabicPeriod"/>
            </a:pPr>
            <a:r>
              <a:rPr lang="pl-PL" dirty="0"/>
              <a:t>KLUCZOWI PARTNERZY</a:t>
            </a:r>
          </a:p>
          <a:p>
            <a:pPr marL="514350" indent="-514350">
              <a:buAutoNum type="arabicPeriod"/>
            </a:pPr>
            <a:r>
              <a:rPr lang="pl-PL" dirty="0"/>
              <a:t>RELACJE Z KLIENTAMI</a:t>
            </a:r>
          </a:p>
          <a:p>
            <a:pPr marL="514350" indent="-514350">
              <a:buAutoNum type="arabicPeriod"/>
            </a:pPr>
            <a:r>
              <a:rPr lang="pl-PL" dirty="0"/>
              <a:t>KANAŁY</a:t>
            </a:r>
          </a:p>
          <a:p>
            <a:pPr marL="514350" indent="-514350">
              <a:buAutoNum type="arabicPeriod"/>
            </a:pPr>
            <a:r>
              <a:rPr lang="pl-PL" dirty="0"/>
              <a:t>KOSZTY</a:t>
            </a:r>
          </a:p>
          <a:p>
            <a:pPr marL="514350" indent="-514350">
              <a:buAutoNum type="arabicPeriod"/>
            </a:pPr>
            <a:r>
              <a:rPr lang="pl-PL" dirty="0"/>
              <a:t>PRZYCHODY</a:t>
            </a:r>
          </a:p>
        </p:txBody>
      </p:sp>
      <p:pic>
        <p:nvPicPr>
          <p:cNvPr id="5" name="Obrazek" descr="Obrazek">
            <a:extLst>
              <a:ext uri="{FF2B5EF4-FFF2-40B4-BE49-F238E27FC236}">
                <a16:creationId xmlns:a16="http://schemas.microsoft.com/office/drawing/2014/main" xmlns="" id="{E7D74078-21D2-E24F-AF84-E3D8F366E0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186" y="-207214"/>
            <a:ext cx="3829203" cy="598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9BC9B3D-7CAA-1B9C-A17A-F18B5F6840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78666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85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EFFF4A2-EB01-4738-9824-8D9A72A51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D099F01-0A9C-3843-8D6A-C79C86CE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48" y="4535424"/>
            <a:ext cx="2763774" cy="1558586"/>
          </a:xfrm>
        </p:spPr>
        <p:txBody>
          <a:bodyPr anchor="t">
            <a:normAutofit/>
          </a:bodyPr>
          <a:lstStyle/>
          <a:p>
            <a:endParaRPr lang="pl-PL" sz="3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F040E35-BA9B-4843-A028-4656517B1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002260" cy="42267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9F5EDB3-9FA8-BA49-BAC9-36ED1569A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070098" y="10"/>
            <a:ext cx="3002280" cy="42245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54A83DA-56CA-344D-9925-F236D5E95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140196" y="10"/>
            <a:ext cx="3003804" cy="422451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AC637D-955C-C74D-89E1-84362BEA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190" y="4535424"/>
            <a:ext cx="3374136" cy="1585458"/>
          </a:xfrm>
        </p:spPr>
        <p:txBody>
          <a:bodyPr>
            <a:normAutofit/>
          </a:bodyPr>
          <a:lstStyle/>
          <a:p>
            <a:endParaRPr lang="pl-PL" sz="17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4469D90-62FA-49B2-981E-5305361D5A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76777" y="4592474"/>
            <a:ext cx="846287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281E6897-9689-4C48-ADC3-9F41AAE3A9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404E145C-C4EA-4DED-B029-22B811FCE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F7367F-B440-F755-AEFD-62E32A4FC0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4" y="5526219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69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ek" descr="Obrazek">
            <a:extLst>
              <a:ext uri="{FF2B5EF4-FFF2-40B4-BE49-F238E27FC236}">
                <a16:creationId xmlns:a16="http://schemas.microsoft.com/office/drawing/2014/main" xmlns="" id="{C199857C-C6C9-E144-B238-1275BA7B9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46BB4AD-F7EF-FC4D-8B39-B1C4B5ABBFDB}"/>
              </a:ext>
            </a:extLst>
          </p:cNvPr>
          <p:cNvSpPr txBox="1"/>
          <p:nvPr/>
        </p:nvSpPr>
        <p:spPr>
          <a:xfrm>
            <a:off x="4993105" y="926432"/>
            <a:ext cx="3705728" cy="492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</a:rPr>
              <a:t>Propozycja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Wartości</a:t>
            </a:r>
            <a:r>
              <a:rPr lang="en-US" sz="1600" b="1" dirty="0">
                <a:solidFill>
                  <a:srgbClr val="000000"/>
                </a:solidFill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Jaką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wartość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dajesz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klientom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Jakie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problemy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rozwiązujesz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Jakie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potrzeby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zaspokajasz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Jakie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zbiory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usług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produktów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oferujesz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Czy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klient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kupuje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młotek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czy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chce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wbić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gwóźdź</a:t>
            </a:r>
            <a:r>
              <a:rPr lang="en-US" sz="1600" dirty="0">
                <a:solidFill>
                  <a:srgbClr val="000000"/>
                </a:solidFill>
              </a:rPr>
              <a:t>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Wilk z Wall Street – </a:t>
            </a:r>
            <a:r>
              <a:rPr lang="en-US" sz="1600" dirty="0" err="1">
                <a:solidFill>
                  <a:srgbClr val="000000"/>
                </a:solidFill>
              </a:rPr>
              <a:t>scena</a:t>
            </a:r>
            <a:r>
              <a:rPr lang="en-US" sz="1600" dirty="0">
                <a:solidFill>
                  <a:srgbClr val="000000"/>
                </a:solidFill>
              </a:rPr>
              <a:t> z </a:t>
            </a:r>
            <a:r>
              <a:rPr lang="en-US" sz="1600" dirty="0" err="1">
                <a:solidFill>
                  <a:srgbClr val="000000"/>
                </a:solidFill>
              </a:rPr>
              <a:t>długopisem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PO CO? DLACZEGO?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D533AC-97A6-834C-A0AE-01C84C60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E3E0D05-77EF-D943-82BF-F52673C2D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6A68965-9712-E829-07A8-BF58E8B816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67" y="5705537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3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ek" descr="Obrazek">
            <a:extLst>
              <a:ext uri="{FF2B5EF4-FFF2-40B4-BE49-F238E27FC236}">
                <a16:creationId xmlns:a16="http://schemas.microsoft.com/office/drawing/2014/main" xmlns="" id="{C199857C-C6C9-E144-B238-1275BA7B9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46BB4AD-F7EF-FC4D-8B39-B1C4B5ABBFDB}"/>
              </a:ext>
            </a:extLst>
          </p:cNvPr>
          <p:cNvSpPr txBox="1"/>
          <p:nvPr/>
        </p:nvSpPr>
        <p:spPr>
          <a:xfrm>
            <a:off x="4851603" y="736210"/>
            <a:ext cx="4027702" cy="5655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</a:rPr>
              <a:t>Propozycja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Wartości</a:t>
            </a:r>
            <a:r>
              <a:rPr lang="en-US" sz="1600" b="1" dirty="0">
                <a:solidFill>
                  <a:srgbClr val="000000"/>
                </a:solidFill>
              </a:rPr>
              <a:t>:</a:t>
            </a:r>
            <a:endParaRPr lang="en-US" sz="16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Budujemy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propozycję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wartości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dzięki</a:t>
            </a:r>
            <a:r>
              <a:rPr lang="en-US" sz="1600" dirty="0">
                <a:solidFill>
                  <a:srgbClr val="000000"/>
                </a:solidFill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nowości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lepszej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wydajności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dostosowania</a:t>
            </a:r>
            <a:r>
              <a:rPr lang="en-US" sz="1600" dirty="0">
                <a:solidFill>
                  <a:srgbClr val="000000"/>
                </a:solidFill>
              </a:rPr>
              <a:t> do </a:t>
            </a:r>
            <a:r>
              <a:rPr lang="en-US" sz="1600" dirty="0" err="1">
                <a:solidFill>
                  <a:srgbClr val="000000"/>
                </a:solidFill>
              </a:rPr>
              <a:t>indywidualnych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potrzeb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lepszej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skuteczności</a:t>
            </a:r>
            <a:r>
              <a:rPr lang="en-US" sz="1600" dirty="0">
                <a:solidFill>
                  <a:srgbClr val="000000"/>
                </a:solidFill>
              </a:rPr>
              <a:t>/ </a:t>
            </a:r>
            <a:r>
              <a:rPr lang="en-US" sz="1600" dirty="0" err="1">
                <a:solidFill>
                  <a:srgbClr val="000000"/>
                </a:solidFill>
              </a:rPr>
              <a:t>niezawodności</a:t>
            </a:r>
            <a:r>
              <a:rPr lang="en-US" sz="1600" dirty="0">
                <a:solidFill>
                  <a:srgbClr val="000000"/>
                </a:solidFill>
              </a:rPr>
              <a:t> (Rolls-Royce)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designu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projektanci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wyznaczenia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statusu</a:t>
            </a:r>
            <a:r>
              <a:rPr lang="en-US" sz="1600" dirty="0">
                <a:solidFill>
                  <a:srgbClr val="000000"/>
                </a:solidFill>
              </a:rPr>
              <a:t> –</a:t>
            </a:r>
            <a:r>
              <a:rPr lang="en-US" sz="1600" dirty="0" err="1">
                <a:solidFill>
                  <a:srgbClr val="000000"/>
                </a:solidFill>
              </a:rPr>
              <a:t>marki</a:t>
            </a:r>
            <a:r>
              <a:rPr lang="en-US" sz="1600" dirty="0">
                <a:solidFill>
                  <a:srgbClr val="000000"/>
                </a:solidFill>
              </a:rPr>
              <a:t> (Apple)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lepszej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ceny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niższych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kosztów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mniejszego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ryzyka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ciągłej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dostępności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Propozycji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wygody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użyteczności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D533AC-97A6-834C-A0AE-01C84C60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E3E0D05-77EF-D943-82BF-F52673C2D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C8039A8-D8EC-7545-07E0-78B22E8F8E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65" y="5797533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5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A6D219C5-A8CC-4576-6D84-15CC5C92A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1128714"/>
            <a:ext cx="8178799" cy="460057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C082AD8-89AB-BD19-2A27-408FD5F79E75}"/>
              </a:ext>
            </a:extLst>
          </p:cNvPr>
          <p:cNvSpPr txBox="1"/>
          <p:nvPr/>
        </p:nvSpPr>
        <p:spPr>
          <a:xfrm>
            <a:off x="2716937" y="480060"/>
            <a:ext cx="6069303" cy="528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hlinkClick r:id="rId3"/>
              </a:rPr>
              <a:t>http://www.idenbus.com</a:t>
            </a:r>
            <a:r>
              <a:rPr lang="pl-PL" sz="1600" dirty="0"/>
              <a:t> współpraca z biurem podróży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https://warsztatypszczelarskie.pl/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https://www.facebook.com/profile.php?id=100029157352712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www.agro-chata.pl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https://www.facebook.com/AGRODEO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www.konskazagroda.eu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https://www.facebook.com/KoziaDolinaOjrzanowo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https://www.instagram.com/mandragora_park/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1"/>
              </a:rPr>
              <a:t>https://www.instagram.com/lesnyklubkolacyjny</a:t>
            </a:r>
            <a:endParaRPr lang="pl-PL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https://www.facebook.com/profile.php?id=100063895839877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https://www.facebook.com/kupsemiod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https://m.facebook.com/100063806267150/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www.bobolin.com.pl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https://www.ajmaraya.com/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pl-PL" sz="1600" dirty="0"/>
          </a:p>
        </p:txBody>
      </p:sp>
      <p:pic>
        <p:nvPicPr>
          <p:cNvPr id="7" name="Picture 4" descr="Górny widok przyprawek w kontenerach">
            <a:extLst>
              <a:ext uri="{FF2B5EF4-FFF2-40B4-BE49-F238E27FC236}">
                <a16:creationId xmlns:a16="http://schemas.microsoft.com/office/drawing/2014/main" xmlns="" id="{9B5C4EE2-07C4-9970-6E60-04933F49A10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71" y="711962"/>
            <a:ext cx="1988447" cy="3922356"/>
          </a:xfrm>
          <a:prstGeom prst="rect">
            <a:avLst/>
          </a:prstGeom>
          <a:effectLst/>
        </p:spPr>
      </p:pic>
      <p:pic>
        <p:nvPicPr>
          <p:cNvPr id="9" name="Picture 2" descr="Zagroda Edukacyjna Logo białe">
            <a:extLst>
              <a:ext uri="{FF2B5EF4-FFF2-40B4-BE49-F238E27FC236}">
                <a16:creationId xmlns:a16="http://schemas.microsoft.com/office/drawing/2014/main" xmlns="" id="{54D9C34F-6B2B-F815-7D13-7CACC3A8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90" y="1838203"/>
            <a:ext cx="1542208" cy="14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000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46BB4AD-F7EF-FC4D-8B39-B1C4B5ABBFDB}"/>
              </a:ext>
            </a:extLst>
          </p:cNvPr>
          <p:cNvSpPr txBox="1"/>
          <p:nvPr/>
        </p:nvSpPr>
        <p:spPr>
          <a:xfrm>
            <a:off x="4976979" y="1459467"/>
            <a:ext cx="3733482" cy="426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Segmenty</a:t>
            </a:r>
            <a:r>
              <a:rPr lang="en-US" sz="42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klientów</a:t>
            </a:r>
            <a:r>
              <a:rPr lang="en-US" sz="42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</a:t>
            </a:r>
            <a:endParaRPr lang="en-US" sz="42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Rynek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masowy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grupa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podobnych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odbiorców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duża</a:t>
            </a:r>
            <a:endParaRPr lang="en-US" sz="3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31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Rynek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niszowy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odbiorcy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indywidualni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wyselekcjonowani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wymagający</a:t>
            </a:r>
            <a:endParaRPr lang="en-US" sz="3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3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Segmentacja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własnych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klientów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ze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względu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różne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asortymenty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różne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strategie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produktowe</a:t>
            </a:r>
            <a:endParaRPr lang="en-US" sz="31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31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Dywersyfikacja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klientów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Amazon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sprzedaż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detaliczna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online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sprzedaż</a:t>
            </a:r>
            <a:r>
              <a:rPr lang="en-US" sz="31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Cloud Computing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31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31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Wiel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ostronna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platforma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karty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kredytowe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użytkownicy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punkty</a:t>
            </a:r>
            <a:r>
              <a:rPr lang="en-US" sz="31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obsługujące</a:t>
            </a:r>
            <a:endParaRPr lang="en-US" sz="3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azek" descr="Obrazek">
            <a:extLst>
              <a:ext uri="{FF2B5EF4-FFF2-40B4-BE49-F238E27FC236}">
                <a16:creationId xmlns:a16="http://schemas.microsoft.com/office/drawing/2014/main" xmlns="" id="{8433570E-0869-8747-8D94-A9042A7F4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D533AC-97A6-834C-A0AE-01C84C60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E3E0D05-77EF-D943-82BF-F52673C2D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9EE5B16-361F-94AD-AA6C-30E29B776D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39" y="5643730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1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46BB4AD-F7EF-FC4D-8B39-B1C4B5ABBFDB}"/>
              </a:ext>
            </a:extLst>
          </p:cNvPr>
          <p:cNvSpPr txBox="1"/>
          <p:nvPr/>
        </p:nvSpPr>
        <p:spPr>
          <a:xfrm>
            <a:off x="4572000" y="806116"/>
            <a:ext cx="4571979" cy="5414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Kluczowe</a:t>
            </a:r>
            <a:r>
              <a:rPr lang="en-US" sz="37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zasoby</a:t>
            </a:r>
            <a:r>
              <a:rPr lang="en-US" sz="37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Jakich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kluczowych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zasobów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wymaga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nasza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propozycja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wartości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Jakich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zasobów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wymagają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nasze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kanały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dystrybucji</a:t>
            </a:r>
            <a:r>
              <a:rPr lang="en-US" sz="28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Ocena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stanu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jest/</a:t>
            </a:r>
            <a:r>
              <a:rPr lang="en-US" sz="28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brakuje</a:t>
            </a:r>
            <a:endParaRPr lang="en-US" sz="28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28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Analiza</a:t>
            </a:r>
            <a:r>
              <a:rPr lang="en-US" sz="28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SWOT</a:t>
            </a:r>
            <a:endParaRPr lang="en-US" sz="28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azek" descr="Obrazek">
            <a:extLst>
              <a:ext uri="{FF2B5EF4-FFF2-40B4-BE49-F238E27FC236}">
                <a16:creationId xmlns:a16="http://schemas.microsoft.com/office/drawing/2014/main" xmlns="" id="{9FD14F5D-103F-5E43-AD83-1E2EA754A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D533AC-97A6-834C-A0AE-01C84C60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E3E0D05-77EF-D943-82BF-F52673C2D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EBF3AA2-48C4-29EF-11D7-F403E8DA52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5" y="5643730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6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46BB4AD-F7EF-FC4D-8B39-B1C4B5ABBFDB}"/>
              </a:ext>
            </a:extLst>
          </p:cNvPr>
          <p:cNvSpPr txBox="1"/>
          <p:nvPr/>
        </p:nvSpPr>
        <p:spPr>
          <a:xfrm>
            <a:off x="4572000" y="806116"/>
            <a:ext cx="4571979" cy="5414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Kluczowe</a:t>
            </a:r>
            <a:r>
              <a:rPr lang="en-US" sz="37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zasoby</a:t>
            </a:r>
            <a:endParaRPr lang="en-US" sz="37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Rodzaje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zasobów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fizyczne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infrastruktura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środki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trwałe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aktywa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pojazdy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budynki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intelektualne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(know how,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wiedza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autorska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cechy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marki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aktualna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wiedza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rynku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szkolenia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finansowe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gotówka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zdolność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kredytowa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gwarancje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bankowe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inwestorzy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płynność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finansowa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Zasoby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ludzkie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podział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zadań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silna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marka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pracodawcy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komunikacja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umiejętności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mała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rotacja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9" name="Obrazek" descr="Obrazek">
            <a:extLst>
              <a:ext uri="{FF2B5EF4-FFF2-40B4-BE49-F238E27FC236}">
                <a16:creationId xmlns:a16="http://schemas.microsoft.com/office/drawing/2014/main" xmlns="" id="{9FD14F5D-103F-5E43-AD83-1E2EA754A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D533AC-97A6-834C-A0AE-01C84C602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E3E0D05-77EF-D943-82BF-F52673C2D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B4739FC-661E-4BFC-C15B-14C3EC2277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79" y="6105407"/>
            <a:ext cx="7772400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22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9C852EE-FCC8-4A48-8C33-F347F4259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B9D0E6-5CE1-0B40-8337-C26364BB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12A22A8-617F-AC4E-81BB-25E401BAA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F939FE1-17DA-F647-B56A-6C8B911B5C7F}"/>
              </a:ext>
            </a:extLst>
          </p:cNvPr>
          <p:cNvSpPr txBox="1"/>
          <p:nvPr/>
        </p:nvSpPr>
        <p:spPr>
          <a:xfrm>
            <a:off x="4487780" y="1034717"/>
            <a:ext cx="465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Kluczowe działania: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Jakie kluczowe działania musisz podjąć by zrealizować propozycję wartości? (analiza SIPOC)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Jakich działań wymagają kanały dystrybucji?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Jakich działań wymagają relacje z klientami?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E91ED6F-2F35-6F02-0D40-5811F2B63C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39" y="5643730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58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AB92B04-D6E5-1D4D-9AFD-568A486F8D57}"/>
              </a:ext>
            </a:extLst>
          </p:cNvPr>
          <p:cNvPicPr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750848-7389-C148-A67C-7C2B6970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E5822B2-A9E8-5B41-95C9-4DCB3197B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59090" cy="368116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8EBFD7BB-3A55-E240-AB6E-7DAC7C27CCB2}"/>
              </a:ext>
            </a:extLst>
          </p:cNvPr>
          <p:cNvSpPr txBox="1"/>
          <p:nvPr/>
        </p:nvSpPr>
        <p:spPr>
          <a:xfrm>
            <a:off x="4180370" y="534390"/>
            <a:ext cx="4963610" cy="6108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Kluczowi partnerzy: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Kogo należy uznać za kluczowego partnera- dlaczego?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Kto jest kluczowym dostawcą?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Jakie kluczowe zasoby musimy pozyskać od partnerów?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Kogo potrzebujemy?- może do kluczowych działań trzeba wpisać pozyskanie nowych partnerów?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Jakie kluczowe działania mogą nam pomóc przeprowadzić partnerzy?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Czy nasz biznes jest bardzo uzależniony od naszych partnerów?</a:t>
            </a:r>
          </a:p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977AB397-4D55-15C3-DA67-8451DEBB2B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25" y="6126051"/>
            <a:ext cx="7886700" cy="7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23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AB92B04-D6E5-1D4D-9AFD-568A486F8D57}"/>
              </a:ext>
            </a:extLst>
          </p:cNvPr>
          <p:cNvPicPr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750848-7389-C148-A67C-7C2B6970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8EBFD7BB-3A55-E240-AB6E-7DAC7C27CCB2}"/>
              </a:ext>
            </a:extLst>
          </p:cNvPr>
          <p:cNvSpPr txBox="1"/>
          <p:nvPr/>
        </p:nvSpPr>
        <p:spPr>
          <a:xfrm>
            <a:off x="4572000" y="733926"/>
            <a:ext cx="45719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Kluczowi partnerzy:</a:t>
            </a:r>
          </a:p>
          <a:p>
            <a:endParaRPr lang="pl-PL" dirty="0"/>
          </a:p>
          <a:p>
            <a:r>
              <a:rPr lang="pl-PL" dirty="0"/>
              <a:t>Dlaczego Partnerzy są istotni?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Dzięki nim możesz optymalizować produkcję, procesy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Obniżasz poziom ryzyka i niepewności np. wprowadzając dywersyfikację dostawców, lub współpracując z konkurentami na określonych polach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Przyjęcie określonych zasobów lub działań np. zakup licencji, prowadzenie działalności na zasadzie franszyzy.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439B9E9E-E826-2DD2-4C97-90F11A11C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03251"/>
            <a:ext cx="7886700" cy="10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49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ek" descr="Obrazek">
            <a:extLst>
              <a:ext uri="{FF2B5EF4-FFF2-40B4-BE49-F238E27FC236}">
                <a16:creationId xmlns:a16="http://schemas.microsoft.com/office/drawing/2014/main" xmlns="" id="{7E121C4D-40FB-AB49-B5A3-E74D880D3B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9B4299-7E72-E74A-926F-8A40A7A3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D19E8D8-A68B-FD4A-A5D5-F29EA400EDB7}"/>
              </a:ext>
            </a:extLst>
          </p:cNvPr>
          <p:cNvSpPr txBox="1"/>
          <p:nvPr/>
        </p:nvSpPr>
        <p:spPr>
          <a:xfrm>
            <a:off x="4572001" y="649704"/>
            <a:ext cx="45719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Relacje z klientami: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Jakiego rodzaju relacji oczekują od nas przedstawiciele poszczególnych segmentów rynku?- odwołanie do persony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Które z oczekiwań już zaspokajamy i ile to nas kosztuje?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 te działania/ relacje są spójne z naszym modelem biznesowym?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Jak optymalizować relacje i oszczędzać czas?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Kiedy postawić na kontakt rzeczywisty, face2face a kiedy na obsługę wirtualną?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8AB308ED-8DA1-6D81-80AE-D9838DEE0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630533"/>
            <a:ext cx="7886700" cy="10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42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ek" descr="Obrazek">
            <a:extLst>
              <a:ext uri="{FF2B5EF4-FFF2-40B4-BE49-F238E27FC236}">
                <a16:creationId xmlns:a16="http://schemas.microsoft.com/office/drawing/2014/main" xmlns="" id="{7E121C4D-40FB-AB49-B5A3-E74D880D3B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9B4299-7E72-E74A-926F-8A40A7A3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D19E8D8-A68B-FD4A-A5D5-F29EA400EDB7}"/>
              </a:ext>
            </a:extLst>
          </p:cNvPr>
          <p:cNvSpPr txBox="1"/>
          <p:nvPr/>
        </p:nvSpPr>
        <p:spPr>
          <a:xfrm>
            <a:off x="4572001" y="649704"/>
            <a:ext cx="45719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Relacje z klientami:</a:t>
            </a:r>
          </a:p>
          <a:p>
            <a:endParaRPr lang="pl-PL" dirty="0"/>
          </a:p>
          <a:p>
            <a:r>
              <a:rPr lang="pl-PL" dirty="0"/>
              <a:t>Sposoby na budowanie relacji:</a:t>
            </a:r>
          </a:p>
          <a:p>
            <a:pPr marL="285750" indent="-285750">
              <a:buFontTx/>
              <a:buChar char="-"/>
            </a:pPr>
            <a:r>
              <a:rPr lang="pl-PL" dirty="0"/>
              <a:t>Osobiste wsparcie (opiekun klienta, wsparcie przed i po sprzedaży , </a:t>
            </a:r>
            <a:r>
              <a:rPr lang="pl-PL" dirty="0" err="1"/>
              <a:t>call</a:t>
            </a:r>
            <a:r>
              <a:rPr lang="pl-PL" dirty="0"/>
              <a:t> </a:t>
            </a:r>
            <a:r>
              <a:rPr lang="pl-PL" dirty="0" err="1"/>
              <a:t>center</a:t>
            </a:r>
            <a:r>
              <a:rPr lang="pl-PL" dirty="0"/>
              <a:t>)</a:t>
            </a:r>
          </a:p>
          <a:p>
            <a:pPr marL="285750" indent="-285750">
              <a:buFontTx/>
              <a:buChar char="-"/>
            </a:pPr>
            <a:r>
              <a:rPr lang="pl-PL" dirty="0"/>
              <a:t>Dedykowany opiekun klienta (wsparcie klientów kluczowych, zażyłe relacje osobiste)</a:t>
            </a:r>
          </a:p>
          <a:p>
            <a:pPr marL="285750" indent="-285750">
              <a:buFontTx/>
              <a:buChar char="-"/>
            </a:pPr>
            <a:r>
              <a:rPr lang="pl-PL" dirty="0"/>
              <a:t>Samoobsługa</a:t>
            </a:r>
          </a:p>
          <a:p>
            <a:pPr marL="285750" indent="-285750">
              <a:buFontTx/>
              <a:buChar char="-"/>
            </a:pPr>
            <a:r>
              <a:rPr lang="pl-PL" dirty="0"/>
              <a:t>Obsługa zautomatyzowana (amazon, indywidualne konto konsumenckie, z sugerowaną ofertą)</a:t>
            </a:r>
          </a:p>
          <a:p>
            <a:pPr marL="285750" indent="-285750">
              <a:buFontTx/>
              <a:buChar char="-"/>
            </a:pPr>
            <a:r>
              <a:rPr lang="pl-PL" dirty="0"/>
              <a:t>Społeczności- np. społeczność </a:t>
            </a:r>
            <a:r>
              <a:rPr lang="pl-PL" dirty="0" err="1"/>
              <a:t>GlaxoSmithKline</a:t>
            </a:r>
            <a:r>
              <a:rPr lang="pl-PL" dirty="0"/>
              <a:t> skupiona wokół walki z nadwagą, społeczność na FB Bydgoszczanie</a:t>
            </a:r>
          </a:p>
          <a:p>
            <a:pPr marL="285750" indent="-285750">
              <a:buFontTx/>
              <a:buChar char="-"/>
            </a:pPr>
            <a:r>
              <a:rPr lang="pl-PL" dirty="0"/>
              <a:t>Współtworzenie- zachęcanie do </a:t>
            </a:r>
            <a:r>
              <a:rPr lang="pl-PL" dirty="0" err="1"/>
              <a:t>interacji</a:t>
            </a:r>
            <a:r>
              <a:rPr lang="pl-PL" dirty="0"/>
              <a:t>, dzielenia się opinią by poprawiać </a:t>
            </a:r>
            <a:r>
              <a:rPr lang="pl-PL" dirty="0" err="1"/>
              <a:t>user</a:t>
            </a:r>
            <a:r>
              <a:rPr lang="pl-PL" dirty="0"/>
              <a:t> </a:t>
            </a:r>
            <a:r>
              <a:rPr lang="pl-PL" dirty="0" err="1"/>
              <a:t>experience</a:t>
            </a:r>
            <a:r>
              <a:rPr lang="pl-PL" dirty="0"/>
              <a:t>, wprowadzać innowacje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6F832F84-4465-9A3B-73E0-0C43E7626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18" y="5979035"/>
            <a:ext cx="7886700" cy="7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44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D19E8D8-A68B-FD4A-A5D5-F29EA400EDB7}"/>
              </a:ext>
            </a:extLst>
          </p:cNvPr>
          <p:cNvSpPr txBox="1"/>
          <p:nvPr/>
        </p:nvSpPr>
        <p:spPr>
          <a:xfrm>
            <a:off x="4572000" y="553453"/>
            <a:ext cx="4571980" cy="592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Kanały</a:t>
            </a:r>
            <a:r>
              <a:rPr lang="en-U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Jakimi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kanałami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nawiązać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relacje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kontakt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klientami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Jak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nawiązujemy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kontakty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chwili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obecnej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Czy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nasze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kanały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są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zintegrowane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Które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kanały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są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najbardziej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opłacalne</a:t>
            </a:r>
            <a:r>
              <a:rPr lang="en-US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12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12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acer-device-facebook-6168-small.jpg" descr="acer-device-facebook-6168-small.jpg">
            <a:extLst>
              <a:ext uri="{FF2B5EF4-FFF2-40B4-BE49-F238E27FC236}">
                <a16:creationId xmlns:a16="http://schemas.microsoft.com/office/drawing/2014/main" xmlns="" id="{0D8CA1EA-35C2-5F44-8331-64F59945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9B4299-7E72-E74A-926F-8A40A7A3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xmlns="" id="{FA32A684-93DA-6C0B-E8FF-F6F783E53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47" y="5726597"/>
            <a:ext cx="7886700" cy="10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81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D19E8D8-A68B-FD4A-A5D5-F29EA400EDB7}"/>
              </a:ext>
            </a:extLst>
          </p:cNvPr>
          <p:cNvSpPr txBox="1"/>
          <p:nvPr/>
        </p:nvSpPr>
        <p:spPr>
          <a:xfrm>
            <a:off x="4572000" y="1351209"/>
            <a:ext cx="4571980" cy="5127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Kanały</a:t>
            </a:r>
            <a:r>
              <a:rPr lang="en-U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własne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partnerskie</a:t>
            </a: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bezpośrednie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/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pośrednie</a:t>
            </a: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Np.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Swoje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sklepy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sklepy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partnerskie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sklep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internetowy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uczelnię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stowarzyszenie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Internet- social media,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udział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konferencjach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targach</a:t>
            </a: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zespół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kierowców</a:t>
            </a: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franszyzę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lokalnych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przedstawicieli</a:t>
            </a: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12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acer-device-facebook-6168-small.jpg" descr="acer-device-facebook-6168-small.jpg">
            <a:extLst>
              <a:ext uri="{FF2B5EF4-FFF2-40B4-BE49-F238E27FC236}">
                <a16:creationId xmlns:a16="http://schemas.microsoft.com/office/drawing/2014/main" xmlns="" id="{0D8CA1EA-35C2-5F44-8331-64F59945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9B4299-7E72-E74A-926F-8A40A7A3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A0CF699-96CF-5649-AABC-8DA6773F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5">
            <a:extLst>
              <a:ext uri="{FF2B5EF4-FFF2-40B4-BE49-F238E27FC236}">
                <a16:creationId xmlns:a16="http://schemas.microsoft.com/office/drawing/2014/main" xmlns="" id="{21EA3A9F-834A-989E-311C-64E55BDE60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630533"/>
            <a:ext cx="7886700" cy="10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5AF0E48-901A-A1E6-A911-A9459ACB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4642583"/>
            <a:ext cx="7658100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TIK TOK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F638861-22F4-42BD-AB54-580F4FFF9F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4405745"/>
          </a:xfrm>
          <a:prstGeom prst="rect">
            <a:avLst/>
          </a:prstGeom>
          <a:solidFill>
            <a:srgbClr val="6E4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xmlns="" id="{6CACE173-0A3A-4306-B76C-60A0714C31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1172" y="320843"/>
            <a:ext cx="27432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0000000_5454550467984108_4391014308171226179_n.mp4">
            <a:hlinkClick r:id="" action="ppaction://media"/>
            <a:extLst>
              <a:ext uri="{FF2B5EF4-FFF2-40B4-BE49-F238E27FC236}">
                <a16:creationId xmlns:a16="http://schemas.microsoft.com/office/drawing/2014/main" xmlns="" id="{7E2479AC-A459-4555-19B9-57A1FBB28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658" y="556807"/>
            <a:ext cx="1812232" cy="3236130"/>
          </a:xfrm>
          <a:prstGeom prst="rect">
            <a:avLst/>
          </a:prstGeom>
        </p:spPr>
      </p:pic>
      <p:sp>
        <p:nvSpPr>
          <p:cNvPr id="26" name="Rounded Rectangle 26">
            <a:extLst>
              <a:ext uri="{FF2B5EF4-FFF2-40B4-BE49-F238E27FC236}">
                <a16:creationId xmlns:a16="http://schemas.microsoft.com/office/drawing/2014/main" xmlns="" id="{BE5996B0-F3AC-4A78-A5EF-139FD3495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00398" y="320842"/>
            <a:ext cx="27432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31428810_6350796704939439_5056662896296996932_n.mp4">
            <a:hlinkClick r:id="" action="ppaction://media"/>
            <a:extLst>
              <a:ext uri="{FF2B5EF4-FFF2-40B4-BE49-F238E27FC236}">
                <a16:creationId xmlns:a16="http://schemas.microsoft.com/office/drawing/2014/main" xmlns="" id="{AA01FEDA-9500-F2D0-A22A-E573ADB09F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5645" y="556807"/>
            <a:ext cx="1812706" cy="3236976"/>
          </a:xfrm>
          <a:prstGeom prst="rect">
            <a:avLst/>
          </a:prstGeom>
        </p:spPr>
      </p:pic>
      <p:sp>
        <p:nvSpPr>
          <p:cNvPr id="28" name="Rounded Rectangle 26">
            <a:extLst>
              <a:ext uri="{FF2B5EF4-FFF2-40B4-BE49-F238E27FC236}">
                <a16:creationId xmlns:a16="http://schemas.microsoft.com/office/drawing/2014/main" xmlns="" id="{347C85EF-9B88-46AF-B40D-70F2DDDE1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59625" y="320842"/>
            <a:ext cx="27432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31436645_6192548424130075_5711596327468382360_n.mp4">
            <a:hlinkClick r:id="" action="ppaction://media"/>
            <a:extLst>
              <a:ext uri="{FF2B5EF4-FFF2-40B4-BE49-F238E27FC236}">
                <a16:creationId xmlns:a16="http://schemas.microsoft.com/office/drawing/2014/main" xmlns="" id="{ABD9C681-97C8-C43E-4DE0-AA48497D282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24872" y="553028"/>
            <a:ext cx="1812706" cy="32369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DCA66FD-24A2-5468-9326-2FDA3D3A7B1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08" y="5814143"/>
            <a:ext cx="7772400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830B32-4EAF-B84B-9055-E89BA4F3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3BB3758-69B1-1F40-A1B9-6932B4C4F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4C90FEB-8CA7-A24E-9F22-F4376FF82CDD}"/>
              </a:ext>
            </a:extLst>
          </p:cNvPr>
          <p:cNvSpPr txBox="1"/>
          <p:nvPr/>
        </p:nvSpPr>
        <p:spPr>
          <a:xfrm>
            <a:off x="511341" y="1479884"/>
            <a:ext cx="842812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STRUMIENIE PRZYCHODÓW- Podstawy na których budujesz założenia strategii  :</a:t>
            </a:r>
          </a:p>
          <a:p>
            <a:endParaRPr lang="pl-PL" dirty="0"/>
          </a:p>
          <a:p>
            <a:r>
              <a:rPr lang="pl-PL" sz="1400" dirty="0"/>
              <a:t>Na ile klient będzie zdolny zapłacić za Twoją propozycję wartości?</a:t>
            </a:r>
          </a:p>
          <a:p>
            <a:r>
              <a:rPr lang="pl-PL" sz="1400" dirty="0"/>
              <a:t>Za co klient płaci obecnie?</a:t>
            </a:r>
          </a:p>
          <a:p>
            <a:r>
              <a:rPr lang="pl-PL" sz="1400" dirty="0"/>
              <a:t>Jak wolałby płacić?</a:t>
            </a:r>
          </a:p>
          <a:p>
            <a:r>
              <a:rPr lang="pl-PL" sz="1400" dirty="0"/>
              <a:t>Jaki jest udział poszczególnych przychodów?</a:t>
            </a:r>
          </a:p>
          <a:p>
            <a:endParaRPr lang="pl-PL" sz="1400" dirty="0"/>
          </a:p>
          <a:p>
            <a:r>
              <a:rPr lang="pl-PL" sz="1400" dirty="0"/>
              <a:t>Rodzaje strumieni Przychodów: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Sprzedaż aktywów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Opłata za korzystanie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Opłata abonencka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Wypożyczanie i leasing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Udzielanie licencji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Prowizje z tytułu pośrednictwa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Reklama (branża medialna)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Opłata franczyzowa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534AC9A-420B-F64C-8B92-BBE2E124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558" y="3387518"/>
            <a:ext cx="3275261" cy="2462793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E43B14AC-AA45-99BF-A24F-93A002129B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1" y="5951800"/>
            <a:ext cx="7886700" cy="10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42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830B32-4EAF-B84B-9055-E89BA4F3F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3BB3758-69B1-1F40-A1B9-6932B4C4F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4C90FEB-8CA7-A24E-9F22-F4376FF82CDD}"/>
              </a:ext>
            </a:extLst>
          </p:cNvPr>
          <p:cNvSpPr txBox="1"/>
          <p:nvPr/>
        </p:nvSpPr>
        <p:spPr>
          <a:xfrm>
            <a:off x="168443" y="1130968"/>
            <a:ext cx="8653378" cy="5149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STRUMIENIE KOSZTÓW- Podstawy na których budujesz założenia strategii  :</a:t>
            </a:r>
          </a:p>
          <a:p>
            <a:endParaRPr lang="pl-PL" dirty="0"/>
          </a:p>
          <a:p>
            <a:r>
              <a:rPr lang="pl-PL" sz="1400" dirty="0"/>
              <a:t>Jakie najważniejsze koszty generuje nasz model biznesowy?</a:t>
            </a:r>
          </a:p>
          <a:p>
            <a:r>
              <a:rPr lang="pl-PL" sz="1400" dirty="0"/>
              <a:t>Które kluczowe zasoby kosztują najwięcej?</a:t>
            </a:r>
          </a:p>
          <a:p>
            <a:r>
              <a:rPr lang="pl-PL" sz="1400" dirty="0"/>
              <a:t>Jakie działania wymagają największych pieniędzy?</a:t>
            </a:r>
          </a:p>
          <a:p>
            <a:r>
              <a:rPr lang="pl-PL" sz="1400" dirty="0"/>
              <a:t>Ile wydasz na podtrzymanie relacji i kanałów?</a:t>
            </a:r>
          </a:p>
          <a:p>
            <a:r>
              <a:rPr lang="pl-PL" sz="1400" dirty="0"/>
              <a:t>Ile na początku będziesz na minusie?</a:t>
            </a:r>
          </a:p>
          <a:p>
            <a:r>
              <a:rPr lang="pl-PL" sz="1400" dirty="0"/>
              <a:t>Po jakim czasie zakładasz stabilizację/wzrost kosztów?</a:t>
            </a:r>
          </a:p>
          <a:p>
            <a:endParaRPr lang="pl-PL" sz="1400" dirty="0"/>
          </a:p>
          <a:p>
            <a:r>
              <a:rPr lang="pl-PL" sz="1400" dirty="0"/>
              <a:t>1. Struktury obniżające koszty ( oparte na LEAN MANAGNENT,)</a:t>
            </a:r>
          </a:p>
          <a:p>
            <a:r>
              <a:rPr lang="pl-PL" sz="1400" dirty="0"/>
              <a:t>2. Struktury skoncentrowane na wartości (wysoka jakość, </a:t>
            </a:r>
          </a:p>
          <a:p>
            <a:r>
              <a:rPr lang="pl-PL" sz="1400" dirty="0"/>
              <a:t>wyselekcjonowana, indywidualne podejście, bardzo kosztowne)</a:t>
            </a:r>
          </a:p>
          <a:p>
            <a:endParaRPr lang="pl-PL" sz="1400" dirty="0"/>
          </a:p>
          <a:p>
            <a:r>
              <a:rPr lang="pl-PL" sz="1400" dirty="0"/>
              <a:t>Rodzaje kosztów: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stałe/zmienne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Korzyści skali (wzrost wolumenu produkcyjnego, zakupy hurtowe)</a:t>
            </a:r>
          </a:p>
          <a:p>
            <a:pPr marL="285750" indent="-285750">
              <a:buFontTx/>
              <a:buChar char="-"/>
            </a:pPr>
            <a:r>
              <a:rPr lang="pl-PL" sz="1400" dirty="0"/>
              <a:t>Korzyści zakresu ( wzrost asortymentu, przy tej samej strukturze</a:t>
            </a:r>
          </a:p>
          <a:p>
            <a:r>
              <a:rPr lang="pl-PL" sz="1400" dirty="0"/>
              <a:t>handlowej)</a:t>
            </a:r>
          </a:p>
          <a:p>
            <a:pPr marL="285750" indent="-285750">
              <a:buFontTx/>
              <a:buChar char="-"/>
            </a:pPr>
            <a:endParaRPr lang="pl-PL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534AC9A-420B-F64C-8B92-BBE2E124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558" y="3387518"/>
            <a:ext cx="3275261" cy="246279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8BEAA03-B19E-EFB5-954B-98D39B9012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85" y="5918567"/>
            <a:ext cx="7772400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85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77E977-2FF8-0B6C-2784-B93B6FCF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Ćwiczenie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7B7B142-E69D-E699-D5EB-659C5B2C9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Stwórz model biznesowy </a:t>
            </a:r>
          </a:p>
          <a:p>
            <a:r>
              <a:rPr lang="pl-PL" dirty="0"/>
              <a:t>Zaproponuj budżety reklamowe i kanały</a:t>
            </a:r>
          </a:p>
          <a:p>
            <a:r>
              <a:rPr lang="pl-PL" dirty="0"/>
              <a:t>Zaproponuj styl komunikacji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71584E9-D692-A113-41AD-F45EDFAF75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70" y="5532089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64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921254E-0F89-8A2F-7C74-92B52F53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CD8C40CE-31C7-BA97-66EE-6E0321893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382"/>
            <a:ext cx="9250108" cy="6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3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73F5A7A7-F406-9AE2-D02E-A9A7871F1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209" y="1412701"/>
            <a:ext cx="9374417" cy="527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9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2145D01-154A-103E-8CD2-3404342048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CED339F-2E5D-4246-A27B-9719B7790A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6054134"/>
            <a:ext cx="7772400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7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258D961-1248-D92E-102E-F676D14B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596FDDC-4230-B25C-91C3-71DA8A178E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52" y="6086785"/>
            <a:ext cx="7772400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7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C44F03D-020B-106A-B99E-633997AEC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724" y="1690689"/>
            <a:ext cx="5190682" cy="435133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4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A8B798-FC9D-D63B-2BE2-BA5A456E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Copywritting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58C40578-57E2-9931-EA46-A76AD330D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01" y="520996"/>
            <a:ext cx="8937699" cy="53901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0407A8E-4BCA-4BD8-CA65-5517ECB10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791535"/>
            <a:ext cx="7772400" cy="10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300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33822</TotalTime>
  <Words>1449</Words>
  <Application>Microsoft Office PowerPoint</Application>
  <PresentationFormat>Pokaz na ekranie (4:3)</PresentationFormat>
  <Paragraphs>288</Paragraphs>
  <Slides>54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Motyw pakietu Office</vt:lpstr>
      <vt:lpstr>Prezentacja programu PowerPoint</vt:lpstr>
      <vt:lpstr>  strateg biznesowy, doradca marketingowy  praktyk marketingu  i HR, wdrożeniowiec EB    wykładowca WSB,  ekspert w zakresie brandingu  www.annastachniuk.com strategia@annastachniuk.com</vt:lpstr>
      <vt:lpstr>Obraz twoją wizytówką</vt:lpstr>
      <vt:lpstr>Prezentacja programu PowerPoint</vt:lpstr>
      <vt:lpstr>TIK TOK</vt:lpstr>
      <vt:lpstr>Prezentacja programu PowerPoint</vt:lpstr>
      <vt:lpstr>Prezentacja programu PowerPoint</vt:lpstr>
      <vt:lpstr>Copywritting</vt:lpstr>
      <vt:lpstr>Copywritting</vt:lpstr>
      <vt:lpstr>Copywritting</vt:lpstr>
      <vt:lpstr>Copywritting</vt:lpstr>
      <vt:lpstr>Copywritting</vt:lpstr>
      <vt:lpstr>Copywritting</vt:lpstr>
      <vt:lpstr>Copywritting</vt:lpstr>
      <vt:lpstr>Copywritting</vt:lpstr>
      <vt:lpstr>Copywritting</vt:lpstr>
      <vt:lpstr>Canva</vt:lpstr>
      <vt:lpstr>Canva</vt:lpstr>
      <vt:lpstr>Canva</vt:lpstr>
      <vt:lpstr>Manager reklam i planner publikacji FB/INSTA</vt:lpstr>
      <vt:lpstr>Manager reklam FB</vt:lpstr>
      <vt:lpstr>Manager reklam FB</vt:lpstr>
      <vt:lpstr>Manager reklam FB</vt:lpstr>
      <vt:lpstr>Manager reklam FB</vt:lpstr>
      <vt:lpstr>Manager reklam FB</vt:lpstr>
      <vt:lpstr>Terminarz FB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Hanna Broniewicz-Górska- nauczycielka </vt:lpstr>
      <vt:lpstr>Kamila Tomasik- matka</vt:lpstr>
      <vt:lpstr>Mów językiem swojego klienta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Ćwiczenie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Stachniuk</dc:creator>
  <cp:lastModifiedBy>Jarosław Domiński</cp:lastModifiedBy>
  <cp:revision>38</cp:revision>
  <cp:lastPrinted>2023-03-03T10:57:51Z</cp:lastPrinted>
  <dcterms:created xsi:type="dcterms:W3CDTF">2019-03-29T12:44:00Z</dcterms:created>
  <dcterms:modified xsi:type="dcterms:W3CDTF">2023-03-15T11:22:43Z</dcterms:modified>
</cp:coreProperties>
</file>