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8" r:id="rId2"/>
    <p:sldId id="260" r:id="rId3"/>
    <p:sldId id="339" r:id="rId4"/>
    <p:sldId id="340" r:id="rId5"/>
    <p:sldId id="455" r:id="rId6"/>
    <p:sldId id="456" r:id="rId7"/>
    <p:sldId id="389" r:id="rId8"/>
    <p:sldId id="386" r:id="rId9"/>
    <p:sldId id="393" r:id="rId10"/>
    <p:sldId id="341" r:id="rId11"/>
    <p:sldId id="351" r:id="rId12"/>
    <p:sldId id="350" r:id="rId13"/>
    <p:sldId id="392" r:id="rId14"/>
    <p:sldId id="342" r:id="rId15"/>
    <p:sldId id="343" r:id="rId16"/>
    <p:sldId id="347" r:id="rId17"/>
    <p:sldId id="348" r:id="rId18"/>
    <p:sldId id="387" r:id="rId19"/>
    <p:sldId id="355" r:id="rId20"/>
    <p:sldId id="356" r:id="rId21"/>
    <p:sldId id="359" r:id="rId22"/>
    <p:sldId id="358" r:id="rId23"/>
    <p:sldId id="360" r:id="rId24"/>
    <p:sldId id="367" r:id="rId25"/>
    <p:sldId id="453" r:id="rId26"/>
    <p:sldId id="361" r:id="rId27"/>
    <p:sldId id="362" r:id="rId28"/>
    <p:sldId id="366" r:id="rId29"/>
    <p:sldId id="363" r:id="rId30"/>
    <p:sldId id="399" r:id="rId31"/>
    <p:sldId id="452" r:id="rId32"/>
    <p:sldId id="368" r:id="rId33"/>
    <p:sldId id="369" r:id="rId34"/>
    <p:sldId id="370" r:id="rId35"/>
    <p:sldId id="371" r:id="rId36"/>
    <p:sldId id="372" r:id="rId37"/>
    <p:sldId id="373" r:id="rId38"/>
    <p:sldId id="457" r:id="rId39"/>
    <p:sldId id="454" r:id="rId40"/>
    <p:sldId id="394" r:id="rId41"/>
    <p:sldId id="377" r:id="rId42"/>
    <p:sldId id="378" r:id="rId43"/>
    <p:sldId id="379" r:id="rId44"/>
    <p:sldId id="381" r:id="rId45"/>
    <p:sldId id="384" r:id="rId46"/>
    <p:sldId id="383" r:id="rId47"/>
    <p:sldId id="385" r:id="rId48"/>
    <p:sldId id="382" r:id="rId49"/>
    <p:sldId id="262" r:id="rId5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7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F14D6-7880-48C3-AD67-7974557EB5B2}" type="datetimeFigureOut">
              <a:rPr lang="pl-PL" smtClean="0"/>
              <a:t>10.02.2023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339CA-1017-4A49-B43C-85992C42FD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8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6B3-EE47-441B-ABDE-3A2DFFFC6C52}" type="datetimeFigureOut">
              <a:rPr lang="pl-PL" smtClean="0"/>
              <a:t>10.02.2023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32-F72D-4DC8-84DA-16A45DDCAF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16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6B3-EE47-441B-ABDE-3A2DFFFC6C52}" type="datetimeFigureOut">
              <a:rPr lang="pl-PL" smtClean="0"/>
              <a:t>10.02.2023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32-F72D-4DC8-84DA-16A45DDCAF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1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6B3-EE47-441B-ABDE-3A2DFFFC6C52}" type="datetimeFigureOut">
              <a:rPr lang="pl-PL" smtClean="0"/>
              <a:t>10.02.2023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32-F72D-4DC8-84DA-16A45DDCAF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5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6B3-EE47-441B-ABDE-3A2DFFFC6C52}" type="datetimeFigureOut">
              <a:rPr lang="pl-PL" smtClean="0"/>
              <a:t>10.02.2023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32-F72D-4DC8-84DA-16A45DDCAF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96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6B3-EE47-441B-ABDE-3A2DFFFC6C52}" type="datetimeFigureOut">
              <a:rPr lang="pl-PL" smtClean="0"/>
              <a:t>10.02.2023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32-F72D-4DC8-84DA-16A45DDCAF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59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6B3-EE47-441B-ABDE-3A2DFFFC6C52}" type="datetimeFigureOut">
              <a:rPr lang="pl-PL" smtClean="0"/>
              <a:t>10.02.2023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32-F72D-4DC8-84DA-16A45DDCAF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8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6B3-EE47-441B-ABDE-3A2DFFFC6C52}" type="datetimeFigureOut">
              <a:rPr lang="pl-PL" smtClean="0"/>
              <a:t>10.02.2023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32-F72D-4DC8-84DA-16A45DDCAF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2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6B3-EE47-441B-ABDE-3A2DFFFC6C52}" type="datetimeFigureOut">
              <a:rPr lang="pl-PL" smtClean="0"/>
              <a:t>10.02.2023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32-F72D-4DC8-84DA-16A45DDCAF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01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6B3-EE47-441B-ABDE-3A2DFFFC6C52}" type="datetimeFigureOut">
              <a:rPr lang="pl-PL" smtClean="0"/>
              <a:t>10.02.2023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32-F72D-4DC8-84DA-16A45DDCAF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45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6B3-EE47-441B-ABDE-3A2DFFFC6C52}" type="datetimeFigureOut">
              <a:rPr lang="pl-PL" smtClean="0"/>
              <a:t>10.02.2023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32-F72D-4DC8-84DA-16A45DDCAF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92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6B3-EE47-441B-ABDE-3A2DFFFC6C52}" type="datetimeFigureOut">
              <a:rPr lang="pl-PL" smtClean="0"/>
              <a:t>10.02.2023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BF32-F72D-4DC8-84DA-16A45DDCAF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1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736B3-EE47-441B-ABDE-3A2DFFFC6C52}" type="datetimeFigureOut">
              <a:rPr lang="pl-PL" smtClean="0"/>
              <a:t>10.02.2023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5BF32-F72D-4DC8-84DA-16A45DDCAF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96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pl/web/arimr/ewidencja-producentow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monko@kpodr.p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86" y="-531223"/>
            <a:ext cx="12346185" cy="738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0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802433" y="588696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/>
              <a:t>REJESTRACJA DZIAŁALNOŚCI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DDD36F5-204E-CFAE-8E11-6406D76E3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27464"/>
            <a:ext cx="9682064" cy="441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53144" y="515140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/>
              <a:t>Nowe gatunki zwierząt Rejestracja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1E90042-BCDF-3BD2-8356-3AE96013A95E}"/>
              </a:ext>
            </a:extLst>
          </p:cNvPr>
          <p:cNvSpPr txBox="1"/>
          <p:nvPr/>
        </p:nvSpPr>
        <p:spPr>
          <a:xfrm>
            <a:off x="912067" y="1283368"/>
            <a:ext cx="893778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0" indent="-457200" algn="just" fontAlgn="ctr">
              <a:buFont typeface="Arial" panose="020B0604020202020204" pitchFamily="34" charset="0"/>
              <a:buChar char="•"/>
            </a:pPr>
            <a:r>
              <a:rPr lang="pl-PL" sz="3200" b="1" dirty="0"/>
              <a:t>Bydło	</a:t>
            </a:r>
          </a:p>
          <a:p>
            <a:pPr marL="920750" indent="-457200" algn="just" fontAlgn="ctr">
              <a:buFont typeface="Arial" panose="020B0604020202020204" pitchFamily="34" charset="0"/>
              <a:buChar char="•"/>
            </a:pPr>
            <a:r>
              <a:rPr lang="pl-PL" sz="3200" b="1" dirty="0"/>
              <a:t>Owce	</a:t>
            </a:r>
          </a:p>
          <a:p>
            <a:pPr marL="920750" indent="-457200" algn="just" fontAlgn="ctr">
              <a:buFont typeface="Arial" panose="020B0604020202020204" pitchFamily="34" charset="0"/>
              <a:buChar char="•"/>
            </a:pPr>
            <a:r>
              <a:rPr lang="pl-PL" sz="3200" b="1" dirty="0"/>
              <a:t>Świnie	</a:t>
            </a:r>
          </a:p>
          <a:p>
            <a:pPr marL="920750" indent="-457200" algn="just" fontAlgn="ctr">
              <a:buFont typeface="Arial" panose="020B0604020202020204" pitchFamily="34" charset="0"/>
              <a:buChar char="•"/>
            </a:pPr>
            <a:r>
              <a:rPr lang="pl-PL" sz="3200" b="1" dirty="0"/>
              <a:t>Kozy</a:t>
            </a:r>
          </a:p>
          <a:p>
            <a:pPr marL="920750" indent="-457200" algn="just" fontAlgn="ctr">
              <a:buFont typeface="Arial" panose="020B0604020202020204" pitchFamily="34" charset="0"/>
              <a:buChar char="•"/>
            </a:pPr>
            <a:r>
              <a:rPr lang="pl-PL" sz="3600" b="1" dirty="0">
                <a:solidFill>
                  <a:srgbClr val="00B050"/>
                </a:solidFill>
              </a:rPr>
              <a:t>Koniowate </a:t>
            </a:r>
            <a:endParaRPr lang="pl-PL" sz="3600" dirty="0">
              <a:solidFill>
                <a:srgbClr val="00B050"/>
              </a:solidFill>
            </a:endParaRPr>
          </a:p>
          <a:p>
            <a:pPr marL="920750" indent="-457200" algn="just" fontAlgn="ctr">
              <a:buFont typeface="Arial" panose="020B0604020202020204" pitchFamily="34" charset="0"/>
              <a:buChar char="•"/>
            </a:pPr>
            <a:r>
              <a:rPr lang="pl-PL" sz="3600" b="1" dirty="0">
                <a:solidFill>
                  <a:srgbClr val="00B050"/>
                </a:solidFill>
              </a:rPr>
              <a:t>Wielbłądowate </a:t>
            </a:r>
            <a:endParaRPr lang="pl-PL" sz="3600" dirty="0">
              <a:solidFill>
                <a:srgbClr val="00B050"/>
              </a:solidFill>
            </a:endParaRPr>
          </a:p>
          <a:p>
            <a:pPr marL="920750" indent="-457200" algn="just" fontAlgn="ctr">
              <a:buFont typeface="Arial" panose="020B0604020202020204" pitchFamily="34" charset="0"/>
              <a:buChar char="•"/>
            </a:pPr>
            <a:r>
              <a:rPr lang="pl-PL" sz="3600" b="1" dirty="0">
                <a:solidFill>
                  <a:srgbClr val="00B050"/>
                </a:solidFill>
              </a:rPr>
              <a:t>Jeleniowate </a:t>
            </a:r>
          </a:p>
          <a:p>
            <a:pPr marL="920750" indent="-457200" algn="just" fontAlgn="ctr">
              <a:buFont typeface="Arial" panose="020B0604020202020204" pitchFamily="34" charset="0"/>
              <a:buChar char="•"/>
            </a:pPr>
            <a:r>
              <a:rPr lang="pl-PL" sz="3600" b="1" dirty="0">
                <a:solidFill>
                  <a:srgbClr val="00B050"/>
                </a:solidFill>
              </a:rPr>
              <a:t>Drób / jaja wylęgowe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115E58-90A3-E3F0-10BF-A8BD5582DFA4}"/>
              </a:ext>
            </a:extLst>
          </p:cNvPr>
          <p:cNvSpPr txBox="1"/>
          <p:nvPr/>
        </p:nvSpPr>
        <p:spPr>
          <a:xfrm>
            <a:off x="2957804" y="1866122"/>
            <a:ext cx="618619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algn="just" fontAlgn="ctr"/>
            <a:r>
              <a:rPr lang="pl-PL" sz="2000" b="1" dirty="0">
                <a:solidFill>
                  <a:srgbClr val="FF0000"/>
                </a:solidFill>
              </a:rPr>
              <a:t>dla już zarejestrowanych informacje o systemach utrzymania / modelu produkcji </a:t>
            </a:r>
          </a:p>
          <a:p>
            <a:pPr marL="463550" algn="just" fontAlgn="ctr"/>
            <a:r>
              <a:rPr lang="pl-PL" sz="2800" b="1" dirty="0">
                <a:solidFill>
                  <a:srgbClr val="FF0000"/>
                </a:solidFill>
              </a:rPr>
              <a:t>12 m-cy od wejścia w życie ustawy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11252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53144" y="515140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/>
              <a:t>Nowe gatunki zwierząt Rejestracja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1E90042-BCDF-3BD2-8356-3AE96013A95E}"/>
              </a:ext>
            </a:extLst>
          </p:cNvPr>
          <p:cNvSpPr txBox="1"/>
          <p:nvPr/>
        </p:nvSpPr>
        <p:spPr>
          <a:xfrm>
            <a:off x="653144" y="2001825"/>
            <a:ext cx="944257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6450" indent="-342900" algn="just" fontAlgn="ctr">
              <a:buFont typeface="Wingdings" panose="05000000000000000000" pitchFamily="2" charset="2"/>
              <a:buChar char="§"/>
            </a:pPr>
            <a:r>
              <a:rPr lang="pl-PL" sz="2400" b="1" dirty="0"/>
              <a:t>jeleniowate / wielbłądowate </a:t>
            </a:r>
            <a:r>
              <a:rPr lang="pl-PL" sz="2400" b="1" dirty="0">
                <a:solidFill>
                  <a:srgbClr val="FF0000"/>
                </a:solidFill>
              </a:rPr>
              <a:t>– </a:t>
            </a:r>
            <a:r>
              <a:rPr lang="pl-PL" sz="2400" dirty="0">
                <a:solidFill>
                  <a:srgbClr val="FF0000"/>
                </a:solidFill>
              </a:rPr>
              <a:t>rejestracja siedziby - </a:t>
            </a:r>
            <a:r>
              <a:rPr lang="pl-PL" sz="2400" b="1" dirty="0">
                <a:solidFill>
                  <a:srgbClr val="FF0000"/>
                </a:solidFill>
              </a:rPr>
              <a:t>6 m-cy </a:t>
            </a:r>
            <a:r>
              <a:rPr lang="pl-PL" sz="2400" dirty="0">
                <a:solidFill>
                  <a:srgbClr val="FF0000"/>
                </a:solidFill>
              </a:rPr>
              <a:t>od wejścia w życie ustawy / oznakowanie i zgłoszenie </a:t>
            </a:r>
            <a:r>
              <a:rPr lang="pl-PL" sz="2400" b="1" dirty="0">
                <a:solidFill>
                  <a:srgbClr val="FF0000"/>
                </a:solidFill>
              </a:rPr>
              <a:t>18 m-cy</a:t>
            </a:r>
            <a:r>
              <a:rPr lang="pl-PL" sz="2400" dirty="0">
                <a:solidFill>
                  <a:srgbClr val="FF0000"/>
                </a:solidFill>
              </a:rPr>
              <a:t> od wejścia w życie ustawy</a:t>
            </a:r>
            <a:r>
              <a:rPr lang="pl-PL" dirty="0">
                <a:solidFill>
                  <a:srgbClr val="FF0000"/>
                </a:solidFill>
              </a:rPr>
              <a:t> (z wyłączeniem - przed opuszczeniem siedziby stada);</a:t>
            </a:r>
          </a:p>
          <a:p>
            <a:pPr marL="749300" indent="-285750" algn="just" fontAlgn="ctr">
              <a:buFont typeface="Wingdings" panose="05000000000000000000" pitchFamily="2" charset="2"/>
              <a:buChar char="§"/>
            </a:pPr>
            <a:endParaRPr lang="pl-PL" dirty="0">
              <a:solidFill>
                <a:srgbClr val="FF0000"/>
              </a:solidFill>
            </a:endParaRPr>
          </a:p>
          <a:p>
            <a:pPr marL="806450" indent="-342900" algn="just" fontAlgn="ctr">
              <a:buFont typeface="Wingdings" panose="05000000000000000000" pitchFamily="2" charset="2"/>
              <a:buChar char="§"/>
            </a:pPr>
            <a:r>
              <a:rPr lang="pl-PL" sz="2400" b="1" dirty="0"/>
              <a:t>koniowate –</a:t>
            </a:r>
            <a:r>
              <a:rPr lang="pl-PL" sz="2400" b="1" dirty="0">
                <a:solidFill>
                  <a:srgbClr val="FF0000"/>
                </a:solidFill>
              </a:rPr>
              <a:t> 3 m-ce </a:t>
            </a:r>
            <a:r>
              <a:rPr lang="pl-PL" sz="2400" dirty="0">
                <a:solidFill>
                  <a:srgbClr val="FF0000"/>
                </a:solidFill>
              </a:rPr>
              <a:t>od wejścia w życie ustawy siedziba i zgłoszenia zwierząt</a:t>
            </a:r>
          </a:p>
          <a:p>
            <a:pPr marL="806450" indent="-342900" algn="just" fontAlgn="ctr">
              <a:buFont typeface="Wingdings" panose="05000000000000000000" pitchFamily="2" charset="2"/>
              <a:buChar char="§"/>
            </a:pPr>
            <a:endParaRPr lang="pl-PL" sz="2400" dirty="0">
              <a:solidFill>
                <a:srgbClr val="FF0000"/>
              </a:solidFill>
            </a:endParaRPr>
          </a:p>
          <a:p>
            <a:pPr marL="806450" indent="-342900" algn="just" fontAlgn="ctr">
              <a:buFont typeface="Wingdings" panose="05000000000000000000" pitchFamily="2" charset="2"/>
              <a:buChar char="§"/>
            </a:pPr>
            <a:r>
              <a:rPr lang="pl-PL" sz="2400" b="1" dirty="0"/>
              <a:t>drób </a:t>
            </a:r>
            <a:r>
              <a:rPr lang="pl-PL" sz="2400" b="1" dirty="0">
                <a:solidFill>
                  <a:srgbClr val="FF0000"/>
                </a:solidFill>
              </a:rPr>
              <a:t>– </a:t>
            </a:r>
            <a:r>
              <a:rPr lang="pl-PL" sz="2400" dirty="0">
                <a:solidFill>
                  <a:srgbClr val="FF0000"/>
                </a:solidFill>
              </a:rPr>
              <a:t>rejestracja zakładu </a:t>
            </a:r>
            <a:r>
              <a:rPr lang="pl-PL" sz="2400" b="1" dirty="0">
                <a:solidFill>
                  <a:srgbClr val="FF0000"/>
                </a:solidFill>
              </a:rPr>
              <a:t>- 3 m-ce </a:t>
            </a:r>
            <a:r>
              <a:rPr lang="pl-PL" sz="2400" dirty="0">
                <a:solidFill>
                  <a:srgbClr val="FF0000"/>
                </a:solidFill>
              </a:rPr>
              <a:t>od wejścia w życie ustawy</a:t>
            </a:r>
          </a:p>
        </p:txBody>
      </p:sp>
    </p:spTree>
    <p:extLst>
      <p:ext uri="{BB962C8B-B14F-4D97-AF65-F5344CB8AC3E}">
        <p14:creationId xmlns:p14="http://schemas.microsoft.com/office/powerpoint/2010/main" val="295002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599356" y="165459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/>
              <a:t>Nowe gatunki zwierząt Rejestracja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2E613C3-C689-E3AE-1B8E-AC35DF31C65D}"/>
              </a:ext>
            </a:extLst>
          </p:cNvPr>
          <p:cNvSpPr txBox="1"/>
          <p:nvPr/>
        </p:nvSpPr>
        <p:spPr>
          <a:xfrm>
            <a:off x="1093693" y="1676400"/>
            <a:ext cx="106321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Zgłoszenia działalności można dokonać w formie elektronicznej za pośrednictwem aplikacji </a:t>
            </a:r>
            <a:r>
              <a:rPr lang="pl-PL" dirty="0" err="1"/>
              <a:t>IRZplus</a:t>
            </a:r>
            <a:r>
              <a:rPr lang="pl-PL" dirty="0"/>
              <a:t> lub za pośrednictwem formularza papierowego udostępnionego na stronie internetowej i w BP. </a:t>
            </a:r>
          </a:p>
          <a:p>
            <a:endParaRPr lang="pl-PL" dirty="0"/>
          </a:p>
          <a:p>
            <a:pPr algn="just"/>
            <a:r>
              <a:rPr lang="pl-PL" dirty="0"/>
              <a:t>Informacje o sposobie i zasadach uzyskania dostępu do tej aplikacji oraz dotyczące dokonywania zgłoszeń za jej pośrednictwem opisane są na stronie ARiMR w zakładce </a:t>
            </a:r>
            <a:r>
              <a:rPr lang="pl-PL" sz="2000" b="1" dirty="0"/>
              <a:t>(aplikacja) </a:t>
            </a:r>
            <a:r>
              <a:rPr lang="pl-PL" sz="2000" b="1" dirty="0" err="1"/>
              <a:t>IRZplus</a:t>
            </a:r>
            <a:r>
              <a:rPr lang="pl-PL" sz="2000" b="1" dirty="0"/>
              <a:t> Obsługa zgłoszeń przez Internet</a:t>
            </a:r>
            <a:r>
              <a:rPr lang="pl-PL" dirty="0"/>
              <a:t>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4AF84E4-B03B-479F-8A70-07F2117BD2C1}"/>
              </a:ext>
            </a:extLst>
          </p:cNvPr>
          <p:cNvSpPr txBox="1"/>
          <p:nvPr/>
        </p:nvSpPr>
        <p:spPr>
          <a:xfrm>
            <a:off x="1093693" y="4178477"/>
            <a:ext cx="102645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W wyjątkowych sytuacjach wniosek można złożyć w biurze powiatowym właściwym dla adresu wskazanego w ewidencji producentów lub przekazać pocztą. Formularze papierowe dostępne są do samodzielnego wydruku w Dokumentach dotyczących Identyfikacji i Rejestracji Zwierząt.</a:t>
            </a:r>
          </a:p>
        </p:txBody>
      </p:sp>
    </p:spTree>
    <p:extLst>
      <p:ext uri="{BB962C8B-B14F-4D97-AF65-F5344CB8AC3E}">
        <p14:creationId xmlns:p14="http://schemas.microsoft.com/office/powerpoint/2010/main" val="3598436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53144" y="515140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/>
              <a:t>RODZAJE DZIAŁALNOŚCI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C48E307-AA76-0A5E-1263-A1BA814AB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109745"/>
            <a:ext cx="11118980" cy="51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1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53144" y="515140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/>
              <a:t>RODZAJE DZIAŁALNOŚCI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B843B1C-22DE-2FF3-913B-3532CB900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41" y="1110341"/>
            <a:ext cx="11455359" cy="52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7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1E90042-BCDF-3BD2-8356-3AE96013A95E}"/>
              </a:ext>
            </a:extLst>
          </p:cNvPr>
          <p:cNvSpPr txBox="1"/>
          <p:nvPr/>
        </p:nvSpPr>
        <p:spPr>
          <a:xfrm>
            <a:off x="912067" y="1283368"/>
            <a:ext cx="9668847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 algn="just" fontAlgn="ctr">
              <a:buAutoNum type="arabicPeriod"/>
            </a:pPr>
            <a:r>
              <a:rPr lang="pl-PL" sz="2400" b="1" dirty="0"/>
              <a:t>System utrzymania zwierząt</a:t>
            </a:r>
          </a:p>
          <a:p>
            <a:pPr marL="809625" indent="-360363" algn="just" fontAlgn="ctr">
              <a:buFontTx/>
              <a:buChar char="-"/>
            </a:pPr>
            <a:r>
              <a:rPr lang="pl-PL" sz="2000" b="1" dirty="0"/>
              <a:t>gatunek</a:t>
            </a:r>
          </a:p>
          <a:p>
            <a:pPr marL="809625" indent="-360363" algn="just" fontAlgn="ctr">
              <a:buFontTx/>
              <a:buChar char="-"/>
            </a:pPr>
            <a:r>
              <a:rPr lang="pl-PL" sz="2000" b="1" dirty="0"/>
              <a:t>system utrzymania </a:t>
            </a:r>
          </a:p>
          <a:p>
            <a:pPr marL="449262" algn="just" fontAlgn="ctr"/>
            <a:r>
              <a:rPr lang="pl-PL" sz="2000" dirty="0"/>
              <a:t>	- otwarty</a:t>
            </a:r>
          </a:p>
          <a:p>
            <a:pPr marL="449262" algn="just" fontAlgn="ctr"/>
            <a:r>
              <a:rPr lang="pl-PL" sz="2000" dirty="0"/>
              <a:t>	- zamknięty na uwięzi </a:t>
            </a:r>
          </a:p>
          <a:p>
            <a:pPr marL="449262" algn="just" fontAlgn="ctr"/>
            <a:r>
              <a:rPr lang="pl-PL" sz="2000" dirty="0"/>
              <a:t>	- zamknięty bez uwięzi wolnostanowiskowy</a:t>
            </a:r>
          </a:p>
          <a:p>
            <a:pPr marL="1347788" indent="-184150" algn="just" fontAlgn="ctr"/>
            <a:r>
              <a:rPr lang="pl-PL" dirty="0"/>
              <a:t>- z wydzielonymi legowiskami</a:t>
            </a:r>
          </a:p>
          <a:p>
            <a:pPr marL="1347788" indent="-184150" algn="just" fontAlgn="ctr"/>
            <a:r>
              <a:rPr lang="pl-PL" dirty="0"/>
              <a:t>- bez wydzielonych legowisk na ściółce</a:t>
            </a:r>
          </a:p>
          <a:p>
            <a:pPr marL="1347788" indent="-184150" algn="just" fontAlgn="ctr"/>
            <a:r>
              <a:rPr lang="pl-PL" dirty="0"/>
              <a:t>- bez wydzielonych legowisk i ściółki</a:t>
            </a:r>
          </a:p>
          <a:p>
            <a:pPr marL="1074738" indent="-176213" algn="just" defTabSz="538163" fontAlgn="ctr"/>
            <a:r>
              <a:rPr lang="pl-PL" sz="2000" b="1" dirty="0"/>
              <a:t>- mieszany – w przypadku, gdy w siedzibie stada są obiekty o różnych systemach utrzymywania,</a:t>
            </a:r>
          </a:p>
          <a:p>
            <a:pPr marL="898525" indent="-450850" algn="just" defTabSz="538163" fontAlgn="ctr"/>
            <a:r>
              <a:rPr lang="pl-PL" sz="2000" b="1" dirty="0"/>
              <a:t>	- zamknięty w kojcu</a:t>
            </a:r>
          </a:p>
          <a:p>
            <a:pPr marL="1347788" indent="-184150" algn="just" defTabSz="538163" fontAlgn="ctr"/>
            <a:r>
              <a:rPr lang="pl-PL" dirty="0"/>
              <a:t>- pojedynczo</a:t>
            </a:r>
          </a:p>
          <a:p>
            <a:pPr marL="1347788" indent="-184150" algn="just" defTabSz="538163" fontAlgn="ctr"/>
            <a:r>
              <a:rPr lang="pl-PL" dirty="0"/>
              <a:t>- grupowo </a:t>
            </a:r>
          </a:p>
          <a:p>
            <a:pPr marL="809625" indent="-360363" algn="just" fontAlgn="ctr">
              <a:buFontTx/>
              <a:buChar char="-"/>
            </a:pPr>
            <a:r>
              <a:rPr lang="pl-PL" sz="2000" b="1" dirty="0"/>
              <a:t>technologia produkcji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54931C7-C2ED-2ABC-16BA-50135B7DCB08}"/>
              </a:ext>
            </a:extLst>
          </p:cNvPr>
          <p:cNvSpPr txBox="1"/>
          <p:nvPr/>
        </p:nvSpPr>
        <p:spPr>
          <a:xfrm>
            <a:off x="912067" y="542485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/>
              <a:t>Nowy IRZ / zgłoszenia </a:t>
            </a:r>
          </a:p>
        </p:txBody>
      </p:sp>
    </p:spTree>
    <p:extLst>
      <p:ext uri="{BB962C8B-B14F-4D97-AF65-F5344CB8AC3E}">
        <p14:creationId xmlns:p14="http://schemas.microsoft.com/office/powerpoint/2010/main" val="242546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1E90042-BCDF-3BD2-8356-3AE96013A95E}"/>
              </a:ext>
            </a:extLst>
          </p:cNvPr>
          <p:cNvSpPr txBox="1"/>
          <p:nvPr/>
        </p:nvSpPr>
        <p:spPr>
          <a:xfrm>
            <a:off x="930729" y="1563286"/>
            <a:ext cx="89377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/>
            <a:r>
              <a:rPr lang="pl-PL" sz="2400" b="1" dirty="0"/>
              <a:t>2. Budynki wchodzące w skład działalności</a:t>
            </a:r>
          </a:p>
          <a:p>
            <a:pPr marL="809625" indent="-360363" algn="just" fontAlgn="ctr">
              <a:buFontTx/>
              <a:buChar char="-"/>
            </a:pPr>
            <a:r>
              <a:rPr lang="pl-PL" sz="2400" dirty="0"/>
              <a:t>opis budynku</a:t>
            </a:r>
          </a:p>
          <a:p>
            <a:pPr marL="809625" indent="-360363" algn="just" fontAlgn="ctr">
              <a:buFontTx/>
              <a:buChar char="-"/>
            </a:pPr>
            <a:r>
              <a:rPr lang="pl-PL" sz="2400" dirty="0"/>
              <a:t>cechy charakterystyczne</a:t>
            </a:r>
          </a:p>
          <a:p>
            <a:pPr marL="809625" indent="-360363" algn="just" fontAlgn="ctr">
              <a:buFontTx/>
              <a:buChar char="-"/>
            </a:pPr>
            <a:r>
              <a:rPr lang="pl-PL" sz="2400" dirty="0"/>
              <a:t>współrzędne</a:t>
            </a:r>
          </a:p>
          <a:p>
            <a:pPr marL="809625" indent="-360363" algn="just" fontAlgn="ctr">
              <a:buFontTx/>
              <a:buChar char="-"/>
            </a:pPr>
            <a:r>
              <a:rPr lang="pl-PL" sz="2400" dirty="0"/>
              <a:t>kierunek produkcji</a:t>
            </a:r>
          </a:p>
          <a:p>
            <a:pPr marL="809625" indent="-360363" algn="just" fontAlgn="ctr">
              <a:buFontTx/>
              <a:buChar char="-"/>
            </a:pPr>
            <a:r>
              <a:rPr lang="pl-PL" sz="2400" dirty="0"/>
              <a:t>wielkość produkcji</a:t>
            </a:r>
          </a:p>
          <a:p>
            <a:pPr marL="809625" indent="-360363" algn="just" fontAlgn="ctr">
              <a:buFontTx/>
              <a:buChar char="-"/>
            </a:pPr>
            <a:r>
              <a:rPr lang="pl-PL" sz="2400" dirty="0"/>
              <a:t>gatunek</a:t>
            </a:r>
          </a:p>
          <a:p>
            <a:pPr marL="449262" algn="just" fontAlgn="ctr"/>
            <a:endParaRPr lang="pl-PL" sz="2400" dirty="0"/>
          </a:p>
          <a:p>
            <a:pPr algn="just" fontAlgn="ctr"/>
            <a:r>
              <a:rPr lang="pl-PL" sz="2400" b="1" dirty="0"/>
              <a:t>3. Działki w siedzibie stada, na których będzie prowadzony wypas zwierząt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D25BD18-373B-1ED9-86AE-1A9712CA660D}"/>
              </a:ext>
            </a:extLst>
          </p:cNvPr>
          <p:cNvSpPr txBox="1"/>
          <p:nvPr/>
        </p:nvSpPr>
        <p:spPr>
          <a:xfrm>
            <a:off x="805544" y="667540"/>
            <a:ext cx="8231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/>
              <a:t>Nowy IRZ / zgłoszenia </a:t>
            </a:r>
          </a:p>
        </p:txBody>
      </p:sp>
    </p:spTree>
    <p:extLst>
      <p:ext uri="{BB962C8B-B14F-4D97-AF65-F5344CB8AC3E}">
        <p14:creationId xmlns:p14="http://schemas.microsoft.com/office/powerpoint/2010/main" val="2242027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C94CA9-BBC6-508B-345A-3281212F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B7AD04-D332-8962-DFFC-445618441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E1B327-EC3A-8478-3EAB-C8A8AE9F2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971"/>
            <a:ext cx="12192000" cy="63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5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1074821" y="1500755"/>
            <a:ext cx="9400674" cy="3465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2400" b="1" dirty="0"/>
              <a:t>Zgłoszenia dla wielbłądowatych/ jeleniowatych: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l-PL" sz="2000" dirty="0"/>
          </a:p>
          <a:p>
            <a:pPr marL="539750" indent="-182563" algn="just">
              <a:lnSpc>
                <a:spcPct val="120000"/>
              </a:lnSpc>
              <a:spcBef>
                <a:spcPts val="0"/>
              </a:spcBef>
            </a:pPr>
            <a:r>
              <a:rPr lang="pl-PL" sz="2000" b="1" dirty="0"/>
              <a:t>1. Zgłoszenia rejestrujące: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Zgłoszenie oznakowania indywidualnym numerem identyfikacyjnym urodzonego wielbłądowatego/ jeleniowatego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Zgłoszenie wielbłądowatego/ jeleniowatego oznakowanego indywidualnym numerem identyfikacyjnym wwiezionego z innego państwa członkowskiego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Zgłoszenie oznakowania indywidualnym numerem identyfikacyjnym wielbłądowatego/ jeleniowatego wwiezionego z państwa trzeciego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15693C8-46B1-9C84-8488-CA991C7468ED}"/>
              </a:ext>
            </a:extLst>
          </p:cNvPr>
          <p:cNvSpPr txBox="1"/>
          <p:nvPr/>
        </p:nvSpPr>
        <p:spPr>
          <a:xfrm>
            <a:off x="653144" y="515140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1" dirty="0"/>
              <a:t>Zmiany w zgłoszeniach:</a:t>
            </a:r>
          </a:p>
        </p:txBody>
      </p:sp>
    </p:spTree>
    <p:extLst>
      <p:ext uri="{BB962C8B-B14F-4D97-AF65-F5344CB8AC3E}">
        <p14:creationId xmlns:p14="http://schemas.microsoft.com/office/powerpoint/2010/main" val="47103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74"/>
            <a:ext cx="12192000" cy="7156174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393441" y="1356225"/>
            <a:ext cx="11405118" cy="2387600"/>
          </a:xfrm>
        </p:spPr>
        <p:txBody>
          <a:bodyPr>
            <a:noAutofit/>
          </a:bodyPr>
          <a:lstStyle/>
          <a:p>
            <a:r>
              <a:rPr lang="pl-PL" sz="4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Obowiązki rolnika w świetle nowej </a:t>
            </a:r>
            <a:br>
              <a:rPr lang="pl-PL" sz="4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pl-PL" sz="4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Ustawy o systemie identyfikacji </a:t>
            </a:r>
            <a:br>
              <a:rPr lang="pl-PL" sz="4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pl-PL" sz="4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 rejestracji zwierząt</a:t>
            </a:r>
            <a:endParaRPr lang="pl-PL" sz="4400" b="1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2858277" y="4196007"/>
            <a:ext cx="9144000" cy="1655762"/>
          </a:xfrm>
        </p:spPr>
        <p:txBody>
          <a:bodyPr/>
          <a:lstStyle/>
          <a:p>
            <a:pPr algn="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 Mońko-Łanucha</a:t>
            </a:r>
            <a:br>
              <a:rPr lang="pl-PL" dirty="0"/>
            </a:b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starszy specjalista ds. produkcji zwierzęcej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 Technologii Produkcji Rolniczej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Kujawsko-Pomorski Ośrodek Doradztwa Rolniczego w Minikowie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8617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53144" y="515140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1" dirty="0"/>
              <a:t>Zmiany w zgłoszeniach: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1074821" y="1780674"/>
            <a:ext cx="9400674" cy="3431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b="1" dirty="0"/>
              <a:t>Zgłoszenia dla wielbłądowatych/ jeleniowatych:</a:t>
            </a:r>
            <a:br>
              <a:rPr lang="pl-PL" sz="1800" dirty="0"/>
            </a:br>
            <a:endParaRPr lang="pl-PL" sz="1800" dirty="0"/>
          </a:p>
          <a:p>
            <a:pPr marL="539750" indent="-182563" algn="just">
              <a:lnSpc>
                <a:spcPct val="120000"/>
              </a:lnSpc>
              <a:spcBef>
                <a:spcPts val="0"/>
              </a:spcBef>
            </a:pPr>
            <a:r>
              <a:rPr lang="pl-PL" sz="1800" b="1" dirty="0"/>
              <a:t>2. Zgłoszenia dotyczące stanu stada: 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Zgłoszenie przemieszczenia wielbłądowatego/ jeleniowatego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Zgłoszenie padnięcia/ zabicia/ uboju wielbłądowatego/ jeleniowatego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Zgłoszenie uboju w rzeźni wielbłądowatego/ jeleniowatego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Zgłoszenie unieszkodliwienia zwłok wielbłądowatego/ jeleniowatego</a:t>
            </a:r>
          </a:p>
          <a:p>
            <a:pPr marL="539750" indent="-182563" algn="just">
              <a:lnSpc>
                <a:spcPct val="120000"/>
              </a:lnSpc>
              <a:spcBef>
                <a:spcPts val="0"/>
              </a:spcBef>
            </a:pPr>
            <a:r>
              <a:rPr lang="pl-PL" sz="1800" b="1" dirty="0"/>
              <a:t>3. Inne: 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Zgłoszenie zastąpienia oznakowania wielbłądowatego/ jeleniowatego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Wniosek o wykreślenie zdarzenia ze zgłoszenia  </a:t>
            </a:r>
          </a:p>
        </p:txBody>
      </p:sp>
    </p:spTree>
    <p:extLst>
      <p:ext uri="{BB962C8B-B14F-4D97-AF65-F5344CB8AC3E}">
        <p14:creationId xmlns:p14="http://schemas.microsoft.com/office/powerpoint/2010/main" val="1970431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53144" y="515140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w zgłoszeniach: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1074821" y="1780674"/>
            <a:ext cx="9400674" cy="317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Zgłoszenia dla drobiu/ jaj wylęgowych </a:t>
            </a:r>
            <a:br>
              <a:rPr lang="pl-PL" sz="2000" b="1" dirty="0"/>
            </a:br>
            <a:endParaRPr lang="pl-PL" sz="1400" b="1" dirty="0"/>
          </a:p>
          <a:p>
            <a:pPr marL="108585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Zgłoszenie zwiększenia liczebności drobiu/ jaj wylęgowych w zakładzie drobiu,</a:t>
            </a:r>
          </a:p>
          <a:p>
            <a:pPr marL="108585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Zgłoszenie zmniejszenia liczebności drobiu/ jaj wylęgowych w zakładzie drobiu,</a:t>
            </a:r>
          </a:p>
          <a:p>
            <a:pPr marL="108585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Zgłoszenie unieszkodliwienia zwłok drobiu / jaj wylęgowych,</a:t>
            </a:r>
          </a:p>
          <a:p>
            <a:pPr marL="108585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Zgłoszenie uboju drobiu w rzeźni,</a:t>
            </a:r>
          </a:p>
          <a:p>
            <a:pPr marL="108585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Zgłoszenie padnięcia lub śmierci drobiu w innych okolicznościach niż zabicie </a:t>
            </a:r>
            <a:br>
              <a:rPr lang="pl-PL" sz="2000" dirty="0"/>
            </a:br>
            <a:r>
              <a:rPr lang="pl-PL" sz="2000" dirty="0"/>
              <a:t>z nakazu PLW (7 dni),</a:t>
            </a:r>
          </a:p>
          <a:p>
            <a:pPr marL="108585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Zgłoszenie wykreślenia zdarzenia ze zgłoszenia.</a:t>
            </a:r>
          </a:p>
        </p:txBody>
      </p:sp>
    </p:spTree>
    <p:extLst>
      <p:ext uri="{BB962C8B-B14F-4D97-AF65-F5344CB8AC3E}">
        <p14:creationId xmlns:p14="http://schemas.microsoft.com/office/powerpoint/2010/main" val="230841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53144" y="515140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1" dirty="0"/>
              <a:t>Zmiany w zgłoszeniach: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830424" y="1436914"/>
            <a:ext cx="1094556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Zgłoszenia dla koniowatych:</a:t>
            </a:r>
            <a:br>
              <a:rPr lang="pl-PL" sz="2000" dirty="0"/>
            </a:br>
            <a:endParaRPr lang="pl-PL" sz="2000" dirty="0"/>
          </a:p>
          <a:p>
            <a:pPr marL="265113" algn="just"/>
            <a:r>
              <a:rPr lang="pl-PL" sz="2000" dirty="0"/>
              <a:t>• Zgłoszenie koniowatego do rejestru: </a:t>
            </a:r>
          </a:p>
          <a:p>
            <a:pPr marL="265113" algn="just"/>
            <a:r>
              <a:rPr lang="pl-PL" sz="2000" dirty="0"/>
              <a:t>o Przypisanie koniowatego do działalności </a:t>
            </a:r>
          </a:p>
          <a:p>
            <a:pPr marL="265113" algn="just"/>
            <a:r>
              <a:rPr lang="pl-PL" sz="2000" dirty="0"/>
              <a:t>o Zgłoszenie urodzenia koniowatego </a:t>
            </a:r>
          </a:p>
          <a:p>
            <a:pPr marL="265113" algn="just"/>
            <a:r>
              <a:rPr lang="pl-PL" sz="2000" dirty="0"/>
              <a:t>o Pierwsza rejestracja (ujawnienie) </a:t>
            </a:r>
          </a:p>
          <a:p>
            <a:pPr marL="265113" algn="just"/>
            <a:r>
              <a:rPr lang="pl-PL" sz="2000" dirty="0"/>
              <a:t>o Przemieszczenie z państwa UE </a:t>
            </a:r>
          </a:p>
          <a:p>
            <a:pPr marL="265113" algn="just"/>
            <a:r>
              <a:rPr lang="pl-PL" sz="2000" dirty="0"/>
              <a:t>o Przemieszczenie z państwa niebędącego członkiem UE </a:t>
            </a:r>
          </a:p>
          <a:p>
            <a:pPr marL="265113" algn="just"/>
            <a:r>
              <a:rPr lang="pl-PL" sz="2000" dirty="0"/>
              <a:t>• Zgłoszenie przemieszczenia koniowatego </a:t>
            </a:r>
          </a:p>
          <a:p>
            <a:pPr marL="265113" algn="just"/>
            <a:r>
              <a:rPr lang="pl-PL" sz="2000" dirty="0"/>
              <a:t>• Zgłoszenie padnięcia, zabicia, uboju koniowatego </a:t>
            </a:r>
          </a:p>
          <a:p>
            <a:pPr marL="265113" algn="just"/>
            <a:r>
              <a:rPr lang="pl-PL" sz="2000" dirty="0"/>
              <a:t>• Zgłoszenie uboju koniowatego w rzeźni </a:t>
            </a:r>
          </a:p>
          <a:p>
            <a:pPr marL="265113" algn="just"/>
            <a:r>
              <a:rPr lang="pl-PL" sz="2000" dirty="0"/>
              <a:t>• Zgłoszenie unieszkodliwienia zwłok koniowatego </a:t>
            </a:r>
          </a:p>
          <a:p>
            <a:pPr marL="265113" algn="just"/>
            <a:r>
              <a:rPr lang="pl-PL" sz="2000" dirty="0"/>
              <a:t>• Wniosek o wydanie duplikatu dokumentu identyfikacyjnego, zastępczego dokumentu identyfikacyjnego lub nowego unikalnego dożywotniego dokumentu identyfikacyjnego koniowatego </a:t>
            </a:r>
          </a:p>
        </p:txBody>
      </p:sp>
    </p:spTree>
    <p:extLst>
      <p:ext uri="{BB962C8B-B14F-4D97-AF65-F5344CB8AC3E}">
        <p14:creationId xmlns:p14="http://schemas.microsoft.com/office/powerpoint/2010/main" val="2338920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53144" y="515140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w zgłoszeniach: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653144" y="1463433"/>
            <a:ext cx="1127137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u="sng" dirty="0">
                <a:solidFill>
                  <a:srgbClr val="00B050"/>
                </a:solidFill>
              </a:rPr>
              <a:t>Spis stanu stada świń</a:t>
            </a:r>
            <a:br>
              <a:rPr lang="pl-PL" sz="3600" b="1" u="sng" dirty="0">
                <a:solidFill>
                  <a:srgbClr val="00B050"/>
                </a:solidFill>
              </a:rPr>
            </a:br>
            <a:br>
              <a:rPr lang="pl-PL" sz="3600" b="1" u="sng" dirty="0">
                <a:solidFill>
                  <a:srgbClr val="00B050"/>
                </a:solidFill>
              </a:rPr>
            </a:br>
            <a:r>
              <a:rPr lang="pl-PL" sz="3600" dirty="0">
                <a:solidFill>
                  <a:srgbClr val="00B050"/>
                </a:solidFill>
              </a:rPr>
              <a:t>2 razy do roku </a:t>
            </a:r>
            <a:r>
              <a:rPr lang="pl-PL" sz="3600" dirty="0">
                <a:solidFill>
                  <a:srgbClr val="FF0000"/>
                </a:solidFill>
              </a:rPr>
              <a:t>nie później niż</a:t>
            </a:r>
          </a:p>
          <a:p>
            <a:pPr marL="571500" indent="-571500">
              <a:buFontTx/>
              <a:buChar char="-"/>
            </a:pPr>
            <a:r>
              <a:rPr lang="pl-PL" sz="3600" dirty="0">
                <a:solidFill>
                  <a:srgbClr val="00B050"/>
                </a:solidFill>
              </a:rPr>
              <a:t>30.06.danego roku</a:t>
            </a:r>
          </a:p>
          <a:p>
            <a:pPr marL="571500" indent="-571500">
              <a:buFontTx/>
              <a:buChar char="-"/>
            </a:pPr>
            <a:r>
              <a:rPr lang="pl-PL" sz="3600" dirty="0"/>
              <a:t>31.12.danego roku</a:t>
            </a:r>
          </a:p>
          <a:p>
            <a:r>
              <a:rPr lang="pl-PL" sz="3200" dirty="0"/>
              <a:t>Zgłoszenie do komputerowej bazy danych </a:t>
            </a:r>
            <a:r>
              <a:rPr lang="pl-PL" sz="3200" dirty="0">
                <a:solidFill>
                  <a:srgbClr val="FF0000"/>
                </a:solidFill>
              </a:rPr>
              <a:t>7 dni </a:t>
            </a:r>
            <a:r>
              <a:rPr lang="pl-PL" sz="3200" dirty="0"/>
              <a:t>od dokonania spisu</a:t>
            </a:r>
          </a:p>
          <a:p>
            <a:r>
              <a:rPr lang="pl-PL" sz="800" b="1" u="sng" dirty="0">
                <a:solidFill>
                  <a:srgbClr val="00B05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07648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w zgłoszeniach: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669186" y="1059120"/>
            <a:ext cx="1052820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Nowa ustawa o identyfikacji i rejestracji zwierząt wprowadza zmiany w zakresie wydawania paszportów dla bydła:</a:t>
            </a:r>
          </a:p>
          <a:p>
            <a:pPr algn="l" fontAlgn="base"/>
            <a:endParaRPr lang="pl-PL" sz="2800" b="0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Paszporty bydła będą </a:t>
            </a:r>
            <a:r>
              <a:rPr lang="pl-PL" sz="2000" b="1" u="sng" dirty="0">
                <a:effectLst/>
                <a:latin typeface="Open Sans" panose="020B0606030504020204" pitchFamily="34" charset="0"/>
              </a:rPr>
              <a:t>wydawane bezpłatnie</a:t>
            </a: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posiadaczom jedynie dla zwierząt przemieszczanych do innych państw członkowskich UE w terminie 3 dni od dnia otrzymania informacji o zamiarze przemieszczenia bydła do innego państwa członkowskiego,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Bydło zaopatrzone w paszport lub jego duplikat na dotychczasowych zasadach uznaje się za zaopatrzone w paszport.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F14F5D3-FD38-8A60-37F2-A6719C28A439}"/>
              </a:ext>
            </a:extLst>
          </p:cNvPr>
          <p:cNvSpPr txBox="1"/>
          <p:nvPr/>
        </p:nvSpPr>
        <p:spPr>
          <a:xfrm>
            <a:off x="669186" y="4388094"/>
            <a:ext cx="114318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Posiadacz bydła informuje kierownika biura o zamiarze przemieszczenia bydła do innego niż Rzeczpospolita Polska państwa członkowskiego w terminie 5 dni przed planowanym dniem przemieszczenia.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55291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w zgłoszeniach: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669186" y="1059120"/>
            <a:ext cx="1052820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Nowa ustawa o identyfikacji i rejestracji zwierząt wprowadza zmiany w zakresie wydawania paszportów dla bydła:</a:t>
            </a:r>
          </a:p>
          <a:p>
            <a:pPr algn="l" fontAlgn="base"/>
            <a:endParaRPr lang="pl-PL" sz="2800" b="0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Posiadacz bydła </a:t>
            </a:r>
            <a:r>
              <a:rPr lang="pl-PL" sz="20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odbiera paszport bydła osobiście</a:t>
            </a:r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, chyba że złoży kierownikowi biura oświadczenie, w którym wyrazi zgodę na doręczenie mu paszportu bydła za pośrednictwem placówki pocztowej operatora wyznaczonego w rozumieniu art. 3 pkt 13 ustawy z dnia 23 listopada 2012 r. </a:t>
            </a:r>
          </a:p>
          <a:p>
            <a:pPr algn="l" fontAlgn="base"/>
            <a:r>
              <a:rPr lang="pl-PL" sz="20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– Prawo pocztowe (Dz. U. z 2022 r. poz. 896, 1933 i 2042) </a:t>
            </a:r>
            <a:r>
              <a:rPr lang="pl-PL" sz="20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przesyłką poleconą za potwierdzeniem odbioru lub wyrazi zgodę na udostępnienie paszportu bydła w systemie teleinformatycznym Agencji, w którym jest prowadzona komputerowa baza danych.</a:t>
            </a:r>
          </a:p>
        </p:txBody>
      </p:sp>
    </p:spTree>
    <p:extLst>
      <p:ext uri="{BB962C8B-B14F-4D97-AF65-F5344CB8AC3E}">
        <p14:creationId xmlns:p14="http://schemas.microsoft.com/office/powerpoint/2010/main" val="1261753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53144" y="515140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w zgłoszeniach: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1010652" y="1616858"/>
            <a:ext cx="1052820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sposobu dokonywania zgłoszeń (art. 45):</a:t>
            </a:r>
          </a:p>
          <a:p>
            <a:pPr marL="836613" indent="-571500" algn="just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FF0000"/>
                </a:solidFill>
              </a:rPr>
              <a:t>Papierowo</a:t>
            </a:r>
            <a:r>
              <a:rPr lang="pl-PL" sz="2800" dirty="0"/>
              <a:t> – tylko podmioty prowadzące chów/ hodowlę (bydło/owce/kozy/świnie) oraz właściciele koniowatych 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>
                <a:solidFill>
                  <a:srgbClr val="FF0000"/>
                </a:solidFill>
              </a:rPr>
              <a:t>do 31.12.2025</a:t>
            </a:r>
            <a:endParaRPr lang="pl-PL" sz="2800" dirty="0"/>
          </a:p>
          <a:p>
            <a:pPr marL="836613" indent="-571500" algn="just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00B050"/>
                </a:solidFill>
              </a:rPr>
              <a:t>Elektronicznie</a:t>
            </a:r>
            <a:r>
              <a:rPr lang="pl-PL" sz="2800" dirty="0"/>
              <a:t> – wszyscy w tym zakłady drobiu i posiadacze koniowatych (od wejścia w życie ustawy działalności nadzorowane) bezpośrednio do komputerowej bazy danych;</a:t>
            </a:r>
          </a:p>
          <a:p>
            <a:r>
              <a:rPr lang="pl-PL" sz="800" b="1" u="sng" dirty="0">
                <a:solidFill>
                  <a:srgbClr val="00B05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00259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04767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w zgłoszeniach: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994611" y="746648"/>
            <a:ext cx="10528203" cy="3749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/>
              <a:t>Ustawa wprowadza definicje właściciela koniowatego i posiadacza koniowatego.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/>
              <a:t>• </a:t>
            </a:r>
            <a:r>
              <a:rPr lang="pl-PL" sz="2400" b="1" dirty="0"/>
              <a:t>Właściciel koniowatego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/>
              <a:t>– oznacza osobę fizyczną lub prawną / osoby fizyczne lub prawne posiadającą / posiadające prawo własności do zwierzęcia koniowatego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/>
              <a:t>• Posiadacz koniowatego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/>
              <a:t>– „podmiot” oznacza osobę fizyczna lub prawną, która odpowiada za koniowate, w tym w ograniczonym czasie (z wyłączeniem lekarzy weterynarii).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17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w zgłoszeniach: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A9BBB7E-290D-023C-4BB3-A9BA8C5F2AB7}"/>
              </a:ext>
            </a:extLst>
          </p:cNvPr>
          <p:cNvSpPr txBox="1"/>
          <p:nvPr/>
        </p:nvSpPr>
        <p:spPr>
          <a:xfrm>
            <a:off x="986118" y="977153"/>
            <a:ext cx="100584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• Posiadacz / właściciel koniowatego musi uzyskać w ARiMR numer identyfikacyjny (numer producenta), nadawany ustawą zgodnie z dnia 18 grudnia 2003 r. o krajowym systemie ewidencji producentów, ewidencji gospodarstw rolnych oraz ewidencji wniosków o przyznanie płatności. Informacje o sposobie </a:t>
            </a:r>
            <a:br>
              <a:rPr lang="pl-PL" dirty="0"/>
            </a:br>
            <a:r>
              <a:rPr lang="pl-PL" dirty="0"/>
              <a:t> zasadach wpisu podmiotów do ewidencji producentów dostępne są na stronie </a:t>
            </a:r>
            <a:r>
              <a:rPr lang="pl-PL" dirty="0">
                <a:hlinkClick r:id="rId2"/>
              </a:rPr>
              <a:t>www.gov.pl/web/arimr/ewidencja-producentow</a:t>
            </a:r>
            <a:endParaRPr lang="pl-PL" dirty="0"/>
          </a:p>
          <a:p>
            <a:r>
              <a:rPr lang="pl-PL" dirty="0"/>
              <a:t> </a:t>
            </a:r>
          </a:p>
          <a:p>
            <a:r>
              <a:rPr lang="pl-PL" dirty="0"/>
              <a:t>• Zgodnie z art. 65 ustawy o systemie identyfikacji i rejestracji zwierząt, posiadacz koniowatego ma </a:t>
            </a:r>
            <a:br>
              <a:rPr lang="pl-PL" dirty="0"/>
            </a:br>
            <a:r>
              <a:rPr lang="pl-PL" b="1" dirty="0"/>
              <a:t>3 miesiące (od wejścia w życie ustawy) na uzyskanie </a:t>
            </a:r>
            <a:r>
              <a:rPr lang="pl-PL" b="1" u="sng" dirty="0"/>
              <a:t>nr identyfikacyjnego EP </a:t>
            </a:r>
            <a:r>
              <a:rPr lang="pl-PL" dirty="0"/>
              <a:t>(o ile do tej pory nie był ewidencjonowany przez ARIMR jako beneficjent programów pomocowych udzielanych przez ARIMR, czy posiadacz zwierząt innych gatunków) </a:t>
            </a:r>
          </a:p>
          <a:p>
            <a:r>
              <a:rPr lang="pl-PL" dirty="0"/>
              <a:t>oraz zgłasza kierownikowi biura powiatowego ARiMR miejsce, w którym przebywają zwierzęta, w celu zarejestrowania i nadania numeru siedziby stada, w której utrzymuje koniowate. </a:t>
            </a:r>
          </a:p>
          <a:p>
            <a:endParaRPr lang="pl-PL" dirty="0"/>
          </a:p>
          <a:p>
            <a:r>
              <a:rPr lang="pl-PL" dirty="0"/>
              <a:t>Istotne jest pierwsze zgłoszenie koniowatych przebywających w siedzibie, która jest miejscem stacjonowania koniowatego </a:t>
            </a:r>
            <a:r>
              <a:rPr lang="pl-PL" sz="2000" b="1" dirty="0"/>
              <a:t>(tj. przebywanie w niej dłużej niż 30 dni).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DE5043B-B86B-9C6A-A81C-CA681472B407}"/>
              </a:ext>
            </a:extLst>
          </p:cNvPr>
          <p:cNvSpPr txBox="1"/>
          <p:nvPr/>
        </p:nvSpPr>
        <p:spPr>
          <a:xfrm>
            <a:off x="8542648" y="59539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EP ewidencja producentów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24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w zgłoszeniach: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831898" y="1274660"/>
            <a:ext cx="10528203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Wystawianie dokumentów identyfikacyjnych, wraz z informacjami dotyczącymi rodowodów, licencji nadal będzie prowadził Polski Związek Hodowców Koni </a:t>
            </a:r>
            <a:b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pozostałe podmioty prowadzące rejestry i księgi koniowatych.</a:t>
            </a: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DDC2914-FC24-370D-C6BA-2BF306459DFA}"/>
              </a:ext>
            </a:extLst>
          </p:cNvPr>
          <p:cNvSpPr txBox="1"/>
          <p:nvPr/>
        </p:nvSpPr>
        <p:spPr>
          <a:xfrm>
            <a:off x="831898" y="3429000"/>
            <a:ext cx="105282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Ustawa zezwala na składanie zgłoszeń dotyczących koniowatych za pośrednictwem związków hodowców koniowatych, wówczas należy do zgłoszenia dołączyć kopię oświadczenia o skorzystaniu z pośrednictwa tego związku. (w systemie dołączyć jako załącznik przy zgłoszeniu)</a:t>
            </a:r>
          </a:p>
        </p:txBody>
      </p:sp>
    </p:spTree>
    <p:extLst>
      <p:ext uri="{BB962C8B-B14F-4D97-AF65-F5344CB8AC3E}">
        <p14:creationId xmlns:p14="http://schemas.microsoft.com/office/powerpoint/2010/main" val="263030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909528D-2E5B-2A0C-3B96-1B103242A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88" y="817201"/>
            <a:ext cx="10979020" cy="573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43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w zgłoszeniach: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6B45C56-3F98-7915-DE1F-C17DCBBE4512}"/>
              </a:ext>
            </a:extLst>
          </p:cNvPr>
          <p:cNvSpPr txBox="1"/>
          <p:nvPr/>
        </p:nvSpPr>
        <p:spPr>
          <a:xfrm>
            <a:off x="912068" y="1102659"/>
            <a:ext cx="823193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Informacje wprowadzane w bazie danych przez Związek hodowców koniowatych/ podmiot prowadzący rejestry i księgi koniowatych Związek hodowców koniowatych/ podmiot prowadzący rejestry i księgi koniowatych zgłasza (wprowadzając dane w aplikacji </a:t>
            </a:r>
            <a:r>
              <a:rPr lang="pl-PL" dirty="0" err="1"/>
              <a:t>IRZplus</a:t>
            </a:r>
            <a:r>
              <a:rPr lang="pl-PL" dirty="0"/>
              <a:t>) do komputerowej bazy danych informację: </a:t>
            </a:r>
          </a:p>
          <a:p>
            <a:endParaRPr lang="pl-PL" dirty="0"/>
          </a:p>
          <a:p>
            <a:r>
              <a:rPr lang="pl-PL" dirty="0"/>
              <a:t>• czy koniowate jest, czy nie jest przeznaczone do uboju w celu spożycia przez ludzi, w terminie 2 dni od dnia pozyskania tej informacji, chyba że posiadacz koniowatego zgłosił do komputerowej bazy danych tę informację, </a:t>
            </a:r>
          </a:p>
          <a:p>
            <a:r>
              <a:rPr lang="pl-PL" dirty="0"/>
              <a:t>• o kastracji koniowatego, </a:t>
            </a:r>
          </a:p>
          <a:p>
            <a:r>
              <a:rPr lang="pl-PL" dirty="0"/>
              <a:t>• o wydanej licencji, </a:t>
            </a:r>
          </a:p>
          <a:p>
            <a:r>
              <a:rPr lang="pl-PL" dirty="0"/>
              <a:t>• o wydaniu znaku zatwierdzenia*, </a:t>
            </a:r>
          </a:p>
          <a:p>
            <a:r>
              <a:rPr lang="pl-PL" dirty="0"/>
              <a:t>• o zmianie właściciela koniowatego </a:t>
            </a:r>
          </a:p>
          <a:p>
            <a:r>
              <a:rPr lang="pl-PL" dirty="0"/>
              <a:t>• o wydanym dokumencie identyfikacyjnym (nr dokumentu, opis koniowatego itd..).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76D6E82-DD11-9A93-2D8C-16B20042B992}"/>
              </a:ext>
            </a:extLst>
          </p:cNvPr>
          <p:cNvSpPr txBox="1"/>
          <p:nvPr/>
        </p:nvSpPr>
        <p:spPr>
          <a:xfrm>
            <a:off x="4778188" y="6078071"/>
            <a:ext cx="7673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*oznacza wpis w unikalnym dożywotnim dokumencie identyfikacyjny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7758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6C57BDC-EA36-4B29-931D-3A85A70C46B4}"/>
              </a:ext>
            </a:extLst>
          </p:cNvPr>
          <p:cNvSpPr/>
          <p:nvPr/>
        </p:nvSpPr>
        <p:spPr>
          <a:xfrm>
            <a:off x="-101600" y="93381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	</a:t>
            </a:r>
            <a:r>
              <a:rPr lang="pl-PL" sz="2400" b="1" u="sng" dirty="0"/>
              <a:t>KONIOWATE</a:t>
            </a:r>
          </a:p>
        </p:txBody>
      </p:sp>
      <p:sp>
        <p:nvSpPr>
          <p:cNvPr id="7" name="Prostokąt zaokrąglony 1">
            <a:extLst>
              <a:ext uri="{FF2B5EF4-FFF2-40B4-BE49-F238E27FC236}">
                <a16:creationId xmlns:a16="http://schemas.microsoft.com/office/drawing/2014/main" id="{E701775F-F320-49AF-9F97-B12ACBA15D39}"/>
              </a:ext>
            </a:extLst>
          </p:cNvPr>
          <p:cNvSpPr/>
          <p:nvPr/>
        </p:nvSpPr>
        <p:spPr>
          <a:xfrm>
            <a:off x="9296400" y="1562787"/>
            <a:ext cx="2641601" cy="40191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u="sng" dirty="0">
              <a:solidFill>
                <a:schemeClr val="bg1"/>
              </a:solidFill>
            </a:endParaRPr>
          </a:p>
          <a:p>
            <a:pPr algn="ctr"/>
            <a:r>
              <a:rPr lang="pl-PL" sz="2800" b="1" u="sng" dirty="0">
                <a:solidFill>
                  <a:schemeClr val="bg1"/>
                </a:solidFill>
              </a:rPr>
              <a:t>ARiMR</a:t>
            </a:r>
          </a:p>
          <a:p>
            <a:pPr algn="ctr"/>
            <a:endParaRPr lang="pl-PL" sz="2000" b="1" u="sng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1"/>
                </a:solidFill>
              </a:rPr>
              <a:t>REJESTRACJA: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ZWIERZĄT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POSIADACZY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WŁAŚCICIELI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MIEJSC POBYTU ZWIERZĘCIA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u="sng" dirty="0">
              <a:solidFill>
                <a:schemeClr val="tx1"/>
              </a:solidFill>
            </a:endParaRPr>
          </a:p>
          <a:p>
            <a:endParaRPr lang="pl-PL" sz="1600" b="1" u="sng" dirty="0">
              <a:solidFill>
                <a:schemeClr val="tx1"/>
              </a:solidFill>
            </a:endParaRPr>
          </a:p>
          <a:p>
            <a:endParaRPr lang="pl-PL" sz="1600" b="1" u="sng" dirty="0">
              <a:solidFill>
                <a:schemeClr val="tx1"/>
              </a:solidFill>
            </a:endParaRPr>
          </a:p>
          <a:p>
            <a:endParaRPr lang="pl-PL" sz="1600" b="1" u="sng" dirty="0">
              <a:solidFill>
                <a:schemeClr val="tx1"/>
              </a:solidFill>
            </a:endParaRPr>
          </a:p>
        </p:txBody>
      </p:sp>
      <p:sp>
        <p:nvSpPr>
          <p:cNvPr id="8" name="Prostokąt zaokrąglony 9">
            <a:extLst>
              <a:ext uri="{FF2B5EF4-FFF2-40B4-BE49-F238E27FC236}">
                <a16:creationId xmlns:a16="http://schemas.microsoft.com/office/drawing/2014/main" id="{18FC0C6F-D9D9-4412-AEC1-72F91B27C0E1}"/>
              </a:ext>
            </a:extLst>
          </p:cNvPr>
          <p:cNvSpPr/>
          <p:nvPr/>
        </p:nvSpPr>
        <p:spPr>
          <a:xfrm>
            <a:off x="253997" y="1724526"/>
            <a:ext cx="6236841" cy="38561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u="sng" dirty="0">
              <a:solidFill>
                <a:schemeClr val="tx1"/>
              </a:solidFill>
            </a:endParaRPr>
          </a:p>
          <a:p>
            <a:pPr algn="ctr"/>
            <a:endParaRPr lang="pl-PL" sz="2400" b="1" u="sng" dirty="0">
              <a:solidFill>
                <a:schemeClr val="tx1"/>
              </a:solidFill>
            </a:endParaRPr>
          </a:p>
          <a:p>
            <a:pPr algn="ctr"/>
            <a:endParaRPr lang="pl-PL" sz="2400" b="1" u="sng" dirty="0">
              <a:solidFill>
                <a:schemeClr val="tx1"/>
              </a:solidFill>
            </a:endParaRPr>
          </a:p>
          <a:p>
            <a:pPr algn="ctr"/>
            <a:endParaRPr lang="pl-PL" sz="2400" b="1" u="sng" dirty="0">
              <a:solidFill>
                <a:schemeClr val="tx1"/>
              </a:solidFill>
            </a:endParaRPr>
          </a:p>
          <a:p>
            <a:pPr algn="ctr"/>
            <a:endParaRPr lang="pl-PL" sz="1400" b="1" u="sng" dirty="0">
              <a:solidFill>
                <a:schemeClr val="bg1"/>
              </a:solidFill>
            </a:endParaRPr>
          </a:p>
          <a:p>
            <a:pPr algn="ctr">
              <a:lnSpc>
                <a:spcPts val="2500"/>
              </a:lnSpc>
            </a:pPr>
            <a:r>
              <a:rPr lang="pl-PL" sz="2800" b="1" dirty="0">
                <a:solidFill>
                  <a:schemeClr val="bg1"/>
                </a:solidFill>
              </a:rPr>
              <a:t>Związki Hodowców Koni</a:t>
            </a:r>
          </a:p>
          <a:p>
            <a:endParaRPr lang="pl-PL" sz="9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IDENTYFIKACJA KONIOWATYCH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PRZYDZIELANIE  I ZNAKOWANIE IDENTYFIKATORAMI ELEKTRONICZNYMI </a:t>
            </a:r>
            <a:r>
              <a:rPr lang="pl-PL" dirty="0">
                <a:solidFill>
                  <a:schemeClr val="tx1"/>
                </a:solidFill>
              </a:rPr>
              <a:t>(transponder)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SPORZĄDZANIE OPISÓW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WYDAWANIE DOKUMENTÓW IDENTYFIKACYJNYCH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PROWADZENIE KSIĄG HODOWLANYCH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INFORMACJA O WYŁĄCZENIU Z ŁAŃCUCHA ŻYWNOŚCIOWEGO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2000" b="1" u="sng" dirty="0">
              <a:solidFill>
                <a:schemeClr val="tx1"/>
              </a:solidFill>
            </a:endParaRPr>
          </a:p>
          <a:p>
            <a:pPr algn="ctr"/>
            <a:endParaRPr lang="pl-PL" sz="2400" dirty="0">
              <a:solidFill>
                <a:schemeClr val="tx1"/>
              </a:solidFill>
            </a:endParaRPr>
          </a:p>
          <a:p>
            <a:pPr algn="ctr"/>
            <a:endParaRPr lang="pl-PL" sz="2400" dirty="0">
              <a:solidFill>
                <a:schemeClr val="tx1"/>
              </a:solidFill>
            </a:endParaRPr>
          </a:p>
          <a:p>
            <a:pPr algn="ctr"/>
            <a:endParaRPr lang="pl-PL" sz="2400" dirty="0">
              <a:solidFill>
                <a:schemeClr val="tx1"/>
              </a:solidFill>
            </a:endParaRPr>
          </a:p>
          <a:p>
            <a:pPr algn="ctr"/>
            <a:endParaRPr lang="pl-PL" sz="2400" dirty="0">
              <a:solidFill>
                <a:schemeClr val="tx1"/>
              </a:solidFill>
            </a:endParaRPr>
          </a:p>
          <a:p>
            <a:pPr algn="ctr"/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11" name="Pięciokąt 3">
            <a:extLst>
              <a:ext uri="{FF2B5EF4-FFF2-40B4-BE49-F238E27FC236}">
                <a16:creationId xmlns:a16="http://schemas.microsoft.com/office/drawing/2014/main" id="{BDC3C36D-7D74-4BF2-9836-F42B40E5E89F}"/>
              </a:ext>
            </a:extLst>
          </p:cNvPr>
          <p:cNvSpPr/>
          <p:nvPr/>
        </p:nvSpPr>
        <p:spPr>
          <a:xfrm>
            <a:off x="6581297" y="2998684"/>
            <a:ext cx="2388330" cy="1165301"/>
          </a:xfrm>
          <a:prstGeom prst="homePlate">
            <a:avLst>
              <a:gd name="adj" fmla="val 254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B78424D-1C5C-4328-8274-C9A1DB99E207}"/>
              </a:ext>
            </a:extLst>
          </p:cNvPr>
          <p:cNvSpPr txBox="1"/>
          <p:nvPr/>
        </p:nvSpPr>
        <p:spPr>
          <a:xfrm>
            <a:off x="6536068" y="3219547"/>
            <a:ext cx="238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Przekazywanie danych</a:t>
            </a:r>
          </a:p>
          <a:p>
            <a:pPr algn="ctr"/>
            <a:r>
              <a:rPr lang="pl-PL" dirty="0"/>
              <a:t>(</a:t>
            </a:r>
            <a:r>
              <a:rPr lang="pl-PL" sz="1600" dirty="0"/>
              <a:t>pobieranie, aktualizacja)</a:t>
            </a:r>
          </a:p>
        </p:txBody>
      </p:sp>
    </p:spTree>
    <p:extLst>
      <p:ext uri="{BB962C8B-B14F-4D97-AF65-F5344CB8AC3E}">
        <p14:creationId xmlns:p14="http://schemas.microsoft.com/office/powerpoint/2010/main" val="367438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Identyfikacja: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966619" y="1418452"/>
            <a:ext cx="10528203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Dopuszczony sposób identyfikacji (określany przy rejestracji zwierzęcia): </a:t>
            </a:r>
          </a:p>
          <a:p>
            <a:pPr marL="571500" lvl="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kolczyk zwykły lub elektroniczny, </a:t>
            </a:r>
          </a:p>
          <a:p>
            <a:pPr marL="571500" lvl="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opaska na pęcinę zwykła lub elektroniczna, </a:t>
            </a:r>
          </a:p>
          <a:p>
            <a:pPr marL="571500" lvl="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kapsułka ceramiczna (bolus), </a:t>
            </a:r>
          </a:p>
          <a:p>
            <a:pPr marL="571500" lvl="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wszczepiany transponder, </a:t>
            </a:r>
          </a:p>
          <a:p>
            <a:pPr marL="571500" lvl="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tatuaż</a:t>
            </a:r>
          </a:p>
        </p:txBody>
      </p:sp>
    </p:spTree>
    <p:extLst>
      <p:ext uri="{BB962C8B-B14F-4D97-AF65-F5344CB8AC3E}">
        <p14:creationId xmlns:p14="http://schemas.microsoft.com/office/powerpoint/2010/main" val="967801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Identyfikacja: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994611" y="746648"/>
            <a:ext cx="105282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pl-PL" sz="2400" b="1" u="sng" dirty="0"/>
              <a:t>BYDŁO</a:t>
            </a:r>
            <a:endParaRPr lang="pl-PL" sz="2400" dirty="0"/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400" dirty="0"/>
              <a:t>ZWYKŁY KOLCZYK + ZWYKŁY KOLCZYK </a:t>
            </a:r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400" dirty="0"/>
              <a:t>ZWYKŁY KOLCZYK + KOLCZYK ELEKTRONICZNY </a:t>
            </a:r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400" dirty="0"/>
              <a:t>ZWYKŁY KOLCZYK + </a:t>
            </a:r>
            <a:r>
              <a:rPr lang="pl-PL" sz="2400" dirty="0">
                <a:solidFill>
                  <a:srgbClr val="00B050"/>
                </a:solidFill>
              </a:rPr>
              <a:t>BOLUS (kapsułka ceramiczna w żwaczu)</a:t>
            </a:r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400" dirty="0"/>
              <a:t>ZWYKŁY KOLCZYK + </a:t>
            </a:r>
            <a:r>
              <a:rPr lang="pl-PL" sz="2400" dirty="0">
                <a:solidFill>
                  <a:srgbClr val="00B050"/>
                </a:solidFill>
              </a:rPr>
              <a:t>TRANSPONDER (domięśniowo)</a:t>
            </a:r>
          </a:p>
          <a:p>
            <a:pPr fontAlgn="ctr"/>
            <a:r>
              <a:rPr lang="pl-PL" sz="2400" b="1" dirty="0">
                <a:solidFill>
                  <a:srgbClr val="00B0F0"/>
                </a:solidFill>
              </a:rPr>
              <a:t>za zgodą organu – odizolowany zakład lub dla celów kulturalnych</a:t>
            </a:r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B050"/>
                </a:solidFill>
              </a:rPr>
              <a:t>BOLUS </a:t>
            </a:r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B050"/>
                </a:solidFill>
              </a:rPr>
              <a:t>TRANSPONDER</a:t>
            </a:r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B050"/>
                </a:solidFill>
              </a:rPr>
              <a:t>Alternatywny środek identyfikacji</a:t>
            </a:r>
          </a:p>
          <a:p>
            <a:pPr fontAlgn="ctr"/>
            <a:r>
              <a:rPr lang="pl-PL" sz="2400" b="1" dirty="0"/>
              <a:t>Przywiezione z innego kraju UE</a:t>
            </a:r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B050"/>
                </a:solidFill>
              </a:rPr>
              <a:t>ZWYKŁY KOLCZYK + KOLCZYK ELEKTRONICZNY albo BOLUS albo TRANSPONDER</a:t>
            </a:r>
          </a:p>
        </p:txBody>
      </p:sp>
    </p:spTree>
    <p:extLst>
      <p:ext uri="{BB962C8B-B14F-4D97-AF65-F5344CB8AC3E}">
        <p14:creationId xmlns:p14="http://schemas.microsoft.com/office/powerpoint/2010/main" val="1233701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Identyfikacja 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994611" y="746648"/>
            <a:ext cx="10528203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pl-PL" sz="2400" b="1" u="sng" dirty="0"/>
              <a:t>OWCE</a:t>
            </a:r>
            <a:endParaRPr lang="pl-PL" sz="2400" b="1" dirty="0"/>
          </a:p>
          <a:p>
            <a:pPr fontAlgn="ctr"/>
            <a:r>
              <a:rPr lang="pl-PL" sz="2400" b="1" dirty="0"/>
              <a:t>Do rzeźni przed 12 m-</a:t>
            </a:r>
            <a:r>
              <a:rPr lang="pl-PL" sz="2400" b="1" dirty="0" err="1"/>
              <a:t>cem</a:t>
            </a:r>
            <a:endParaRPr lang="pl-PL" sz="2400" b="1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800" dirty="0"/>
              <a:t>ZWYKŁY KOLCZYK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800" dirty="0"/>
              <a:t>ZWYKŁA OPASKA NA PĘCINĘ</a:t>
            </a:r>
          </a:p>
          <a:p>
            <a:pPr fontAlgn="ctr"/>
            <a:r>
              <a:rPr lang="pl-PL" sz="2400" b="1" dirty="0"/>
              <a:t>WYWÓZ DO UE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400" dirty="0"/>
              <a:t>ZWYKŁY KOLCZYK + KOLCZYK ELEKTRONICZNY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400" dirty="0"/>
              <a:t>ZWYKŁY KOLCZYK + BOLUS (Kapsułka ceramiczna)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400" dirty="0"/>
              <a:t>ZWYKŁY KOLCZYK + TRANSPONDER 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400" dirty="0"/>
              <a:t>ZWYKŁY KOLCZYK + ELEKTRONICZNA OPASKA NA PĘCINĘ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400" dirty="0"/>
              <a:t>ZWYKŁA OPASKA + KOLCZYK ELEKTRONICZNY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400" dirty="0"/>
              <a:t>ZWYKŁA OPASKA + BOLUS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400" dirty="0"/>
              <a:t>ZWYKŁA OPASKA + TRANSPONDER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400" dirty="0"/>
              <a:t>ZWYKŁA OPASKA + ELEKTRONICZNA OPASKA NA PĘCINĘ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400" dirty="0"/>
              <a:t>TATUAŻ (uszy, fałd skóry u nasady ogona)</a:t>
            </a:r>
          </a:p>
        </p:txBody>
      </p:sp>
    </p:spTree>
    <p:extLst>
      <p:ext uri="{BB962C8B-B14F-4D97-AF65-F5344CB8AC3E}">
        <p14:creationId xmlns:p14="http://schemas.microsoft.com/office/powerpoint/2010/main" val="3700669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Identyfikacja 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994611" y="746648"/>
            <a:ext cx="1052820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pl-PL" sz="2400" b="1" u="sng" dirty="0"/>
              <a:t>OWCE</a:t>
            </a:r>
            <a:endParaRPr lang="pl-PL" sz="2400" b="1" dirty="0"/>
          </a:p>
          <a:p>
            <a:pPr fontAlgn="ctr"/>
            <a:r>
              <a:rPr lang="pl-PL" sz="2400" b="1" dirty="0"/>
              <a:t>TYLKO W OBROCIE KRAJOWYM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TATUAŻ + ZWYKŁA OPASKA + BOLUS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KOLCZYK ZWYKŁY + TATUAŻ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KOLCZYK ELEKTRONICZNY (tylko przemieszczane z miejsca gromadzenia do rzeźni lub opasu – do ubicia przed 12 m-em)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KOLCZYK ZWYKŁY (przemieszczone do rzeźni po opasie- ubite przed 12 m-em, obrót krajowy)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ZWYKŁA OPASKA NA PĘCINĘ (przemieszczone do rzeźni po opasie - ubite przed 12 m-em, obrót krajowy)</a:t>
            </a:r>
          </a:p>
          <a:p>
            <a:pPr fontAlgn="ctr"/>
            <a:r>
              <a:rPr lang="pl-PL" sz="2000" b="1" dirty="0"/>
              <a:t>DLA KRAJÓW GDZIE ŁĄCZNA LICZBA OWIEC I KÓZ NIE PRZEKRACZA 600 tys. </a:t>
            </a:r>
          </a:p>
          <a:p>
            <a:pPr fontAlgn="ctr"/>
            <a:r>
              <a:rPr lang="pl-PL" sz="2000" b="1" dirty="0"/>
              <a:t>(bez przemieszczania do innych państw członkowskich)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KOLCZYK ZWYKŁY + KOLCZYK ZWYKŁY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KOLCZYK ZWYKŁY + ZWYKŁA OPASKA NA PĘCINĘ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KOLCZYK ZWYKŁY + TATUAŻ </a:t>
            </a:r>
          </a:p>
          <a:p>
            <a:pPr fontAlgn="ctr"/>
            <a:r>
              <a:rPr lang="pl-PL" sz="2000" b="1" dirty="0"/>
              <a:t>ZGODA PLW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BOLUS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TRANSPONDER</a:t>
            </a:r>
          </a:p>
        </p:txBody>
      </p:sp>
    </p:spTree>
    <p:extLst>
      <p:ext uri="{BB962C8B-B14F-4D97-AF65-F5344CB8AC3E}">
        <p14:creationId xmlns:p14="http://schemas.microsoft.com/office/powerpoint/2010/main" val="1110010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Identyfikacja 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946485" y="1324164"/>
            <a:ext cx="1052820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pl-PL" sz="2400" b="1" u="sng" dirty="0"/>
              <a:t>WIELBŁĄDOWATE</a:t>
            </a:r>
            <a:r>
              <a:rPr lang="pl-PL" sz="2400" b="1" dirty="0"/>
              <a:t> </a:t>
            </a:r>
            <a:r>
              <a:rPr lang="pl-PL" sz="2400" dirty="0"/>
              <a:t>(wielbłądy, lamy, wikunie, alpaki) </a:t>
            </a:r>
          </a:p>
          <a:p>
            <a:pPr fontAlgn="ctr"/>
            <a:r>
              <a:rPr lang="pl-PL" sz="2400" b="1" u="sng" dirty="0"/>
              <a:t>JELENIOWATE</a:t>
            </a:r>
            <a:r>
              <a:rPr lang="pl-PL" sz="2400" b="1" dirty="0"/>
              <a:t> </a:t>
            </a:r>
            <a:r>
              <a:rPr lang="pl-PL" sz="2400" dirty="0"/>
              <a:t>(jelenie, sarny, daniele, łosie, renifery… - znakowanie przed opuszczeniem siedziby) </a:t>
            </a:r>
          </a:p>
          <a:p>
            <a:pPr fontAlgn="ctr">
              <a:lnSpc>
                <a:spcPct val="150000"/>
              </a:lnSpc>
            </a:pPr>
            <a:r>
              <a:rPr lang="pl-PL" sz="2400" dirty="0"/>
              <a:t>Środki identyfikacji w krajach UE:   </a:t>
            </a:r>
          </a:p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ZWYKŁY KOLCZYK (2x) lub</a:t>
            </a:r>
          </a:p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WSZCZEPIANY TRANSPONDER lub</a:t>
            </a:r>
          </a:p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TATUAŻ (</a:t>
            </a:r>
            <a:r>
              <a:rPr lang="pl-PL" sz="2400" dirty="0">
                <a:solidFill>
                  <a:srgbClr val="FF0000"/>
                </a:solidFill>
              </a:rPr>
              <a:t>tylko u jeleniowatych</a:t>
            </a:r>
            <a:r>
              <a:rPr lang="pl-PL" sz="2400" dirty="0"/>
              <a:t>)</a:t>
            </a:r>
          </a:p>
          <a:p>
            <a:pPr fontAlgn="ctr"/>
            <a:endParaRPr lang="pl-PL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2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Identyfikacja 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F4A666-BD14-AB2E-E4F8-1A7F3D143467}"/>
              </a:ext>
            </a:extLst>
          </p:cNvPr>
          <p:cNvSpPr txBox="1"/>
          <p:nvPr/>
        </p:nvSpPr>
        <p:spPr>
          <a:xfrm>
            <a:off x="3461086" y="1783080"/>
            <a:ext cx="564633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pl-PL" sz="2400" b="1" u="sng" dirty="0">
                <a:solidFill>
                  <a:srgbClr val="00B050"/>
                </a:solidFill>
              </a:rPr>
              <a:t>KONIOWATE </a:t>
            </a:r>
            <a:r>
              <a:rPr lang="pl-PL" sz="2400" u="sng" dirty="0">
                <a:solidFill>
                  <a:srgbClr val="00B050"/>
                </a:solidFill>
              </a:rPr>
              <a:t>(konie/ zebry/ osły/ krzyżówki</a:t>
            </a:r>
            <a:r>
              <a:rPr lang="pl-PL" sz="2400" dirty="0">
                <a:solidFill>
                  <a:srgbClr val="00B050"/>
                </a:solidFill>
              </a:rPr>
              <a:t>) </a:t>
            </a:r>
            <a:endParaRPr lang="pl-PL" sz="2400" b="1" dirty="0">
              <a:solidFill>
                <a:srgbClr val="00B050"/>
              </a:solidFill>
            </a:endParaRPr>
          </a:p>
          <a:p>
            <a:pPr fontAlgn="ctr">
              <a:lnSpc>
                <a:spcPct val="150000"/>
              </a:lnSpc>
            </a:pPr>
            <a:br>
              <a:rPr lang="pl-PL" sz="2400" b="1" dirty="0">
                <a:solidFill>
                  <a:srgbClr val="00B050"/>
                </a:solidFill>
              </a:rPr>
            </a:br>
            <a:r>
              <a:rPr lang="pl-PL" sz="2400" b="1" dirty="0"/>
              <a:t>WSZCZEPIANY TRANSPONDER lub</a:t>
            </a:r>
          </a:p>
          <a:p>
            <a:pPr fontAlgn="ctr">
              <a:lnSpc>
                <a:spcPct val="150000"/>
              </a:lnSpc>
            </a:pPr>
            <a:r>
              <a:rPr lang="pl-PL" sz="2400" b="1" dirty="0"/>
              <a:t>MARKER GENETYCZNY</a:t>
            </a:r>
          </a:p>
          <a:p>
            <a:pPr fontAlgn="ctr"/>
            <a:endParaRPr lang="pl-PL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64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790484" y="382049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Zamawianie środków identyfikacji</a:t>
            </a:r>
            <a:endParaRPr lang="pl-PL" sz="28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8623B2-2851-CE09-3941-ECA21F409CE9}"/>
              </a:ext>
            </a:extLst>
          </p:cNvPr>
          <p:cNvSpPr txBox="1"/>
          <p:nvPr/>
        </p:nvSpPr>
        <p:spPr>
          <a:xfrm>
            <a:off x="930442" y="1228397"/>
            <a:ext cx="93685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4513" indent="-544513" fontAlgn="ctr"/>
            <a:r>
              <a:rPr lang="pl-PL" sz="2000" dirty="0">
                <a:cs typeface="Times New Roman" panose="02020603050405020304" pitchFamily="18" charset="0"/>
              </a:rPr>
              <a:t>1.	Agencja przydziela pule numerów (na wniosek) </a:t>
            </a:r>
          </a:p>
          <a:p>
            <a:pPr marL="544513" fontAlgn="ctr"/>
            <a:r>
              <a:rPr lang="pl-PL" sz="2000" b="1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Art. 9. </a:t>
            </a:r>
          </a:p>
          <a:p>
            <a:pPr marL="809625" indent="-265113" fontAlgn="ctr"/>
            <a:r>
              <a:rPr lang="pl-PL" sz="2000" b="0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1.	Na wniosek posiadacza bydła, wielbłądowatego, jeleniowatego, owcy lub kozy kierownik biura powiatowego Agencji, zwany dalej „kierownikiem biura”, przydziela pulę numerów identyfikacyjnych, którymi będą znakowane zwierzęta. </a:t>
            </a:r>
          </a:p>
          <a:p>
            <a:pPr marL="809625" indent="-265113" fontAlgn="ctr"/>
            <a:r>
              <a:rPr lang="pl-PL" sz="2000" b="0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2.	Kierownik biura przydziela pulę numerów identyfikacyjnych, którymi będą znakowane zwierzęta, w terminie </a:t>
            </a:r>
            <a:r>
              <a:rPr lang="pl-PL" sz="2000" b="0" i="0" u="none" strike="noStrike" baseline="0" dirty="0">
                <a:solidFill>
                  <a:srgbClr val="FF0000"/>
                </a:solidFill>
                <a:cs typeface="Times New Roman" panose="02020603050405020304" pitchFamily="18" charset="0"/>
              </a:rPr>
              <a:t>2 dni </a:t>
            </a:r>
            <a:r>
              <a:rPr lang="pl-PL" sz="2000" b="0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od dnia złożenia wniosku, a jeżeli objęta tym wnioskiem pula numerów identyfikacyjnych, którymi będą znakowane zwierzęta, znacznie przekracza liczbę zwierząt utrzymywanych przez posiadacza – wydaje decyzję o odmowie przydzielenia puli numerów identyfikacyjnych. </a:t>
            </a:r>
            <a:endParaRPr lang="pl-PL" sz="2000" dirty="0">
              <a:cs typeface="Times New Roman" panose="02020603050405020304" pitchFamily="18" charset="0"/>
            </a:endParaRPr>
          </a:p>
          <a:p>
            <a:pPr marL="544513" indent="-544513" fontAlgn="ctr"/>
            <a:r>
              <a:rPr lang="pl-PL" sz="2000" dirty="0">
                <a:cs typeface="Times New Roman" panose="02020603050405020304" pitchFamily="18" charset="0"/>
              </a:rPr>
              <a:t>2.	Posiadacz zamawia identyfikatory (jakie chce – u dostawcy z listy – art. 16 ust. 2, art. 17 ust. 4 – lista na stronie i w BP)</a:t>
            </a:r>
          </a:p>
          <a:p>
            <a:pPr marL="544513" indent="-544513" fontAlgn="ctr"/>
            <a:r>
              <a:rPr lang="pl-PL" sz="2000" dirty="0">
                <a:cs typeface="Times New Roman" panose="02020603050405020304" pitchFamily="18" charset="0"/>
              </a:rPr>
              <a:t>3.	Zgłasza oznakowanie dla danego zwierzęcia i wskazuje użyty rodzaj identyfikatora + ewentualnie jego lokalizację (dla transpondera/ tatuażu)</a:t>
            </a:r>
          </a:p>
        </p:txBody>
      </p:sp>
    </p:spTree>
    <p:extLst>
      <p:ext uri="{BB962C8B-B14F-4D97-AF65-F5344CB8AC3E}">
        <p14:creationId xmlns:p14="http://schemas.microsoft.com/office/powerpoint/2010/main" val="821801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4E6D55D-3DFC-8D1C-7733-B25F6D825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6" y="977472"/>
            <a:ext cx="10685930" cy="52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2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4885D4D-C18A-D23B-8553-D4627A7FE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14399"/>
            <a:ext cx="4061299" cy="534644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4773F61-DCDE-CC8D-AB26-5D1BED367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530" y="951722"/>
            <a:ext cx="4020442" cy="52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9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C1595979-30DB-06F5-0EEA-F271EB733D73}"/>
              </a:ext>
            </a:extLst>
          </p:cNvPr>
          <p:cNvSpPr txBox="1"/>
          <p:nvPr/>
        </p:nvSpPr>
        <p:spPr>
          <a:xfrm>
            <a:off x="1261872" y="1170432"/>
            <a:ext cx="9594342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Informacje o obowiązującym w Polsce sposobie oznakowania bydła, owiec, kóz, świń, jeleniowatych, wielbłądowatych i koniowatych oraz wzory obowiązujących w Polsce środków identyfikacji dla zwierząt gospodarskich oznakowanych </a:t>
            </a:r>
            <a:r>
              <a:rPr lang="pl-PL" b="1" dirty="0"/>
              <a:t>dostępne są na stronie internetowej ARiMR w sekcji Akty prawnych Przepisy krajowe. </a:t>
            </a:r>
          </a:p>
          <a:p>
            <a:pPr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r>
              <a:rPr lang="pl-PL" b="1" dirty="0"/>
              <a:t>Zwierzęta urodzone w siedzibie stada lub przybyłe spoza krajów Unii Europejskiej muszą zostać oznakowane środkami identyfikacji zgodnymi z obowiązującym w Polsce wzorem dla danego gatunku zwierząt </a:t>
            </a:r>
            <a:r>
              <a:rPr lang="pl-PL" dirty="0"/>
              <a:t>(zgodnie z zasadami określonymi w Ustawie z dnia 4 listopada 2022r. o systemie identyfikacji i rejestracji zwierząt), numerem z puli przydzielonej danemu posiadaczowi. </a:t>
            </a:r>
          </a:p>
        </p:txBody>
      </p:sp>
    </p:spTree>
    <p:extLst>
      <p:ext uri="{BB962C8B-B14F-4D97-AF65-F5344CB8AC3E}">
        <p14:creationId xmlns:p14="http://schemas.microsoft.com/office/powerpoint/2010/main" val="1990794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w zgłoszeniach: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8623B2-2851-CE09-3941-ECA21F409CE9}"/>
              </a:ext>
            </a:extLst>
          </p:cNvPr>
          <p:cNvSpPr txBox="1"/>
          <p:nvPr/>
        </p:nvSpPr>
        <p:spPr>
          <a:xfrm>
            <a:off x="669186" y="1136393"/>
            <a:ext cx="11068724" cy="442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pl-PL" sz="2400" b="1" dirty="0"/>
              <a:t>Wszystkie zgłoszenia z założenia 7 dni od zdarzenia</a:t>
            </a:r>
          </a:p>
          <a:p>
            <a:pPr algn="l">
              <a:lnSpc>
                <a:spcPct val="120000"/>
              </a:lnSpc>
            </a:pPr>
            <a:r>
              <a:rPr lang="pl-PL" sz="2400" dirty="0">
                <a:solidFill>
                  <a:srgbClr val="FF0000"/>
                </a:solidFill>
              </a:rPr>
              <a:t>Oznakowanie </a:t>
            </a:r>
            <a:r>
              <a:rPr lang="pl-PL" sz="2400" dirty="0"/>
              <a:t>(</a:t>
            </a:r>
            <a:r>
              <a:rPr lang="pl-PL" sz="2400" dirty="0">
                <a:solidFill>
                  <a:srgbClr val="FF0000"/>
                </a:solidFill>
              </a:rPr>
              <a:t>najpóźniej przed opuszczeniem siedziby stada</a:t>
            </a:r>
            <a:r>
              <a:rPr lang="pl-PL" sz="2400" dirty="0"/>
              <a:t>) </a:t>
            </a:r>
          </a:p>
          <a:p>
            <a:pPr marL="355600" indent="-355600" algn="just">
              <a:lnSpc>
                <a:spcPct val="120000"/>
              </a:lnSpc>
            </a:pPr>
            <a:r>
              <a:rPr lang="pl-PL" sz="2400" dirty="0"/>
              <a:t>1)	bydło  - kolczyk 7 dni / bolus – do 60 dni (+7 na zgłoszenie), pozostałe zgłoszenia 7 dni</a:t>
            </a:r>
          </a:p>
          <a:p>
            <a:pPr marL="352425" indent="-352425" algn="just">
              <a:lnSpc>
                <a:spcPct val="120000"/>
              </a:lnSpc>
              <a:buAutoNum type="arabicParenR" startAt="2"/>
            </a:pPr>
            <a:r>
              <a:rPr lang="pl-PL" sz="2400" dirty="0"/>
              <a:t>owce/ kozy - 180 dni od urodzenia , pozostałe 7 dni;</a:t>
            </a:r>
          </a:p>
          <a:p>
            <a:pPr marL="896938" indent="-352425" algn="just">
              <a:lnSpc>
                <a:spcPct val="120000"/>
              </a:lnSpc>
            </a:pPr>
            <a:r>
              <a:rPr lang="pl-PL" sz="2000" dirty="0"/>
              <a:t>a)	W przypadku owcy pochodzącej od owcy objętej wnioskiem o przyznanie pomocy finansowej (ustawa PROW 2014-2020) - oznakowanie i zgłoszenie przed opuszczeniem siedziby, nie później niż w terminie 30 dni od jej urodzenia</a:t>
            </a:r>
          </a:p>
          <a:p>
            <a:pPr marL="896938" indent="-352425" algn="just">
              <a:lnSpc>
                <a:spcPct val="120000"/>
              </a:lnSpc>
            </a:pPr>
            <a:r>
              <a:rPr lang="pl-PL" sz="2000" dirty="0"/>
              <a:t>b) 	W przypadku owcy pochodzącej od owcy objętej po dniu urodzenia wnioskiem o przyznanie pomocy finansowej (PROW 2014-2020)- oznakowanie i zgłoszenie w terminie 30 dni od objęcia owcy (matki) wnioskiem o przyznanie pomocy, nie później niż 180 dni od dnia rodzenia owcy, której dotyczy zgłoszenie lub przed opuszczeniem przez tę owcę siedziby stada urodzenia.</a:t>
            </a:r>
          </a:p>
        </p:txBody>
      </p:sp>
    </p:spTree>
    <p:extLst>
      <p:ext uri="{BB962C8B-B14F-4D97-AF65-F5344CB8AC3E}">
        <p14:creationId xmlns:p14="http://schemas.microsoft.com/office/powerpoint/2010/main" val="3208403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w zgłoszeniach: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8623B2-2851-CE09-3941-ECA21F409CE9}"/>
              </a:ext>
            </a:extLst>
          </p:cNvPr>
          <p:cNvSpPr txBox="1"/>
          <p:nvPr/>
        </p:nvSpPr>
        <p:spPr>
          <a:xfrm>
            <a:off x="930442" y="1228397"/>
            <a:ext cx="9368589" cy="3608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400" dirty="0"/>
              <a:t>Informacje dotyczące urodzenia:</a:t>
            </a:r>
          </a:p>
          <a:p>
            <a:pPr marL="355600" indent="-355600" algn="just">
              <a:lnSpc>
                <a:spcPct val="120000"/>
              </a:lnSpc>
              <a:buAutoNum type="arabicParenR" startAt="3"/>
            </a:pPr>
            <a:r>
              <a:rPr lang="pl-PL" sz="2400" dirty="0"/>
              <a:t>świnie - 30 dni (+7 na zgłoszenie (37 na oznakowanie i zgłoszenie) + dodatkowo każdy kolejny posiadacz jeżeli posiada daną świnię dłużej niż 30 dni. Zdarzenia w obszarze zapowietrzonym/ zagrożonym/ objętym ograniczeniami – 2 dni</a:t>
            </a:r>
          </a:p>
          <a:p>
            <a:pPr marL="355600" indent="-355600" algn="just">
              <a:lnSpc>
                <a:spcPct val="120000"/>
              </a:lnSpc>
              <a:buAutoNum type="arabicParenR" startAt="3"/>
            </a:pPr>
            <a:r>
              <a:rPr lang="pl-PL" sz="2400" dirty="0"/>
              <a:t>lochy – 7 dni (wszystkie zgłoszenia)</a:t>
            </a:r>
          </a:p>
          <a:p>
            <a:pPr marL="355600" indent="-355600" algn="just">
              <a:lnSpc>
                <a:spcPct val="120000"/>
              </a:lnSpc>
            </a:pPr>
            <a:r>
              <a:rPr lang="pl-PL" sz="2400" dirty="0"/>
              <a:t>5)	wielbłądowate/ jeleniowate - 9 miesięcy (oznakowanie, po urodzeniu), pozostałe 7 dni</a:t>
            </a:r>
          </a:p>
        </p:txBody>
      </p:sp>
    </p:spTree>
    <p:extLst>
      <p:ext uri="{BB962C8B-B14F-4D97-AF65-F5344CB8AC3E}">
        <p14:creationId xmlns:p14="http://schemas.microsoft.com/office/powerpoint/2010/main" val="3920748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w zgłoszeniach: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8623B2-2851-CE09-3941-ECA21F409CE9}"/>
              </a:ext>
            </a:extLst>
          </p:cNvPr>
          <p:cNvSpPr txBox="1"/>
          <p:nvPr/>
        </p:nvSpPr>
        <p:spPr>
          <a:xfrm>
            <a:off x="930442" y="1228397"/>
            <a:ext cx="9368589" cy="468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0" indent="-360363"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Konie - zgłoszenie koniowatego do rejestru - </a:t>
            </a: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miesiące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 dnia urodzenia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 identyfikacja w  terminie 12 miesięcy (przed opuszczeniem siedziby na okres powyżej 30 dni), z tym że termin ten nie ma zastosowania w przypadku koniowatego w parku narodowym / krajobrazowym - półdzikie).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wyjątki:</a:t>
            </a:r>
          </a:p>
          <a:p>
            <a:pPr marL="623888" lvl="0" indent="-266700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później niż </a:t>
            </a: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 dni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przed planowanym dniem opuszczenia przez koniowatego obszaru parku (narodowego/ krajobrazowego) – zgłasza dyrektor parku;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3888" lvl="0" indent="-266700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koniowatego urodzonego na terytorium Polski, dla którego unikalny dożywotni dokument identyfikacyjny wydał związek hodowców koniowatych działający na terytorium innego niż Polska państwa członkowskiego, właściciel  albo posiadacz koniowatego, w terminie </a:t>
            </a:r>
            <a:r>
              <a:rPr lang="pl-PL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dni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dnia doręczenia unikalnego dożywotniego dokumentu identyfikacyjnego, przekazuje go związkowi hodowców koniowatych, w celu sprawdzenia tożsamości koniowatego oraz niezwłocznego zgłoszenia informacji o unikalnym dożywotnim dokumencie identyfikacyjnym do komputerowej bazy danych.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3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w zgłoszeniach: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8623B2-2851-CE09-3941-ECA21F409CE9}"/>
              </a:ext>
            </a:extLst>
          </p:cNvPr>
          <p:cNvSpPr txBox="1"/>
          <p:nvPr/>
        </p:nvSpPr>
        <p:spPr>
          <a:xfrm>
            <a:off x="930442" y="1228397"/>
            <a:ext cx="936858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dni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należy zgłosić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zmianę właściciela koniowatego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(do związku hodowców koniowatych).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algn="just"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zmiany właściciela koniowatego: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indent="-357188" algn="just"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	unikalny dożywotni dokument identyfikacyjny jest przekazywany nowemu właścicielowi koniowatego wraz z przeniesieniem posiadania koniowatego;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indent="-357188" algn="just"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	nowy właściciel koniowatego: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3638" indent="-449263" algn="just"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przedstawia unikalny dożywotni dokument identyfikacyjny związkowi hodowców koniowatych, który go wydał, a ten związek dokonuje w dokumencie zmiany wpisu dotyczącego właściciela koniowatego,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3638" indent="-449263" algn="just"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przedstawia umowę, na podstawie której zostało przeniesione prawo własności koniowatego, albo składa pisemne oświadczenie o nabyciu koniowatego, które zawiera imię i nazwisko, miejsce zamieszkania i adres albo nazwę, siedzibę i adres poprzedniego właściciela koniowatego.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60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D78623B2-2851-CE09-3941-ECA21F409CE9}"/>
              </a:ext>
            </a:extLst>
          </p:cNvPr>
          <p:cNvSpPr txBox="1"/>
          <p:nvPr/>
        </p:nvSpPr>
        <p:spPr>
          <a:xfrm>
            <a:off x="979715" y="457200"/>
            <a:ext cx="93995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Wojewódzki Lekarz Weterynarii </a:t>
            </a:r>
            <a:r>
              <a:rPr lang="pl-PL" sz="2800" b="1" dirty="0"/>
              <a:t>– </a:t>
            </a:r>
            <a:br>
              <a:rPr lang="pl-PL" sz="2800" b="1" dirty="0"/>
            </a:br>
            <a:r>
              <a:rPr lang="pl-PL" sz="2800" b="1" dirty="0">
                <a:solidFill>
                  <a:srgbClr val="FF0000"/>
                </a:solidFill>
              </a:rPr>
              <a:t>kara pieniężna </a:t>
            </a:r>
            <a:r>
              <a:rPr lang="pl-PL" sz="2800" dirty="0"/>
              <a:t>na Związek hodowców koni</a:t>
            </a:r>
            <a:endParaRPr lang="pl-PL" sz="1200" i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FCD8ABF-4868-D057-0115-C2A1BEE7727C}"/>
              </a:ext>
            </a:extLst>
          </p:cNvPr>
          <p:cNvSpPr txBox="1"/>
          <p:nvPr/>
        </p:nvSpPr>
        <p:spPr>
          <a:xfrm>
            <a:off x="669186" y="2470484"/>
            <a:ext cx="109292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pl-PL" dirty="0"/>
              <a:t>(art. 53 ustawy) - Kto, będąc związkiem hodowców koniowatych, nie wykonuje obowiązków określonych w art. 33 ust. 1 </a:t>
            </a:r>
            <a:r>
              <a:rPr lang="pl-PL" dirty="0">
                <a:solidFill>
                  <a:srgbClr val="FF0000"/>
                </a:solidFill>
              </a:rPr>
              <a:t>(identyfikacja)</a:t>
            </a:r>
            <a:r>
              <a:rPr lang="pl-PL" dirty="0"/>
              <a:t>, art. 35 </a:t>
            </a:r>
            <a:r>
              <a:rPr lang="pl-PL" dirty="0">
                <a:solidFill>
                  <a:srgbClr val="FF0000"/>
                </a:solidFill>
              </a:rPr>
              <a:t>(zgłoszenie do bazy informacji dot. unikalnego dożywotniego dokumentu identyfikacyjnego)</a:t>
            </a:r>
            <a:r>
              <a:rPr lang="pl-PL" dirty="0"/>
              <a:t>, art. 38 ust. 1 </a:t>
            </a:r>
            <a:r>
              <a:rPr lang="pl-PL" dirty="0">
                <a:solidFill>
                  <a:srgbClr val="FF0000"/>
                </a:solidFill>
              </a:rPr>
              <a:t>(zgłoszenie do bazy informacji o wydanym unikalnym dożywotnim dokumencie identyfikacyjnym) </a:t>
            </a:r>
            <a:r>
              <a:rPr lang="pl-PL" dirty="0"/>
              <a:t>lub art. 43 </a:t>
            </a:r>
            <a:r>
              <a:rPr lang="pl-PL" dirty="0">
                <a:solidFill>
                  <a:srgbClr val="FF0000"/>
                </a:solidFill>
              </a:rPr>
              <a:t>(umieszczenie w dożywotnim dok id. znaku zatwierdzenia, licencji)</a:t>
            </a:r>
            <a:r>
              <a:rPr lang="pl-PL" dirty="0"/>
              <a:t> podlega karze pieniężnej w wysokości do </a:t>
            </a:r>
            <a:r>
              <a:rPr lang="pl-PL" dirty="0">
                <a:solidFill>
                  <a:srgbClr val="FF0000"/>
                </a:solidFill>
              </a:rPr>
              <a:t>trzydziestokrotnego przeciętnego </a:t>
            </a:r>
            <a:r>
              <a:rPr lang="pl-PL" dirty="0"/>
              <a:t>wynagrodzenia miesięcznego w gospodarce narodowej za rok poprzedzający, ogłoszonego przez Prezesa Głównego Urzędu Statystycznego, w Dzienniku Urzędowym Rzeczypospolitej Polskiej „Monitor Polski”. </a:t>
            </a:r>
          </a:p>
          <a:p>
            <a:pPr algn="just"/>
            <a:endParaRPr lang="pl-PL" dirty="0"/>
          </a:p>
          <a:p>
            <a:pPr marL="449263" indent="-449263" algn="just"/>
            <a:r>
              <a:rPr lang="pl-PL" dirty="0"/>
              <a:t>2.	(art. 41 ust. 1 rozporządzenia 2021/963) </a:t>
            </a:r>
            <a:r>
              <a:rPr lang="pl-PL" i="1" dirty="0"/>
              <a:t>- </a:t>
            </a:r>
            <a:r>
              <a:rPr lang="pl-PL" dirty="0"/>
              <a:t>Związek nie zgłasza do komputerowej bazy danych informacji, czy zwierzę jest lub nie jest przeznaczone do uboju w celu spożycia przez ludzi, w terminie </a:t>
            </a:r>
            <a:r>
              <a:rPr lang="pl-PL" b="1" dirty="0">
                <a:solidFill>
                  <a:srgbClr val="00B050"/>
                </a:solidFill>
              </a:rPr>
              <a:t>2 dni </a:t>
            </a:r>
            <a:r>
              <a:rPr lang="pl-PL" dirty="0"/>
              <a:t>od dnia pozyskania tej informacji, chyba że posiadacz koniowatego przekazał tę informację do komputerowej bazy </a:t>
            </a:r>
            <a:r>
              <a:rPr lang="pl-PL" sz="1800" dirty="0"/>
              <a:t>danych</a:t>
            </a:r>
            <a:r>
              <a:rPr lang="pl-PL" sz="1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264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FCD8ABF-4868-D057-0115-C2A1BEE7727C}"/>
              </a:ext>
            </a:extLst>
          </p:cNvPr>
          <p:cNvSpPr txBox="1"/>
          <p:nvPr/>
        </p:nvSpPr>
        <p:spPr>
          <a:xfrm>
            <a:off x="830424" y="755781"/>
            <a:ext cx="11044170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rgbClr val="FF0000"/>
                </a:solidFill>
              </a:rPr>
              <a:t>Powiatowego Lekarza Weterynarii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- </a:t>
            </a:r>
            <a:r>
              <a:rPr lang="pl-PL" b="1" dirty="0">
                <a:solidFill>
                  <a:srgbClr val="FF0000"/>
                </a:solidFill>
              </a:rPr>
              <a:t>kara pieniężna </a:t>
            </a:r>
            <a:r>
              <a:rPr lang="pl-PL" dirty="0"/>
              <a:t>na podmiot prowadzący </a:t>
            </a:r>
          </a:p>
          <a:p>
            <a:pPr algn="just"/>
            <a:endParaRPr lang="pl-PL" dirty="0"/>
          </a:p>
          <a:p>
            <a:pPr marL="714375" indent="-35401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	rzeźnię, </a:t>
            </a:r>
          </a:p>
          <a:p>
            <a:pPr marL="898525" indent="-53816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miejsce gromadzenia zwierząt, </a:t>
            </a:r>
          </a:p>
          <a:p>
            <a:pPr marL="898525" indent="-53816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podmiot, który organizuje targi, wystawy zwierząt, pokazy zwierząt lub konkursy zwierząt, </a:t>
            </a:r>
          </a:p>
          <a:p>
            <a:pPr marL="898525" indent="-53816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prowadzi obrót zwierzętami, pośrednictwo w tym obrocie lub skup zwierząt, </a:t>
            </a:r>
          </a:p>
          <a:p>
            <a:pPr marL="898525" indent="-53816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Prowadzi cyrk objazdowy, </a:t>
            </a:r>
          </a:p>
          <a:p>
            <a:pPr marL="898525" indent="-53816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Prowadzi grupę tresowanych zwierząt,</a:t>
            </a:r>
          </a:p>
          <a:p>
            <a:pPr marL="898525" indent="-5381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zakład przetwórczy lub spalarnię, </a:t>
            </a:r>
            <a:br>
              <a:rPr lang="pl-PL" dirty="0"/>
            </a:br>
            <a:endParaRPr lang="pl-PL" dirty="0"/>
          </a:p>
          <a:p>
            <a:pPr algn="just"/>
            <a:r>
              <a:rPr lang="pl-PL" dirty="0"/>
              <a:t>który nie dokonuje zgłoszeń w określonym terminie. </a:t>
            </a:r>
          </a:p>
          <a:p>
            <a:pPr algn="just"/>
            <a:r>
              <a:rPr lang="pl-PL" dirty="0">
                <a:solidFill>
                  <a:srgbClr val="FF0000"/>
                </a:solidFill>
              </a:rPr>
              <a:t>Kara pieniężna </a:t>
            </a:r>
            <a:r>
              <a:rPr lang="pl-PL" dirty="0"/>
              <a:t>w wysokości </a:t>
            </a:r>
            <a:r>
              <a:rPr lang="pl-PL" b="1" dirty="0"/>
              <a:t>do trzydziestokrotnego </a:t>
            </a:r>
            <a:r>
              <a:rPr lang="pl-PL" dirty="0"/>
              <a:t>przeciętnego wynagrodzenia miesięcznego </a:t>
            </a:r>
            <a:r>
              <a:rPr lang="pl-PL" sz="1500" dirty="0"/>
              <a:t>w gospodarce narodowej za rok poprzedzający, ogłoszonego przez Prezesa Głównego Urzędu Statystycznego, w Dzienniku Urzędowym Rzeczypospolitej Polskiej „Monitor Polski”.</a:t>
            </a:r>
          </a:p>
          <a:p>
            <a:pPr algn="just"/>
            <a:r>
              <a:rPr lang="pl-PL" dirty="0">
                <a:solidFill>
                  <a:srgbClr val="FF0000"/>
                </a:solidFill>
              </a:rPr>
              <a:t>Kara na rachunek – 14 dni od ostatecznej decyzji</a:t>
            </a:r>
          </a:p>
        </p:txBody>
      </p:sp>
    </p:spTree>
    <p:extLst>
      <p:ext uri="{BB962C8B-B14F-4D97-AF65-F5344CB8AC3E}">
        <p14:creationId xmlns:p14="http://schemas.microsoft.com/office/powerpoint/2010/main" val="3876091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FCD8ABF-4868-D057-0115-C2A1BEE7727C}"/>
              </a:ext>
            </a:extLst>
          </p:cNvPr>
          <p:cNvSpPr txBox="1"/>
          <p:nvPr/>
        </p:nvSpPr>
        <p:spPr>
          <a:xfrm>
            <a:off x="982662" y="1444384"/>
            <a:ext cx="10092776" cy="351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/>
              <a:t>W przypadku posiadaczy zwierząt niestosujących się do obowiązków wynikających z przepisów nowej ustawy o SIRZ zachowane zostaje dotychczasowy sposób stosowania kary w postaci </a:t>
            </a:r>
            <a:r>
              <a:rPr lang="pl-PL" sz="1800" dirty="0">
                <a:solidFill>
                  <a:srgbClr val="FF0000"/>
                </a:solidFill>
              </a:rPr>
              <a:t>kary grzywny</a:t>
            </a:r>
            <a:r>
              <a:rPr lang="pl-PL" sz="1800" dirty="0"/>
              <a:t>, nakładanej przez </a:t>
            </a:r>
            <a:r>
              <a:rPr lang="pl-PL" sz="1800" dirty="0">
                <a:solidFill>
                  <a:srgbClr val="FF0000"/>
                </a:solidFill>
              </a:rPr>
              <a:t>Inspekcję Weterynaryjną </a:t>
            </a:r>
            <a:r>
              <a:rPr lang="pl-PL" sz="1800" dirty="0"/>
              <a:t>w trybie przepisów Kodeksu postępowania w sprawach o wykroczenia.</a:t>
            </a:r>
            <a:br>
              <a:rPr lang="pl-PL" sz="1800" dirty="0"/>
            </a:br>
            <a:br>
              <a:rPr lang="pl-PL" sz="1800" dirty="0"/>
            </a:br>
            <a:r>
              <a:rPr lang="pl-PL" b="1" dirty="0"/>
              <a:t>Art. 50.</a:t>
            </a:r>
            <a:r>
              <a:rPr lang="pl-PL" dirty="0"/>
              <a:t> </a:t>
            </a:r>
          </a:p>
          <a:p>
            <a:pPr marL="625475" indent="-625475" algn="just"/>
            <a:r>
              <a:rPr lang="pl-PL" sz="1800" dirty="0"/>
              <a:t>12. Jeżeli podczas przeprowadzania kontroli zostanie ustalone, że w siedzibie stada znajduje się nieoznakowane zwierzę, którego pochodzenia nie można potwierdzić, powiatowy lekarz weterynarii, na podstawie oceny ryzyka dla zdrowia zwierząt i bezpieczeństwa żywności, może nakazać, w drodze decyzji, </a:t>
            </a:r>
            <a:r>
              <a:rPr lang="pl-PL" sz="1800" dirty="0">
                <a:solidFill>
                  <a:srgbClr val="FF0000"/>
                </a:solidFill>
              </a:rPr>
              <a:t>zabicie zwierzęcia bez odszkodowania i unieszkodliwienie zwłok zwierzęcia na koszt jego posiadacza</a:t>
            </a:r>
            <a:r>
              <a:rPr lang="pl-PL" sz="1800" dirty="0"/>
              <a:t> (wszystkie gatunki).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450312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669186" y="22342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Zmiany w zgłoszeniach podsumowanie: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8623B2-2851-CE09-3941-ECA21F409CE9}"/>
              </a:ext>
            </a:extLst>
          </p:cNvPr>
          <p:cNvSpPr txBox="1"/>
          <p:nvPr/>
        </p:nvSpPr>
        <p:spPr>
          <a:xfrm>
            <a:off x="930442" y="1228397"/>
            <a:ext cx="1027562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m-cy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wejścia w życie ustawy na uzupełnienie danych systemy utrzymania </a:t>
            </a:r>
            <a:r>
              <a:rPr lang="pl-PL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już zarejestrowanych siedzib stad bydła/ owiec/ kóz i świń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Posiadacz koniowatego posiadający numer EP rejestruje siedzibę stada i zgłasza koniowate w tej siedzibie -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m-ce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wejścia w życie ustawy;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Posiadacz koniowatego nieposiadający numeru EP występuje o numer EP i rejestruje siedzibę stada i zgłasza koniowate w tej siedzibie -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m-ce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wejścia w życie ustawy;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Posiadacz wielbłądowatego / jeleniowatego rejestruje siedzibę stada w terminie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m-cy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dnia wejścia w życie ustawy;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Posiadacz wielbłądowatego / jeleniowatego oznakowuje zwierzęta w terminie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m-cy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dnia wejścia w życie ustawy (z wyłączeniem zwierząt utrzymywanych daleko od ludzi);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Zakład drobiu – rejestracja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m-ce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wejścia w życie ustawy + liczba ptaków/ jaj wylęgowych;</a:t>
            </a:r>
          </a:p>
        </p:txBody>
      </p:sp>
    </p:spTree>
    <p:extLst>
      <p:ext uri="{BB962C8B-B14F-4D97-AF65-F5344CB8AC3E}">
        <p14:creationId xmlns:p14="http://schemas.microsoft.com/office/powerpoint/2010/main" val="2164772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43" y="108315"/>
            <a:ext cx="4499691" cy="4960289"/>
          </a:xfrm>
          <a:prstGeom prst="rect">
            <a:avLst/>
          </a:prstGeo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1147698" y="2239346"/>
            <a:ext cx="6018212" cy="4795968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/>
              <a:t>Dziękuję za uwagę</a:t>
            </a:r>
          </a:p>
          <a:p>
            <a:pPr algn="l"/>
            <a:br>
              <a:rPr lang="pl-PL" sz="3200" b="1" dirty="0"/>
            </a:br>
            <a:r>
              <a:rPr lang="pl-PL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Anna Mońko-Łanucha</a:t>
            </a:r>
            <a:endParaRPr lang="pl-PL" sz="2000" b="0" i="0" dirty="0">
              <a:solidFill>
                <a:srgbClr val="000000"/>
              </a:solidFill>
              <a:effectLst/>
              <a:latin typeface="Droid Sans"/>
            </a:endParaRPr>
          </a:p>
          <a:p>
            <a:pPr algn="l"/>
            <a:r>
              <a:rPr lang="pl-PL" sz="2000" b="1" i="0" dirty="0">
                <a:solidFill>
                  <a:srgbClr val="006400"/>
                </a:solidFill>
                <a:effectLst/>
                <a:latin typeface="arial" panose="020B0604020202020204" pitchFamily="34" charset="0"/>
              </a:rPr>
              <a:t>Starszy specjalista ds. produkcji zwierzęcej</a:t>
            </a:r>
            <a:endParaRPr lang="pl-PL" sz="2000" b="0" i="0" dirty="0">
              <a:solidFill>
                <a:srgbClr val="000000"/>
              </a:solidFill>
              <a:effectLst/>
              <a:latin typeface="Droid Sans"/>
            </a:endParaRPr>
          </a:p>
          <a:p>
            <a:pPr algn="l"/>
            <a:r>
              <a:rPr lang="pl-P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e-mail: </a:t>
            </a:r>
            <a:r>
              <a:rPr lang="pl-PL" sz="2000" b="1" i="0" u="none" strike="noStrike" dirty="0">
                <a:solidFill>
                  <a:srgbClr val="008000"/>
                </a:solidFill>
                <a:effectLst/>
                <a:latin typeface="Droid Sans"/>
                <a:hlinkClick r:id="rId3"/>
              </a:rPr>
              <a:t>anna.monko@kpodr.pl</a:t>
            </a:r>
            <a:endParaRPr lang="pl-PL" sz="2000" b="0" i="0" dirty="0">
              <a:solidFill>
                <a:srgbClr val="000000"/>
              </a:solidFill>
              <a:effectLst/>
              <a:latin typeface="Droid Sans"/>
            </a:endParaRPr>
          </a:p>
          <a:p>
            <a:pPr algn="l"/>
            <a:r>
              <a:rPr lang="pl-P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tel. 52 386 72 19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Droid Sans"/>
              </a:rPr>
              <a:t>, 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695 423 700</a:t>
            </a:r>
            <a:endParaRPr lang="pl-PL" sz="2000" b="0" i="0" dirty="0">
              <a:solidFill>
                <a:srgbClr val="000000"/>
              </a:solidFill>
              <a:effectLst/>
              <a:latin typeface="Droid Sans"/>
            </a:endParaRPr>
          </a:p>
          <a:p>
            <a:pPr algn="ctr"/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25584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B4F108B-8586-305B-6957-3BBA54020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73" y="906318"/>
            <a:ext cx="9793940" cy="50453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DAFDDD0-0E7B-CA6E-4D67-68120AD3E535}"/>
              </a:ext>
            </a:extLst>
          </p:cNvPr>
          <p:cNvSpPr txBox="1"/>
          <p:nvPr/>
        </p:nvSpPr>
        <p:spPr>
          <a:xfrm>
            <a:off x="1174377" y="6100047"/>
            <a:ext cx="8390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https://www.gov.pl/web/arimr/obowiazki-posiadacza-zwierzat-w-ramach-systemu-irz</a:t>
            </a:r>
          </a:p>
        </p:txBody>
      </p:sp>
    </p:spTree>
    <p:extLst>
      <p:ext uri="{BB962C8B-B14F-4D97-AF65-F5344CB8AC3E}">
        <p14:creationId xmlns:p14="http://schemas.microsoft.com/office/powerpoint/2010/main" val="391861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DAFDDD0-0E7B-CA6E-4D67-68120AD3E535}"/>
              </a:ext>
            </a:extLst>
          </p:cNvPr>
          <p:cNvSpPr txBox="1"/>
          <p:nvPr/>
        </p:nvSpPr>
        <p:spPr>
          <a:xfrm>
            <a:off x="1174377" y="6100047"/>
            <a:ext cx="8390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https://www.gov.pl/web/arimr/obowiazki-posiadacza-zwierzat-w-ramach-systemu-irz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15628A-8B0A-5227-392D-118065216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94" y="754584"/>
            <a:ext cx="9780493" cy="51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E9683B58-24DD-1F43-ECB1-EB7CB9EF9C7B}"/>
              </a:ext>
            </a:extLst>
          </p:cNvPr>
          <p:cNvSpPr txBox="1"/>
          <p:nvPr/>
        </p:nvSpPr>
        <p:spPr>
          <a:xfrm>
            <a:off x="1129553" y="1093694"/>
            <a:ext cx="856129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/>
              <a:t>Głównym celem </a:t>
            </a:r>
            <a:r>
              <a:rPr lang="pl-PL" sz="2400" dirty="0"/>
              <a:t>Systemu Identyfikacji i Rejestracji Zwierząt jest wsparcie w zapewnieniu bezpieczeństwa żywności zgodnie </a:t>
            </a:r>
            <a:br>
              <a:rPr lang="pl-PL" sz="2400" dirty="0"/>
            </a:br>
            <a:r>
              <a:rPr lang="pl-PL" sz="2400" dirty="0"/>
              <a:t>z wymogami Unii Europejskiej a przez to uzyskanie pełnego dostępu do rynku produktów pochodzenia zwierzęcego innych państw członkowskich UE.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9740D24-7D7E-C604-A262-72338EB54AC1}"/>
              </a:ext>
            </a:extLst>
          </p:cNvPr>
          <p:cNvSpPr txBox="1"/>
          <p:nvPr/>
        </p:nvSpPr>
        <p:spPr>
          <a:xfrm>
            <a:off x="1043056" y="3825315"/>
            <a:ext cx="10658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Natomiast sam system identyfikacji i rejestracji zwierząt jest kompatybilny </a:t>
            </a:r>
            <a:br>
              <a:rPr lang="pl-PL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m.in. z bazami danych</a:t>
            </a:r>
            <a:r>
              <a:rPr lang="pl-PL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Inspekcji Weterynaryjnej.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93286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138CCBBC-5F7A-68A9-218C-927E9BAAC1DC}"/>
              </a:ext>
            </a:extLst>
          </p:cNvPr>
          <p:cNvSpPr txBox="1"/>
          <p:nvPr/>
        </p:nvSpPr>
        <p:spPr>
          <a:xfrm>
            <a:off x="1388114" y="1049342"/>
            <a:ext cx="798896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/>
              <a:t>PROGRAM SZKOLENIA</a:t>
            </a:r>
            <a:br>
              <a:rPr lang="pl-PL" sz="3200" b="1" dirty="0"/>
            </a:br>
            <a:endParaRPr lang="pl-PL" sz="3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/>
              <a:t>REJESTRACJA DZIAŁALNOŚCI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/>
              <a:t>RODZAJE DZIAŁALNOŚCI jakie zgłaszamy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/>
              <a:t>Rejestracja Nowych gatunków zwierząt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/>
              <a:t>Zmiany w zgłoszeniach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cs typeface="Times New Roman" panose="02020603050405020304" pitchFamily="18" charset="0"/>
              </a:rPr>
              <a:t>Zamawianie środków identyfikacji</a:t>
            </a:r>
            <a:br>
              <a:rPr lang="pl-PL" sz="2400" b="1" dirty="0">
                <a:cs typeface="Times New Roman" panose="02020603050405020304" pitchFamily="18" charset="0"/>
              </a:rPr>
            </a:br>
            <a:endParaRPr lang="pl-PL" sz="1800" b="1" dirty="0"/>
          </a:p>
          <a:p>
            <a:endParaRPr lang="pl-PL" sz="1800" b="1" dirty="0"/>
          </a:p>
          <a:p>
            <a:endParaRPr lang="pl-PL" sz="1800" b="1" dirty="0"/>
          </a:p>
          <a:p>
            <a:endParaRPr lang="pl-PL" sz="1800" b="1" dirty="0"/>
          </a:p>
          <a:p>
            <a:endParaRPr lang="pl-PL" sz="1800" b="1" dirty="0"/>
          </a:p>
          <a:p>
            <a:endParaRPr lang="pl-PL" sz="1800" b="1" dirty="0"/>
          </a:p>
          <a:p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372714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0DA3C81F-9CE5-8083-1702-FA19FC059ACF}"/>
              </a:ext>
            </a:extLst>
          </p:cNvPr>
          <p:cNvSpPr/>
          <p:nvPr/>
        </p:nvSpPr>
        <p:spPr>
          <a:xfrm>
            <a:off x="744071" y="1443318"/>
            <a:ext cx="11161058" cy="140745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AF4C46-52EE-FD38-F9F2-1531F4764C1C}"/>
              </a:ext>
            </a:extLst>
          </p:cNvPr>
          <p:cNvSpPr txBox="1"/>
          <p:nvPr/>
        </p:nvSpPr>
        <p:spPr>
          <a:xfrm>
            <a:off x="871204" y="474378"/>
            <a:ext cx="8231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/>
              <a:t>REJESTRACJA DZIAŁALNOŚCI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2E613C3-C689-E3AE-1B8E-AC35DF31C65D}"/>
              </a:ext>
            </a:extLst>
          </p:cNvPr>
          <p:cNvSpPr txBox="1"/>
          <p:nvPr/>
        </p:nvSpPr>
        <p:spPr>
          <a:xfrm>
            <a:off x="1004047" y="1649506"/>
            <a:ext cx="10641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Należy pamiętać, że zgłoszenie działalności należy dokonać nie później niż w dniu wprowadzenia do niej pierwszego zwierzęcia gospodarskiego.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4AF84E4-B03B-479F-8A70-07F2117BD2C1}"/>
              </a:ext>
            </a:extLst>
          </p:cNvPr>
          <p:cNvSpPr txBox="1"/>
          <p:nvPr/>
        </p:nvSpPr>
        <p:spPr>
          <a:xfrm>
            <a:off x="744071" y="3056964"/>
            <a:ext cx="104169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Podmioty, będące pod nadzorem Inspekcji Weterynaryjnej muszą posiadać nadany Weterynaryjny Numer Identyfikacyjny (WNI). </a:t>
            </a:r>
          </a:p>
          <a:p>
            <a:endParaRPr lang="pl-PL" sz="2400" dirty="0"/>
          </a:p>
          <a:p>
            <a:r>
              <a:rPr lang="pl-PL" sz="2400" dirty="0"/>
              <a:t>Numer ten nadaje Inspekcja Weterynaryjna i o jego przyznanie należy zwrócić się do Powiatowego Lekarza Weterynarii. </a:t>
            </a:r>
          </a:p>
          <a:p>
            <a:endParaRPr lang="pl-PL" sz="2400" dirty="0"/>
          </a:p>
          <a:p>
            <a:r>
              <a:rPr lang="pl-PL" sz="2400" dirty="0"/>
              <a:t>Numer WNI należy podać przy zgłaszaniu w ARiMR miejsca przebywania zwierząt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36979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5311</TotalTime>
  <Words>3233</Words>
  <Application>Microsoft Office PowerPoint</Application>
  <PresentationFormat>Panoramiczny</PresentationFormat>
  <Paragraphs>321</Paragraphs>
  <Slides>49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60" baseType="lpstr">
      <vt:lpstr>Arial</vt:lpstr>
      <vt:lpstr>Arial</vt:lpstr>
      <vt:lpstr>Calibri</vt:lpstr>
      <vt:lpstr>Calibri Light</vt:lpstr>
      <vt:lpstr>Courier New</vt:lpstr>
      <vt:lpstr>Droid Sans</vt:lpstr>
      <vt:lpstr>open sans</vt:lpstr>
      <vt:lpstr>open sans</vt:lpstr>
      <vt:lpstr>Times New Roman</vt:lpstr>
      <vt:lpstr>Wingdings</vt:lpstr>
      <vt:lpstr>Motyw pakietu Office</vt:lpstr>
      <vt:lpstr>Prezentacja programu PowerPoint</vt:lpstr>
      <vt:lpstr>Obowiązki rolnika w świetle nowej  Ustawy o systemie identyfikacji  i rejestracji zwierząt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PC</dc:creator>
  <cp:lastModifiedBy>Anna</cp:lastModifiedBy>
  <cp:revision>69</cp:revision>
  <cp:lastPrinted>2023-02-03T07:50:14Z</cp:lastPrinted>
  <dcterms:created xsi:type="dcterms:W3CDTF">2019-09-19T12:20:20Z</dcterms:created>
  <dcterms:modified xsi:type="dcterms:W3CDTF">2023-02-12T20:48:09Z</dcterms:modified>
  <cp:contentStatus/>
</cp:coreProperties>
</file>