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8" r:id="rId2"/>
    <p:sldId id="260" r:id="rId3"/>
    <p:sldId id="339" r:id="rId4"/>
    <p:sldId id="263" r:id="rId5"/>
    <p:sldId id="300" r:id="rId6"/>
    <p:sldId id="345" r:id="rId7"/>
    <p:sldId id="264" r:id="rId8"/>
    <p:sldId id="265" r:id="rId9"/>
    <p:sldId id="266" r:id="rId10"/>
    <p:sldId id="267" r:id="rId11"/>
    <p:sldId id="268" r:id="rId12"/>
    <p:sldId id="301" r:id="rId13"/>
    <p:sldId id="269" r:id="rId14"/>
    <p:sldId id="363" r:id="rId15"/>
    <p:sldId id="270" r:id="rId16"/>
    <p:sldId id="285" r:id="rId17"/>
    <p:sldId id="286" r:id="rId18"/>
    <p:sldId id="288" r:id="rId19"/>
    <p:sldId id="289" r:id="rId20"/>
    <p:sldId id="273" r:id="rId21"/>
    <p:sldId id="287" r:id="rId22"/>
    <p:sldId id="272" r:id="rId23"/>
    <p:sldId id="361" r:id="rId24"/>
    <p:sldId id="274" r:id="rId25"/>
    <p:sldId id="364" r:id="rId26"/>
    <p:sldId id="365" r:id="rId27"/>
    <p:sldId id="275" r:id="rId28"/>
    <p:sldId id="276" r:id="rId29"/>
    <p:sldId id="366" r:id="rId30"/>
    <p:sldId id="278" r:id="rId31"/>
    <p:sldId id="360" r:id="rId32"/>
    <p:sldId id="303" r:id="rId33"/>
    <p:sldId id="279" r:id="rId34"/>
    <p:sldId id="280" r:id="rId35"/>
    <p:sldId id="304" r:id="rId36"/>
    <p:sldId id="305" r:id="rId37"/>
    <p:sldId id="283" r:id="rId38"/>
    <p:sldId id="284" r:id="rId39"/>
    <p:sldId id="306" r:id="rId40"/>
    <p:sldId id="307" r:id="rId41"/>
    <p:sldId id="271" r:id="rId42"/>
    <p:sldId id="302" r:id="rId43"/>
    <p:sldId id="362" r:id="rId44"/>
    <p:sldId id="358" r:id="rId45"/>
    <p:sldId id="291" r:id="rId46"/>
    <p:sldId id="292" r:id="rId47"/>
    <p:sldId id="293" r:id="rId48"/>
    <p:sldId id="350" r:id="rId49"/>
    <p:sldId id="354" r:id="rId50"/>
    <p:sldId id="290" r:id="rId51"/>
    <p:sldId id="351" r:id="rId52"/>
    <p:sldId id="352" r:id="rId53"/>
    <p:sldId id="359" r:id="rId54"/>
    <p:sldId id="356" r:id="rId55"/>
    <p:sldId id="294" r:id="rId56"/>
    <p:sldId id="346" r:id="rId57"/>
    <p:sldId id="348" r:id="rId58"/>
    <p:sldId id="296" r:id="rId59"/>
    <p:sldId id="347" r:id="rId60"/>
    <p:sldId id="297" r:id="rId61"/>
    <p:sldId id="349" r:id="rId62"/>
    <p:sldId id="353" r:id="rId63"/>
    <p:sldId id="298" r:id="rId64"/>
    <p:sldId id="299" r:id="rId65"/>
    <p:sldId id="357" r:id="rId66"/>
    <p:sldId id="262" r:id="rId67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17" autoAdjust="0"/>
  </p:normalViewPr>
  <p:slideViewPr>
    <p:cSldViewPr snapToGrid="0">
      <p:cViewPr>
        <p:scale>
          <a:sx n="110" d="100"/>
          <a:sy n="110" d="100"/>
        </p:scale>
        <p:origin x="57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F14D6-7880-48C3-AD67-7974557EB5B2}" type="datetimeFigureOut">
              <a:rPr lang="pl-PL" smtClean="0"/>
              <a:t>10.02.2023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339CA-1017-4A49-B43C-85992C42FD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589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339CA-1017-4A49-B43C-85992C42FD1B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177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36B3-EE47-441B-ABDE-3A2DFFFC6C52}" type="datetimeFigureOut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5BF32-F72D-4DC8-84DA-16A45DDCAF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6167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36B3-EE47-441B-ABDE-3A2DFFFC6C52}" type="datetimeFigureOut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5BF32-F72D-4DC8-84DA-16A45DDCAF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1112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36B3-EE47-441B-ABDE-3A2DFFFC6C52}" type="datetimeFigureOut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5BF32-F72D-4DC8-84DA-16A45DDCAF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3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36B3-EE47-441B-ABDE-3A2DFFFC6C52}" type="datetimeFigureOut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5BF32-F72D-4DC8-84DA-16A45DDCAF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1965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36B3-EE47-441B-ABDE-3A2DFFFC6C52}" type="datetimeFigureOut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5BF32-F72D-4DC8-84DA-16A45DDCAF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4595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36B3-EE47-441B-ABDE-3A2DFFFC6C52}" type="datetimeFigureOut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5BF32-F72D-4DC8-84DA-16A45DDCAF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087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36B3-EE47-441B-ABDE-3A2DFFFC6C52}" type="datetimeFigureOut">
              <a:rPr lang="pl-PL" smtClean="0"/>
              <a:t>10.02.2023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5BF32-F72D-4DC8-84DA-16A45DDCAF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120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36B3-EE47-441B-ABDE-3A2DFFFC6C52}" type="datetimeFigureOut">
              <a:rPr lang="pl-PL" smtClean="0"/>
              <a:t>10.02.2023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5BF32-F72D-4DC8-84DA-16A45DDCAF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9016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36B3-EE47-441B-ABDE-3A2DFFFC6C52}" type="datetimeFigureOut">
              <a:rPr lang="pl-PL" smtClean="0"/>
              <a:t>10.02.2023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5BF32-F72D-4DC8-84DA-16A45DDCAF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2453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36B3-EE47-441B-ABDE-3A2DFFFC6C52}" type="datetimeFigureOut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5BF32-F72D-4DC8-84DA-16A45DDCAF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592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36B3-EE47-441B-ABDE-3A2DFFFC6C52}" type="datetimeFigureOut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5BF32-F72D-4DC8-84DA-16A45DDCAF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112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736B3-EE47-441B-ABDE-3A2DFFFC6C52}" type="datetimeFigureOut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5BF32-F72D-4DC8-84DA-16A45DDCAF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896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86" y="-531223"/>
            <a:ext cx="12346185" cy="738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01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err="1"/>
              <a:t>Ekoschemat</a:t>
            </a:r>
            <a:r>
              <a:rPr lang="pl-PL" sz="2800" b="1" dirty="0"/>
              <a:t> - Dobrostan zwierząt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433739"/>
            <a:ext cx="10515600" cy="4351338"/>
          </a:xfrm>
        </p:spPr>
        <p:txBody>
          <a:bodyPr>
            <a:normAutofit/>
          </a:bodyPr>
          <a:lstStyle/>
          <a:p>
            <a:pPr marL="0" indent="0" algn="just" fontAlgn="base">
              <a:lnSpc>
                <a:spcPct val="150000"/>
              </a:lnSpc>
              <a:buNone/>
            </a:pPr>
            <a:r>
              <a:rPr lang="pl-PL" sz="2000" dirty="0">
                <a:solidFill>
                  <a:srgbClr val="1B1B1B"/>
                </a:solidFill>
              </a:rPr>
              <a:t>Wsparcie za realizację zobowiązań w zakresie dobrostanu zwierząt, które wykraczają ponad odpowiednie obowiązujące normy wynikające z powszechnie obowiązującego prawa.</a:t>
            </a:r>
          </a:p>
          <a:p>
            <a:pPr marL="0" indent="0" algn="just" fontAlgn="base">
              <a:lnSpc>
                <a:spcPct val="150000"/>
              </a:lnSpc>
              <a:buNone/>
            </a:pPr>
            <a:r>
              <a:rPr lang="pl-PL" sz="2000" b="1" i="1" dirty="0">
                <a:solidFill>
                  <a:srgbClr val="1B1B1B"/>
                </a:solidFill>
              </a:rPr>
              <a:t>Cel</a:t>
            </a:r>
            <a:r>
              <a:rPr lang="pl-PL" sz="2000" i="1" dirty="0">
                <a:solidFill>
                  <a:srgbClr val="1B1B1B"/>
                </a:solidFill>
              </a:rPr>
              <a:t>: </a:t>
            </a:r>
            <a:r>
              <a:rPr lang="pl-PL" sz="2000" b="1" i="1" dirty="0">
                <a:solidFill>
                  <a:srgbClr val="1B1B1B"/>
                </a:solidFill>
              </a:rPr>
              <a:t>Zrekompensowanie dodatkowych poniesionych kosztów i utraconych dochodów w wyniku wprowadzenia praktyk hodowlanych związanych z podwyższonym dobrostanem zwierząt.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l-PL" sz="2000" b="1" u="sng" dirty="0">
                <a:solidFill>
                  <a:srgbClr val="FF0000"/>
                </a:solidFill>
              </a:rPr>
              <a:t>Średni roczny budżet w latach 2023-2027 – ok. 275 mln EUR/rok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3723379-7028-202D-0693-C988BF95E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945" y="3988934"/>
            <a:ext cx="58293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11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err="1"/>
              <a:t>Ekoschemat</a:t>
            </a:r>
            <a:r>
              <a:rPr lang="pl-PL" sz="2800" b="1" dirty="0"/>
              <a:t> - Dobrostan zwierząt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515232"/>
            <a:ext cx="10515600" cy="4351338"/>
          </a:xfrm>
        </p:spPr>
        <p:txBody>
          <a:bodyPr>
            <a:normAutofit/>
          </a:bodyPr>
          <a:lstStyle/>
          <a:p>
            <a:pPr marL="0" indent="0" algn="just" fontAlgn="base">
              <a:lnSpc>
                <a:spcPct val="150000"/>
              </a:lnSpc>
              <a:buNone/>
            </a:pPr>
            <a:r>
              <a:rPr lang="pl-PL" sz="1800" b="1" dirty="0">
                <a:solidFill>
                  <a:srgbClr val="FF0000"/>
                </a:solidFill>
              </a:rPr>
              <a:t>Jest to Kontynuacja</a:t>
            </a:r>
            <a:r>
              <a:rPr lang="pl-PL" sz="1800" dirty="0">
                <a:solidFill>
                  <a:srgbClr val="1B1B1B"/>
                </a:solidFill>
              </a:rPr>
              <a:t> wsparcia dla gatunków/grup zwierząt objętych działaniem Dobrostan zwierząt </a:t>
            </a:r>
            <a:br>
              <a:rPr lang="pl-PL" sz="1800" dirty="0">
                <a:solidFill>
                  <a:srgbClr val="1B1B1B"/>
                </a:solidFill>
              </a:rPr>
            </a:br>
            <a:r>
              <a:rPr lang="pl-PL" sz="1800" dirty="0">
                <a:solidFill>
                  <a:srgbClr val="1B1B1B"/>
                </a:solidFill>
              </a:rPr>
              <a:t>PROW 2014-2020 tj.: świnie (lochy i tuczniki), bydło (krowy mleczne, krowy mamki) i owce oraz </a:t>
            </a:r>
            <a:r>
              <a:rPr lang="pl-PL" sz="1800" b="1" dirty="0">
                <a:solidFill>
                  <a:srgbClr val="FF0000"/>
                </a:solidFill>
              </a:rPr>
              <a:t>Rozszerzenie</a:t>
            </a:r>
            <a:r>
              <a:rPr lang="pl-PL" sz="1800" dirty="0">
                <a:solidFill>
                  <a:srgbClr val="1B1B1B"/>
                </a:solidFill>
              </a:rPr>
              <a:t> o:</a:t>
            </a:r>
          </a:p>
          <a:p>
            <a:pPr algn="just" fontAlgn="base">
              <a:lnSpc>
                <a:spcPct val="150000"/>
              </a:lnSpc>
            </a:pPr>
            <a:r>
              <a:rPr lang="pl-PL" sz="1800" b="1" dirty="0">
                <a:solidFill>
                  <a:srgbClr val="1B1B1B"/>
                </a:solidFill>
              </a:rPr>
              <a:t>kury nioski,</a:t>
            </a:r>
          </a:p>
          <a:p>
            <a:pPr algn="just" fontAlgn="base">
              <a:lnSpc>
                <a:spcPct val="150000"/>
              </a:lnSpc>
            </a:pPr>
            <a:r>
              <a:rPr lang="pl-PL" sz="1800" b="1" dirty="0">
                <a:solidFill>
                  <a:srgbClr val="1B1B1B"/>
                </a:solidFill>
              </a:rPr>
              <a:t>kruczęta brojlery,</a:t>
            </a:r>
          </a:p>
          <a:p>
            <a:pPr algn="just" fontAlgn="base">
              <a:lnSpc>
                <a:spcPct val="150000"/>
              </a:lnSpc>
            </a:pPr>
            <a:r>
              <a:rPr lang="pl-PL" sz="1800" b="1" dirty="0">
                <a:solidFill>
                  <a:srgbClr val="1B1B1B"/>
                </a:solidFill>
              </a:rPr>
              <a:t>indyki mięsne,</a:t>
            </a:r>
          </a:p>
          <a:p>
            <a:pPr algn="just">
              <a:lnSpc>
                <a:spcPct val="150000"/>
              </a:lnSpc>
            </a:pPr>
            <a:r>
              <a:rPr lang="pl-PL" sz="1800" b="1" dirty="0"/>
              <a:t>konie,</a:t>
            </a:r>
          </a:p>
          <a:p>
            <a:pPr algn="just">
              <a:lnSpc>
                <a:spcPct val="150000"/>
              </a:lnSpc>
            </a:pPr>
            <a:r>
              <a:rPr lang="pl-PL" sz="1800" b="1" dirty="0"/>
              <a:t>bydło opasowe,</a:t>
            </a:r>
          </a:p>
          <a:p>
            <a:pPr algn="just">
              <a:lnSpc>
                <a:spcPct val="150000"/>
              </a:lnSpc>
            </a:pPr>
            <a:r>
              <a:rPr lang="pl-PL" sz="1800" b="1" dirty="0"/>
              <a:t>kozy.</a:t>
            </a:r>
          </a:p>
          <a:p>
            <a:pPr marL="0" indent="0" algn="just" fontAlgn="base">
              <a:lnSpc>
                <a:spcPct val="150000"/>
              </a:lnSpc>
              <a:buNone/>
            </a:pPr>
            <a:endParaRPr lang="pl-PL" sz="1800" b="1" u="sng" dirty="0">
              <a:solidFill>
                <a:srgbClr val="FF0000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BCEBBB7-2977-4DF6-F11A-082DEE6B3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259" y="2462408"/>
            <a:ext cx="5628186" cy="317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84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err="1"/>
              <a:t>Ekoschemat</a:t>
            </a:r>
            <a:r>
              <a:rPr lang="pl-PL" sz="2800" b="1" dirty="0"/>
              <a:t> - Dobrostan zwierząt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930479" y="1523621"/>
            <a:ext cx="10515600" cy="4351338"/>
          </a:xfrm>
        </p:spPr>
        <p:txBody>
          <a:bodyPr>
            <a:normAutofit/>
          </a:bodyPr>
          <a:lstStyle/>
          <a:p>
            <a:pPr marL="0" indent="0" algn="just" fontAlgn="base">
              <a:lnSpc>
                <a:spcPct val="150000"/>
              </a:lnSpc>
              <a:buNone/>
            </a:pPr>
            <a:r>
              <a:rPr lang="pl-PL" sz="1800" dirty="0"/>
              <a:t>Zasadne jest jednak rozszerzenie zakresu dotychczasowego wsparcia poprzez promowanie dobrych praktyk </a:t>
            </a:r>
            <a:br>
              <a:rPr lang="pl-PL" sz="1800" dirty="0"/>
            </a:br>
            <a:r>
              <a:rPr lang="pl-PL" sz="1800" dirty="0"/>
              <a:t>w utrzymywaniu zwierząt, wykraczających ponad minimalne wymagania, w odniesieniu również do innych gatunków/grup, które są istotne dla polskiego rolnictwa ze względu na skalę produkcji, np. bydło (opasy), kurczęta brojlery oraz indyki. </a:t>
            </a:r>
          </a:p>
          <a:p>
            <a:pPr marL="0" indent="0" algn="just" fontAlgn="base">
              <a:lnSpc>
                <a:spcPct val="150000"/>
              </a:lnSpc>
              <a:buNone/>
            </a:pPr>
            <a:r>
              <a:rPr lang="pl-PL" sz="1800" dirty="0"/>
              <a:t>Ponadto, uzasadnieniem dla objęcia wsparciem również innych gatunków /grup zwierząt jest także przygotowanie rolników na przyszłe zmiany przepisów unijnych w zakresie dobrostanu zwierząt i zwrócenie ich uwagi na kierunki tych zmian oraz tendencje i oczekiwania społeczne w tym zakresie.</a:t>
            </a:r>
          </a:p>
          <a:p>
            <a:pPr marL="0" indent="0" algn="just" fontAlgn="base">
              <a:lnSpc>
                <a:spcPct val="150000"/>
              </a:lnSpc>
              <a:buNone/>
            </a:pPr>
            <a:r>
              <a:rPr lang="pl-PL" sz="1800" dirty="0"/>
              <a:t>Brak kryteriów wyboru w ramach interwencji. </a:t>
            </a:r>
          </a:p>
          <a:p>
            <a:pPr marL="0" indent="0" fontAlgn="base">
              <a:lnSpc>
                <a:spcPct val="150000"/>
              </a:lnSpc>
              <a:buNone/>
            </a:pPr>
            <a:r>
              <a:rPr lang="pl-PL" sz="1800" b="1" dirty="0"/>
              <a:t>Wszyscy wnioskujący spełniający warunki kwalifikowalności są uprawnieni do otrzymania płatności.</a:t>
            </a:r>
          </a:p>
          <a:p>
            <a:pPr marL="0" indent="0" algn="just" fontAlgn="base">
              <a:lnSpc>
                <a:spcPct val="150000"/>
              </a:lnSpc>
              <a:buNone/>
            </a:pP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1679826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err="1"/>
              <a:t>Ekoschemat</a:t>
            </a:r>
            <a:r>
              <a:rPr lang="pl-PL" sz="2800" b="1" dirty="0"/>
              <a:t> - Dobrostan zwierząt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 fontAlgn="base">
              <a:lnSpc>
                <a:spcPct val="110000"/>
              </a:lnSpc>
              <a:buNone/>
            </a:pPr>
            <a:r>
              <a:rPr lang="pl-PL" sz="1800" b="1" dirty="0">
                <a:solidFill>
                  <a:srgbClr val="1B1B1B"/>
                </a:solidFill>
              </a:rPr>
              <a:t>Wymagania wspólne dla interwencji</a:t>
            </a:r>
            <a:r>
              <a:rPr lang="pl-PL" sz="1800" dirty="0">
                <a:solidFill>
                  <a:srgbClr val="1B1B1B"/>
                </a:solidFill>
              </a:rPr>
              <a:t>:</a:t>
            </a:r>
          </a:p>
          <a:p>
            <a:pPr marL="342900" indent="-342900" algn="just" fontAlgn="base">
              <a:lnSpc>
                <a:spcPct val="110000"/>
              </a:lnSpc>
              <a:buFont typeface="+mj-lt"/>
              <a:buAutoNum type="arabicParenR"/>
            </a:pPr>
            <a:r>
              <a:rPr lang="pl-PL" sz="1900" dirty="0">
                <a:solidFill>
                  <a:srgbClr val="1B1B1B"/>
                </a:solidFill>
              </a:rPr>
              <a:t>Posiadanie odpowiedniej siedziby stada zarejestrowanej zgodnie z przepisami o systemie identyfikacji i rejestracji zwierząt (jeśli dotyczy), a w przypadku drobiu – numer zakładu drobiu,</a:t>
            </a:r>
          </a:p>
          <a:p>
            <a:pPr marL="342900" indent="-342900" algn="just" fontAlgn="base">
              <a:lnSpc>
                <a:spcPct val="110000"/>
              </a:lnSpc>
              <a:buFont typeface="+mj-lt"/>
              <a:buAutoNum type="arabicParenR"/>
            </a:pPr>
            <a:r>
              <a:rPr lang="pl-PL" sz="1900" dirty="0">
                <a:solidFill>
                  <a:srgbClr val="1B1B1B"/>
                </a:solidFill>
              </a:rPr>
              <a:t>Zwierzęta objęte wymogami są indywidualnie oznakowane i zarejestrowane zgodnie z przepisami o systemie identyfikacji i rejestracji zwierząt (jeśli dotyczy),</a:t>
            </a:r>
          </a:p>
          <a:p>
            <a:pPr marL="342900" indent="-342900" algn="just" fontAlgn="base">
              <a:lnSpc>
                <a:spcPct val="110000"/>
              </a:lnSpc>
              <a:buFont typeface="+mj-lt"/>
              <a:buAutoNum type="arabicParenR"/>
            </a:pPr>
            <a:r>
              <a:rPr lang="pl-PL" sz="1900" dirty="0">
                <a:solidFill>
                  <a:srgbClr val="1B1B1B"/>
                </a:solidFill>
              </a:rPr>
              <a:t>Wymogi odnoszące się do danej grupy zwierząt </a:t>
            </a:r>
            <a:r>
              <a:rPr lang="pl-PL" sz="1900" b="1" dirty="0">
                <a:solidFill>
                  <a:srgbClr val="FF0000"/>
                </a:solidFill>
              </a:rPr>
              <a:t>dotyczą wszystkich zwierząt tej grupy,</a:t>
            </a:r>
          </a:p>
          <a:p>
            <a:pPr marL="342900" indent="-342900" algn="just" fontAlgn="base">
              <a:lnSpc>
                <a:spcPct val="110000"/>
              </a:lnSpc>
              <a:buFont typeface="+mj-lt"/>
              <a:buAutoNum type="arabicParenR"/>
            </a:pPr>
            <a:r>
              <a:rPr lang="pl-PL" sz="1900" dirty="0">
                <a:solidFill>
                  <a:srgbClr val="1B1B1B"/>
                </a:solidFill>
              </a:rPr>
              <a:t>jednorazowe odbycie szkolenia z zakresu metod ograniczających stosowanie antybiotyków (wymóg ten obowiązuje od 2024 r.),</a:t>
            </a:r>
          </a:p>
          <a:p>
            <a:pPr marL="342900" indent="-342900" algn="just" fontAlgn="base">
              <a:lnSpc>
                <a:spcPct val="110000"/>
              </a:lnSpc>
              <a:buFont typeface="+mj-lt"/>
              <a:buAutoNum type="arabicParenR"/>
            </a:pPr>
            <a:r>
              <a:rPr lang="pl-PL" sz="1900" dirty="0">
                <a:solidFill>
                  <a:srgbClr val="1B1B1B"/>
                </a:solidFill>
              </a:rPr>
              <a:t>Posiadanie planu poprawy dobrostanu zwierząt (nie dotyczy wypasu krów mlecznych).</a:t>
            </a:r>
          </a:p>
          <a:p>
            <a:pPr marL="0" indent="0" algn="just" fontAlgn="base">
              <a:lnSpc>
                <a:spcPct val="110000"/>
              </a:lnSpc>
              <a:buNone/>
            </a:pPr>
            <a:endParaRPr lang="pl-PL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73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err="1"/>
              <a:t>Ekoschemat</a:t>
            </a:r>
            <a:r>
              <a:rPr lang="pl-PL" sz="2800" b="1" dirty="0"/>
              <a:t> - Dobrostan zwierząt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B0167D-BC0B-C607-1533-E5165987A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868" y="1381488"/>
            <a:ext cx="10515600" cy="4351338"/>
          </a:xfrm>
        </p:spPr>
        <p:txBody>
          <a:bodyPr>
            <a:normAutofit lnSpcReduction="10000"/>
          </a:bodyPr>
          <a:lstStyle/>
          <a:p>
            <a:pPr algn="l" fontAlgn="base">
              <a:buFont typeface="+mj-lt"/>
              <a:buAutoNum type="arabicPeriod"/>
            </a:pPr>
            <a:r>
              <a:rPr lang="pl-PL" b="1" dirty="0"/>
              <a:t>SYSTEM PUNKTOWY:</a:t>
            </a:r>
          </a:p>
          <a:p>
            <a:pPr marL="0" indent="0" fontAlgn="base">
              <a:buNone/>
            </a:pPr>
            <a:r>
              <a:rPr lang="pl-PL" b="0" i="0" dirty="0">
                <a:solidFill>
                  <a:srgbClr val="1B1B1B"/>
                </a:solidFill>
                <a:effectLst/>
              </a:rPr>
              <a:t>- świnie (lochy i tuczniki),</a:t>
            </a:r>
            <a:br>
              <a:rPr lang="pl-PL" b="0" i="0" dirty="0">
                <a:solidFill>
                  <a:srgbClr val="1B1B1B"/>
                </a:solidFill>
                <a:effectLst/>
              </a:rPr>
            </a:br>
            <a:r>
              <a:rPr lang="pl-PL" b="0" i="0" dirty="0">
                <a:solidFill>
                  <a:srgbClr val="1B1B1B"/>
                </a:solidFill>
                <a:effectLst/>
              </a:rPr>
              <a:t>- bydło (krowy mleczne i krowy mamki),</a:t>
            </a:r>
          </a:p>
          <a:p>
            <a:pPr marL="0" indent="0" algn="l" fontAlgn="base">
              <a:buNone/>
            </a:pPr>
            <a:br>
              <a:rPr lang="pl-PL" dirty="0">
                <a:solidFill>
                  <a:srgbClr val="1B1B1B"/>
                </a:solidFill>
              </a:rPr>
            </a:br>
            <a:r>
              <a:rPr lang="pl-PL" dirty="0">
                <a:solidFill>
                  <a:srgbClr val="1B1B1B"/>
                </a:solidFill>
              </a:rPr>
              <a:t>2. </a:t>
            </a:r>
            <a:r>
              <a:rPr lang="pl-PL" b="1" dirty="0">
                <a:solidFill>
                  <a:srgbClr val="1B1B1B"/>
                </a:solidFill>
              </a:rPr>
              <a:t>SYSTEM WARIANTOWY:</a:t>
            </a:r>
            <a:br>
              <a:rPr lang="pl-PL" dirty="0">
                <a:solidFill>
                  <a:srgbClr val="1B1B1B"/>
                </a:solidFill>
              </a:rPr>
            </a:br>
            <a:r>
              <a:rPr lang="pl-PL" dirty="0">
                <a:solidFill>
                  <a:srgbClr val="1B1B1B"/>
                </a:solidFill>
              </a:rPr>
              <a:t>- </a:t>
            </a:r>
            <a:r>
              <a:rPr lang="pl-PL" b="0" i="0" dirty="0">
                <a:solidFill>
                  <a:srgbClr val="1B1B1B"/>
                </a:solidFill>
                <a:effectLst/>
              </a:rPr>
              <a:t>kury nioski,</a:t>
            </a:r>
            <a:br>
              <a:rPr lang="pl-PL" b="0" i="0" dirty="0">
                <a:solidFill>
                  <a:srgbClr val="1B1B1B"/>
                </a:solidFill>
                <a:effectLst/>
              </a:rPr>
            </a:br>
            <a:r>
              <a:rPr lang="pl-PL" b="0" i="0" dirty="0">
                <a:solidFill>
                  <a:srgbClr val="1B1B1B"/>
                </a:solidFill>
                <a:effectLst/>
              </a:rPr>
              <a:t>- kurczęta brojlery,</a:t>
            </a:r>
            <a:br>
              <a:rPr lang="pl-PL" b="0" i="0" dirty="0">
                <a:solidFill>
                  <a:srgbClr val="1B1B1B"/>
                </a:solidFill>
                <a:effectLst/>
              </a:rPr>
            </a:br>
            <a:r>
              <a:rPr lang="pl-PL" b="0" i="0" dirty="0">
                <a:solidFill>
                  <a:srgbClr val="1B1B1B"/>
                </a:solidFill>
                <a:effectLst/>
              </a:rPr>
              <a:t>- indyki utrzymywane z przeznaczeniem na produkcję mięsa,</a:t>
            </a:r>
            <a:br>
              <a:rPr lang="pl-PL" b="0" i="0" dirty="0">
                <a:solidFill>
                  <a:srgbClr val="1B1B1B"/>
                </a:solidFill>
                <a:effectLst/>
              </a:rPr>
            </a:br>
            <a:r>
              <a:rPr lang="pl-PL" b="0" i="0" dirty="0">
                <a:solidFill>
                  <a:srgbClr val="1B1B1B"/>
                </a:solidFill>
                <a:effectLst/>
              </a:rPr>
              <a:t>- konie, </a:t>
            </a:r>
            <a:br>
              <a:rPr lang="pl-PL" b="0" i="0" dirty="0">
                <a:solidFill>
                  <a:srgbClr val="1B1B1B"/>
                </a:solidFill>
                <a:effectLst/>
              </a:rPr>
            </a:br>
            <a:r>
              <a:rPr lang="pl-PL" b="0" i="0" dirty="0">
                <a:solidFill>
                  <a:srgbClr val="1B1B1B"/>
                </a:solidFill>
                <a:effectLst/>
              </a:rPr>
              <a:t>- owce</a:t>
            </a:r>
            <a:br>
              <a:rPr lang="pl-PL" b="0" i="0" dirty="0">
                <a:solidFill>
                  <a:srgbClr val="1B1B1B"/>
                </a:solidFill>
                <a:effectLst/>
              </a:rPr>
            </a:br>
            <a:r>
              <a:rPr lang="pl-PL" b="0" i="0" dirty="0">
                <a:solidFill>
                  <a:srgbClr val="1B1B1B"/>
                </a:solidFill>
                <a:effectLst/>
              </a:rPr>
              <a:t>- kozy</a:t>
            </a:r>
          </a:p>
          <a:p>
            <a:pPr marL="0" indent="0" algn="l" fontAlgn="base">
              <a:buNone/>
            </a:pPr>
            <a:endParaRPr lang="pl-PL" b="0" i="0" dirty="0">
              <a:solidFill>
                <a:srgbClr val="1B1B1B"/>
              </a:solidFill>
              <a:effectLst/>
              <a:latin typeface="inherit"/>
            </a:endParaRPr>
          </a:p>
          <a:p>
            <a:pPr marL="0" indent="0" algn="l" fontAlgn="base">
              <a:buNone/>
            </a:pPr>
            <a:endParaRPr lang="pl-PL" dirty="0">
              <a:solidFill>
                <a:srgbClr val="1B1B1B"/>
              </a:solidFill>
              <a:latin typeface="inherit"/>
            </a:endParaRPr>
          </a:p>
          <a:p>
            <a:pPr marL="0" indent="0" algn="l" fontAlgn="base">
              <a:buNone/>
            </a:pPr>
            <a:endParaRPr lang="pl-PL" b="0" i="0" dirty="0">
              <a:solidFill>
                <a:srgbClr val="1B1B1B"/>
              </a:solidFill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16529F3-177D-6B84-1F4D-2D79E27AE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409" y="1125174"/>
            <a:ext cx="5073774" cy="250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85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err="1"/>
              <a:t>Ekoschemat</a:t>
            </a:r>
            <a:r>
              <a:rPr lang="pl-PL" sz="2800" b="1" dirty="0"/>
              <a:t> - Dobrostan zwierząt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690688"/>
            <a:ext cx="10675513" cy="4058948"/>
          </a:xfrm>
        </p:spPr>
        <p:txBody>
          <a:bodyPr>
            <a:normAutofit fontScale="92500" lnSpcReduction="20000"/>
          </a:bodyPr>
          <a:lstStyle/>
          <a:p>
            <a:pPr algn="just" fontAlgn="base">
              <a:lnSpc>
                <a:spcPct val="150000"/>
              </a:lnSpc>
            </a:pPr>
            <a:r>
              <a:rPr lang="pl-PL" sz="1900" dirty="0"/>
              <a:t>W odniesieniu </a:t>
            </a:r>
            <a:r>
              <a:rPr lang="pl-PL" sz="1900" dirty="0">
                <a:solidFill>
                  <a:srgbClr val="FF0000"/>
                </a:solidFill>
              </a:rPr>
              <a:t>do świń i bydła </a:t>
            </a:r>
            <a:r>
              <a:rPr lang="pl-PL" sz="1900" dirty="0"/>
              <a:t>zastosowanie ma </a:t>
            </a:r>
            <a:r>
              <a:rPr lang="pl-PL" sz="1900" b="1" u="sng" dirty="0"/>
              <a:t>system punktowy </a:t>
            </a:r>
            <a:r>
              <a:rPr lang="pl-PL" sz="1900" dirty="0"/>
              <a:t>polegający na możliwości wyboru </a:t>
            </a:r>
            <a:br>
              <a:rPr lang="pl-PL" sz="1900" dirty="0"/>
            </a:br>
            <a:r>
              <a:rPr lang="pl-PL" sz="1900" dirty="0"/>
              <a:t>przez rolnika z katalogu poszczególnych praktyk podwyższających poziom dobrostanu zwierząt - praktyk możliwych do realizacji w danym gospodarstwie.</a:t>
            </a:r>
          </a:p>
          <a:p>
            <a:pPr algn="just" fontAlgn="base">
              <a:lnSpc>
                <a:spcPct val="150000"/>
              </a:lnSpc>
            </a:pPr>
            <a:r>
              <a:rPr lang="pl-PL" sz="1900" b="1" dirty="0"/>
              <a:t>Podstawowym warunkiem realizacji </a:t>
            </a:r>
            <a:r>
              <a:rPr lang="pl-PL" sz="1900" b="1" dirty="0" err="1"/>
              <a:t>ekoschematu</a:t>
            </a:r>
            <a:r>
              <a:rPr lang="pl-PL" sz="1900" b="1" dirty="0"/>
              <a:t> – Dobrostan zwierząt jest wybór praktyki polegającej </a:t>
            </a:r>
            <a:br>
              <a:rPr lang="pl-PL" sz="1900" b="1" dirty="0"/>
            </a:br>
            <a:r>
              <a:rPr lang="pl-PL" sz="1900" b="1" dirty="0"/>
              <a:t>na zapewnieniu zwierzętom zwiększonej powierzchni bytowej w pomieszczeniach lub budynkach. </a:t>
            </a:r>
            <a:r>
              <a:rPr lang="pl-PL" sz="1900" dirty="0"/>
              <a:t>Jedynie przy wyborze tej praktyki możliwa jest realizacja pozostałych praktyk przewidzianych w danej grupie zwierząt.</a:t>
            </a:r>
          </a:p>
          <a:p>
            <a:pPr algn="just" fontAlgn="base">
              <a:lnSpc>
                <a:spcPct val="150000"/>
              </a:lnSpc>
            </a:pPr>
            <a:r>
              <a:rPr lang="pl-PL" sz="1900" dirty="0"/>
              <a:t>Warunek ten nie dotyczy wypasu krów mlecznych – praktykę tę możną realizować bez powiązania z powiększoną powierzchnią bytową. </a:t>
            </a:r>
          </a:p>
          <a:p>
            <a:pPr algn="just" fontAlgn="base">
              <a:lnSpc>
                <a:spcPct val="150000"/>
              </a:lnSpc>
            </a:pPr>
            <a:r>
              <a:rPr lang="pl-PL" sz="1900" dirty="0"/>
              <a:t>W przypadku pozostałych gatunków zastosowanie ma </a:t>
            </a:r>
            <a:r>
              <a:rPr lang="pl-PL" sz="1900" b="1" u="sng" dirty="0"/>
              <a:t>system wariantowy </a:t>
            </a:r>
            <a:r>
              <a:rPr lang="pl-PL" sz="1900" dirty="0"/>
              <a:t>tzn. zestaw obowiązkowych praktyk dla danej grupy zwierząt.</a:t>
            </a:r>
          </a:p>
          <a:p>
            <a:pPr algn="just" fontAlgn="base">
              <a:lnSpc>
                <a:spcPct val="150000"/>
              </a:lnSpc>
            </a:pPr>
            <a:endParaRPr lang="pl-PL" sz="1800" dirty="0"/>
          </a:p>
          <a:p>
            <a:pPr algn="just" fontAlgn="base">
              <a:lnSpc>
                <a:spcPct val="150000"/>
              </a:lnSpc>
            </a:pPr>
            <a:endParaRPr lang="pl-PL" sz="1800" b="1" dirty="0"/>
          </a:p>
        </p:txBody>
      </p:sp>
    </p:spTree>
    <p:extLst>
      <p:ext uri="{BB962C8B-B14F-4D97-AF65-F5344CB8AC3E}">
        <p14:creationId xmlns:p14="http://schemas.microsoft.com/office/powerpoint/2010/main" val="1920306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b="1" dirty="0"/>
              <a:t>Działanie Dobrostan zwierząt – wysokość stawek</a:t>
            </a:r>
            <a:br>
              <a:rPr lang="pl-PL" sz="2800" b="1" dirty="0"/>
            </a:br>
            <a:r>
              <a:rPr lang="pl-PL" sz="2800" b="1" dirty="0">
                <a:solidFill>
                  <a:srgbClr val="00B0F0"/>
                </a:solidFill>
              </a:rPr>
              <a:t>Program Rozwoju Obszarów Wiejskich na lata 2014-2022 – działania</a:t>
            </a:r>
            <a:br>
              <a:rPr lang="pl-PL" sz="2800" b="1" dirty="0">
                <a:solidFill>
                  <a:srgbClr val="00B0F0"/>
                </a:solidFill>
              </a:rPr>
            </a:br>
            <a:br>
              <a:rPr lang="pl-PL" sz="2800" b="1" dirty="0">
                <a:solidFill>
                  <a:srgbClr val="00B0F0"/>
                </a:solidFill>
              </a:rPr>
            </a:br>
            <a:endParaRPr lang="pl-PL" sz="2800" b="1" dirty="0">
              <a:solidFill>
                <a:srgbClr val="00B0F0"/>
              </a:solidFill>
            </a:endParaRPr>
          </a:p>
        </p:txBody>
      </p:sp>
      <p:pic>
        <p:nvPicPr>
          <p:cNvPr id="6" name="tabl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628" y="1027906"/>
            <a:ext cx="11970744" cy="564335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7823285" y="6488668"/>
            <a:ext cx="4066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www.gov.pl/web/arimr/stawki-platnosci8</a:t>
            </a:r>
          </a:p>
        </p:txBody>
      </p:sp>
    </p:spTree>
    <p:extLst>
      <p:ext uri="{BB962C8B-B14F-4D97-AF65-F5344CB8AC3E}">
        <p14:creationId xmlns:p14="http://schemas.microsoft.com/office/powerpoint/2010/main" val="600368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38200" y="274973"/>
            <a:ext cx="10868696" cy="1325563"/>
          </a:xfrm>
        </p:spPr>
        <p:txBody>
          <a:bodyPr>
            <a:normAutofit/>
          </a:bodyPr>
          <a:lstStyle/>
          <a:p>
            <a:r>
              <a:rPr lang="pl-PL" sz="2400" b="1" dirty="0">
                <a:ea typeface="Open Sans" panose="020B0606030504020204" pitchFamily="34" charset="0"/>
                <a:cs typeface="Open Sans" panose="020B0606030504020204" pitchFamily="34" charset="0"/>
              </a:rPr>
              <a:t>Wysokość płatności </a:t>
            </a:r>
            <a:r>
              <a:rPr lang="pl-PL" sz="2400" b="1" dirty="0" err="1">
                <a:ea typeface="Open Sans" panose="020B0606030504020204" pitchFamily="34" charset="0"/>
                <a:cs typeface="Open Sans" panose="020B0606030504020204" pitchFamily="34" charset="0"/>
              </a:rPr>
              <a:t>dobrostanowych</a:t>
            </a:r>
            <a:r>
              <a:rPr lang="pl-PL" sz="2400" b="1" dirty="0">
                <a:ea typeface="Open Sans" panose="020B0606030504020204" pitchFamily="34" charset="0"/>
                <a:cs typeface="Open Sans" panose="020B0606030504020204" pitchFamily="34" charset="0"/>
              </a:rPr>
              <a:t> [pkt/szt.] – </a:t>
            </a:r>
            <a:r>
              <a:rPr lang="pl-PL" sz="2400" b="1" u="sng" dirty="0">
                <a:ea typeface="Open Sans" panose="020B0606030504020204" pitchFamily="34" charset="0"/>
                <a:cs typeface="Open Sans" panose="020B0606030504020204" pitchFamily="34" charset="0"/>
              </a:rPr>
              <a:t>zwierzęta objęte systemem punktowym</a:t>
            </a:r>
            <a:br>
              <a:rPr lang="pl-PL" sz="2400" b="1" u="sng" dirty="0"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pl-PL" sz="2400" b="1" u="sng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tabl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141" y="937754"/>
            <a:ext cx="11314814" cy="49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69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>
                <a:solidFill>
                  <a:srgbClr val="1B1B1B"/>
                </a:solidFill>
              </a:rPr>
              <a:t>Degresywność płatności </a:t>
            </a:r>
            <a:r>
              <a:rPr lang="pl-PL" sz="2800" b="1" dirty="0" err="1">
                <a:solidFill>
                  <a:srgbClr val="1B1B1B"/>
                </a:solidFill>
              </a:rPr>
              <a:t>dobrostanowych</a:t>
            </a:r>
            <a:endParaRPr lang="pl-PL" sz="2800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 algn="just" fontAlgn="base">
              <a:lnSpc>
                <a:spcPct val="150000"/>
              </a:lnSpc>
              <a:buNone/>
            </a:pPr>
            <a:r>
              <a:rPr lang="pl-PL" sz="1800" dirty="0">
                <a:solidFill>
                  <a:srgbClr val="1B1B1B"/>
                </a:solidFill>
              </a:rPr>
              <a:t>W ramach </a:t>
            </a:r>
            <a:r>
              <a:rPr lang="pl-PL" sz="1800" dirty="0" err="1">
                <a:solidFill>
                  <a:srgbClr val="1B1B1B"/>
                </a:solidFill>
              </a:rPr>
              <a:t>Ekoschematu</a:t>
            </a:r>
            <a:r>
              <a:rPr lang="pl-PL" sz="1800" dirty="0">
                <a:solidFill>
                  <a:srgbClr val="1B1B1B"/>
                </a:solidFill>
              </a:rPr>
              <a:t>: Dobrostan zwierząt - </a:t>
            </a:r>
            <a:r>
              <a:rPr lang="pl-PL" sz="1800" b="1" dirty="0">
                <a:solidFill>
                  <a:srgbClr val="1B1B1B"/>
                </a:solidFill>
              </a:rPr>
              <a:t>dla wszystkich gatunków / grup zwierząt</a:t>
            </a:r>
            <a:r>
              <a:rPr lang="pl-PL" sz="1800" dirty="0">
                <a:solidFill>
                  <a:srgbClr val="1B1B1B"/>
                </a:solidFill>
              </a:rPr>
              <a:t> obowiązuje degresywność płatności </a:t>
            </a:r>
            <a:r>
              <a:rPr lang="pl-PL" sz="1800" dirty="0" err="1">
                <a:solidFill>
                  <a:srgbClr val="1B1B1B"/>
                </a:solidFill>
              </a:rPr>
              <a:t>dobrostanowych</a:t>
            </a:r>
            <a:r>
              <a:rPr lang="pl-PL" sz="1800" dirty="0">
                <a:solidFill>
                  <a:srgbClr val="1B1B1B"/>
                </a:solidFill>
              </a:rPr>
              <a:t> (</a:t>
            </a:r>
            <a:r>
              <a:rPr lang="pl-PL" sz="1800" u="sng" dirty="0">
                <a:solidFill>
                  <a:srgbClr val="1B1B1B"/>
                </a:solidFill>
              </a:rPr>
              <a:t>w obrębie danej grupy technologicznej zwierząt</a:t>
            </a:r>
            <a:r>
              <a:rPr lang="pl-PL" sz="1800" dirty="0">
                <a:solidFill>
                  <a:srgbClr val="1B1B1B"/>
                </a:solidFill>
              </a:rPr>
              <a:t>):</a:t>
            </a:r>
          </a:p>
          <a:p>
            <a:pPr algn="just" fontAlgn="base">
              <a:lnSpc>
                <a:spcPct val="150000"/>
              </a:lnSpc>
              <a:buFont typeface="+mj-lt"/>
              <a:buAutoNum type="arabicPeriod"/>
            </a:pPr>
            <a:r>
              <a:rPr lang="pl-PL" sz="1800" b="1" dirty="0">
                <a:solidFill>
                  <a:srgbClr val="1B1B1B"/>
                </a:solidFill>
              </a:rPr>
              <a:t> do 100 DJP 100% płatności,</a:t>
            </a:r>
          </a:p>
          <a:p>
            <a:pPr algn="just" fontAlgn="base">
              <a:lnSpc>
                <a:spcPct val="150000"/>
              </a:lnSpc>
              <a:buFont typeface="+mj-lt"/>
              <a:buAutoNum type="arabicPeriod"/>
            </a:pPr>
            <a:r>
              <a:rPr lang="pl-PL" sz="1800" b="1" dirty="0">
                <a:solidFill>
                  <a:srgbClr val="1B1B1B"/>
                </a:solidFill>
              </a:rPr>
              <a:t> powyżej 100 DJP do 150 DJP – 75% płatności,</a:t>
            </a:r>
          </a:p>
          <a:p>
            <a:pPr algn="just" fontAlgn="base">
              <a:lnSpc>
                <a:spcPct val="150000"/>
              </a:lnSpc>
              <a:buFont typeface="+mj-lt"/>
              <a:buAutoNum type="arabicPeriod"/>
            </a:pPr>
            <a:r>
              <a:rPr lang="pl-PL" sz="1800" b="1" dirty="0">
                <a:solidFill>
                  <a:srgbClr val="1B1B1B"/>
                </a:solidFill>
              </a:rPr>
              <a:t> powyżej 150 DJP – brak płatności.</a:t>
            </a:r>
          </a:p>
          <a:p>
            <a:pPr marL="0" indent="0" algn="just" fontAlgn="base">
              <a:lnSpc>
                <a:spcPct val="150000"/>
              </a:lnSpc>
              <a:buNone/>
            </a:pPr>
            <a:r>
              <a:rPr lang="pl-PL" sz="1800" b="1" dirty="0">
                <a:solidFill>
                  <a:srgbClr val="FF0000"/>
                </a:solidFill>
              </a:rPr>
              <a:t>Rzeczywista wysokość stawek płatności bezpośrednich jest określana corocznie, po zakończeniu naboru wniosków, na podstawie danych zadeklarowanych przez rolników i zweryfikowanych przez Agencję Restrukturyzacji i Modernizacji Rolnictwa.</a:t>
            </a:r>
          </a:p>
        </p:txBody>
      </p:sp>
    </p:spTree>
    <p:extLst>
      <p:ext uri="{BB962C8B-B14F-4D97-AF65-F5344CB8AC3E}">
        <p14:creationId xmlns:p14="http://schemas.microsoft.com/office/powerpoint/2010/main" val="2382857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64713" y="0"/>
            <a:ext cx="10515600" cy="1325563"/>
          </a:xfrm>
        </p:spPr>
        <p:txBody>
          <a:bodyPr>
            <a:normAutofit/>
          </a:bodyPr>
          <a:lstStyle/>
          <a:p>
            <a:r>
              <a:rPr lang="pl-PL" sz="2700" b="1" dirty="0">
                <a:ea typeface="Open Sans" panose="020B0606030504020204" pitchFamily="34" charset="0"/>
                <a:cs typeface="Open Sans" panose="020B0606030504020204" pitchFamily="34" charset="0"/>
              </a:rPr>
              <a:t>Przykładowe przeliczenie dopuszczalnych wartości DJP w grupach technologicznych zwierząt objętych </a:t>
            </a:r>
            <a:r>
              <a:rPr lang="pl-PL" sz="2700" b="1" dirty="0" err="1">
                <a:ea typeface="Open Sans" panose="020B0606030504020204" pitchFamily="34" charset="0"/>
                <a:cs typeface="Open Sans" panose="020B0606030504020204" pitchFamily="34" charset="0"/>
              </a:rPr>
              <a:t>Ekoschematem</a:t>
            </a:r>
            <a:r>
              <a:rPr lang="pl-PL" sz="2700" b="1" dirty="0">
                <a:ea typeface="Open Sans" panose="020B0606030504020204" pitchFamily="34" charset="0"/>
                <a:cs typeface="Open Sans" panose="020B0606030504020204" pitchFamily="34" charset="0"/>
              </a:rPr>
              <a:t> – Dobrostan zwierząt</a:t>
            </a:r>
          </a:p>
        </p:txBody>
      </p:sp>
      <p:pic>
        <p:nvPicPr>
          <p:cNvPr id="6" name="tabl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1687" y="1069353"/>
            <a:ext cx="9516367" cy="553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13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174"/>
            <a:ext cx="12192000" cy="7156174"/>
          </a:xfrm>
          <a:prstGeom prst="rect">
            <a:avLst/>
          </a:prstGeom>
        </p:spPr>
      </p:pic>
      <p:sp>
        <p:nvSpPr>
          <p:cNvPr id="5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/>
              <a:t>Dobrostan zwierząt</a:t>
            </a: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8617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ŚWINIE I BYDŁO – SYSTEM PUNKTOWY</a:t>
            </a:r>
            <a:endParaRPr lang="pl-PL" sz="2800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lnSpc>
                <a:spcPct val="150000"/>
              </a:lnSpc>
              <a:buNone/>
            </a:pPr>
            <a:r>
              <a:rPr lang="pl-PL" sz="1800" b="1" dirty="0"/>
              <a:t>System punktowy </a:t>
            </a:r>
            <a:r>
              <a:rPr lang="pl-PL" sz="1800" b="1" dirty="0">
                <a:solidFill>
                  <a:srgbClr val="1B1B1B"/>
                </a:solidFill>
              </a:rPr>
              <a:t>– </a:t>
            </a:r>
            <a:r>
              <a:rPr lang="pl-PL" sz="1800" dirty="0">
                <a:solidFill>
                  <a:srgbClr val="1B1B1B"/>
                </a:solidFill>
              </a:rPr>
              <a:t>poszczególnym praktykom poprawiającym dobrostan zwierząt przypisano odpowiednią liczbę punktów.</a:t>
            </a:r>
          </a:p>
          <a:p>
            <a:pPr marL="457200" lvl="1" indent="0" algn="just" fontAlgn="base">
              <a:lnSpc>
                <a:spcPct val="150000"/>
              </a:lnSpc>
              <a:spcBef>
                <a:spcPts val="1000"/>
              </a:spcBef>
              <a:buNone/>
            </a:pPr>
            <a:r>
              <a:rPr lang="pl-PL" sz="1800" b="1" dirty="0">
                <a:solidFill>
                  <a:srgbClr val="FF0000"/>
                </a:solidFill>
              </a:rPr>
              <a:t>				</a:t>
            </a:r>
            <a:r>
              <a:rPr lang="pl-PL" sz="2000" b="1" dirty="0">
                <a:solidFill>
                  <a:srgbClr val="FF0000"/>
                </a:solidFill>
              </a:rPr>
              <a:t>1 pkt = 22,47 EUR (≈100 zł)</a:t>
            </a:r>
            <a:endParaRPr lang="pl-PL" sz="2000" dirty="0">
              <a:solidFill>
                <a:srgbClr val="1B1B1B"/>
              </a:solidFill>
            </a:endParaRPr>
          </a:p>
          <a:p>
            <a:pPr fontAlgn="base">
              <a:lnSpc>
                <a:spcPct val="150000"/>
              </a:lnSpc>
            </a:pPr>
            <a:r>
              <a:rPr lang="pl-PL" sz="1800" dirty="0">
                <a:solidFill>
                  <a:srgbClr val="1B1B1B"/>
                </a:solidFill>
              </a:rPr>
              <a:t>świnie (lochy, tuczniki),</a:t>
            </a:r>
          </a:p>
          <a:p>
            <a:pPr fontAlgn="base">
              <a:lnSpc>
                <a:spcPct val="150000"/>
              </a:lnSpc>
            </a:pPr>
            <a:r>
              <a:rPr lang="pl-PL" sz="1800" dirty="0">
                <a:solidFill>
                  <a:srgbClr val="1B1B1B"/>
                </a:solidFill>
              </a:rPr>
              <a:t>krowy mleczne,</a:t>
            </a:r>
          </a:p>
          <a:p>
            <a:pPr fontAlgn="base">
              <a:lnSpc>
                <a:spcPct val="150000"/>
              </a:lnSpc>
            </a:pPr>
            <a:r>
              <a:rPr lang="pl-PL" sz="1800" dirty="0">
                <a:solidFill>
                  <a:srgbClr val="1B1B1B"/>
                </a:solidFill>
              </a:rPr>
              <a:t>krowy mamki,</a:t>
            </a:r>
          </a:p>
          <a:p>
            <a:pPr fontAlgn="base">
              <a:lnSpc>
                <a:spcPct val="150000"/>
              </a:lnSpc>
            </a:pPr>
            <a:r>
              <a:rPr lang="pl-PL" sz="1800" dirty="0">
                <a:solidFill>
                  <a:srgbClr val="1B1B1B"/>
                </a:solidFill>
              </a:rPr>
              <a:t>opasy.</a:t>
            </a:r>
          </a:p>
          <a:p>
            <a:pPr marL="342900" indent="-342900" algn="just" fontAlgn="base">
              <a:lnSpc>
                <a:spcPct val="150000"/>
              </a:lnSpc>
            </a:pPr>
            <a:endParaRPr lang="pl-PL" sz="1800" dirty="0">
              <a:solidFill>
                <a:srgbClr val="1B1B1B"/>
              </a:solidFill>
            </a:endParaRPr>
          </a:p>
          <a:p>
            <a:pPr marL="342900" indent="-342900" algn="just" fontAlgn="base">
              <a:lnSpc>
                <a:spcPct val="150000"/>
              </a:lnSpc>
            </a:pPr>
            <a:endParaRPr lang="pl-PL" sz="1800" dirty="0">
              <a:solidFill>
                <a:srgbClr val="1B1B1B"/>
              </a:solidFill>
            </a:endParaRPr>
          </a:p>
          <a:p>
            <a:pPr marL="342900" indent="-342900" algn="just" fontAlgn="base">
              <a:lnSpc>
                <a:spcPct val="150000"/>
              </a:lnSpc>
            </a:pPr>
            <a:endParaRPr lang="pl-PL" sz="1800" dirty="0">
              <a:solidFill>
                <a:srgbClr val="1B1B1B"/>
              </a:solidFill>
            </a:endParaRPr>
          </a:p>
          <a:p>
            <a:pPr marL="342900" indent="-342900" algn="just" fontAlgn="base">
              <a:lnSpc>
                <a:spcPct val="150000"/>
              </a:lnSpc>
            </a:pPr>
            <a:endParaRPr lang="pl-PL" sz="1800" dirty="0">
              <a:solidFill>
                <a:srgbClr val="1B1B1B"/>
              </a:solidFill>
            </a:endParaRPr>
          </a:p>
          <a:p>
            <a:pPr marL="0" indent="0" algn="just" fontAlgn="base">
              <a:lnSpc>
                <a:spcPct val="150000"/>
              </a:lnSpc>
              <a:buNone/>
            </a:pPr>
            <a:endParaRPr lang="pl-PL" sz="1800" dirty="0">
              <a:solidFill>
                <a:srgbClr val="1B1B1B"/>
              </a:solidFill>
            </a:endParaRPr>
          </a:p>
          <a:p>
            <a:pPr marL="0" indent="0" algn="just" fontAlgn="base">
              <a:lnSpc>
                <a:spcPct val="150000"/>
              </a:lnSpc>
              <a:buNone/>
            </a:pPr>
            <a:endParaRPr lang="pl-PL" sz="18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8A6F0F8-EDD4-6780-EFAA-10F4812A0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217" y="2920298"/>
            <a:ext cx="4125686" cy="274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09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Owce, kozy, konie, drób – system wariantowy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569390"/>
            <a:ext cx="10515600" cy="4351338"/>
          </a:xfrm>
        </p:spPr>
        <p:txBody>
          <a:bodyPr>
            <a:normAutofit/>
          </a:bodyPr>
          <a:lstStyle/>
          <a:p>
            <a:pPr marL="0" indent="0" algn="just" fontAlgn="base">
              <a:lnSpc>
                <a:spcPct val="100000"/>
              </a:lnSpc>
              <a:buNone/>
            </a:pPr>
            <a:r>
              <a:rPr lang="pl-PL" sz="2000" b="1" dirty="0">
                <a:solidFill>
                  <a:srgbClr val="1B1B1B"/>
                </a:solidFill>
              </a:rPr>
              <a:t>System wariantowy </a:t>
            </a:r>
            <a:r>
              <a:rPr lang="pl-PL" sz="2000" dirty="0">
                <a:solidFill>
                  <a:srgbClr val="1B1B1B"/>
                </a:solidFill>
              </a:rPr>
              <a:t>– płatność będzie przysługiwała za realizację pakietu wymogów dla danego gatunku/grupy technologicznej zwierząt.</a:t>
            </a:r>
          </a:p>
          <a:p>
            <a:pPr marL="0" indent="0" algn="just" fontAlgn="base">
              <a:lnSpc>
                <a:spcPct val="100000"/>
              </a:lnSpc>
              <a:buNone/>
            </a:pPr>
            <a:r>
              <a:rPr lang="pl-PL" sz="2000" b="1" dirty="0">
                <a:solidFill>
                  <a:srgbClr val="FF0000"/>
                </a:solidFill>
              </a:rPr>
              <a:t>Zwierzęta objęte systemem wariantowym:</a:t>
            </a:r>
          </a:p>
          <a:p>
            <a:pPr algn="just" fontAlgn="base">
              <a:lnSpc>
                <a:spcPct val="100000"/>
              </a:lnSpc>
            </a:pPr>
            <a:r>
              <a:rPr lang="pl-PL" sz="2000" b="1" dirty="0">
                <a:solidFill>
                  <a:srgbClr val="1B1B1B"/>
                </a:solidFill>
              </a:rPr>
              <a:t>Owce </a:t>
            </a:r>
            <a:r>
              <a:rPr lang="pl-PL" sz="2000" dirty="0">
                <a:solidFill>
                  <a:srgbClr val="1B1B1B"/>
                </a:solidFill>
              </a:rPr>
              <a:t>– 34,72 EUR/szt.</a:t>
            </a:r>
          </a:p>
          <a:p>
            <a:pPr algn="just" fontAlgn="base">
              <a:lnSpc>
                <a:spcPct val="100000"/>
              </a:lnSpc>
            </a:pPr>
            <a:r>
              <a:rPr lang="pl-PL" sz="2000" b="1" dirty="0">
                <a:solidFill>
                  <a:srgbClr val="1B1B1B"/>
                </a:solidFill>
              </a:rPr>
              <a:t>Kozy </a:t>
            </a:r>
            <a:r>
              <a:rPr lang="pl-PL" sz="2000" dirty="0">
                <a:solidFill>
                  <a:srgbClr val="1B1B1B"/>
                </a:solidFill>
              </a:rPr>
              <a:t>– 33,53 EUR/szt.</a:t>
            </a:r>
          </a:p>
          <a:p>
            <a:pPr algn="just" fontAlgn="base">
              <a:lnSpc>
                <a:spcPct val="100000"/>
              </a:lnSpc>
            </a:pPr>
            <a:r>
              <a:rPr lang="pl-PL" sz="2000" b="1" dirty="0">
                <a:solidFill>
                  <a:srgbClr val="1B1B1B"/>
                </a:solidFill>
              </a:rPr>
              <a:t>Konie</a:t>
            </a:r>
            <a:r>
              <a:rPr lang="pl-PL" sz="2000" dirty="0">
                <a:solidFill>
                  <a:srgbClr val="1B1B1B"/>
                </a:solidFill>
              </a:rPr>
              <a:t> (zwiększona powierzchnia w budynkach/pomieszczeniach) – 97,22 EUR/szt.</a:t>
            </a:r>
          </a:p>
          <a:p>
            <a:pPr algn="just" fontAlgn="base">
              <a:lnSpc>
                <a:spcPct val="100000"/>
              </a:lnSpc>
            </a:pPr>
            <a:r>
              <a:rPr lang="pl-PL" sz="2000" b="1" dirty="0">
                <a:solidFill>
                  <a:srgbClr val="1B1B1B"/>
                </a:solidFill>
              </a:rPr>
              <a:t>Konie</a:t>
            </a:r>
            <a:r>
              <a:rPr lang="pl-PL" sz="2000" dirty="0">
                <a:solidFill>
                  <a:srgbClr val="1B1B1B"/>
                </a:solidFill>
              </a:rPr>
              <a:t> (system otwarty) – 44,02 EUR/szt.</a:t>
            </a:r>
          </a:p>
          <a:p>
            <a:pPr algn="just" fontAlgn="base">
              <a:lnSpc>
                <a:spcPct val="100000"/>
              </a:lnSpc>
            </a:pPr>
            <a:r>
              <a:rPr lang="pl-PL" sz="2000" b="1" dirty="0">
                <a:solidFill>
                  <a:srgbClr val="1B1B1B"/>
                </a:solidFill>
              </a:rPr>
              <a:t>Kury nioski </a:t>
            </a:r>
            <a:r>
              <a:rPr lang="pl-PL" sz="2000" dirty="0">
                <a:solidFill>
                  <a:srgbClr val="1B1B1B"/>
                </a:solidFill>
              </a:rPr>
              <a:t>– 3,18 EUR/szt.</a:t>
            </a:r>
          </a:p>
          <a:p>
            <a:pPr algn="just" fontAlgn="base">
              <a:lnSpc>
                <a:spcPct val="100000"/>
              </a:lnSpc>
            </a:pPr>
            <a:r>
              <a:rPr lang="pl-PL" sz="2000" b="1" dirty="0">
                <a:solidFill>
                  <a:srgbClr val="1B1B1B"/>
                </a:solidFill>
              </a:rPr>
              <a:t>Kurczęta brojlery </a:t>
            </a:r>
            <a:r>
              <a:rPr lang="pl-PL" sz="2000" dirty="0">
                <a:solidFill>
                  <a:srgbClr val="1B1B1B"/>
                </a:solidFill>
              </a:rPr>
              <a:t>– 0,04 EUR/szt.</a:t>
            </a:r>
          </a:p>
          <a:p>
            <a:pPr algn="just" fontAlgn="base">
              <a:lnSpc>
                <a:spcPct val="100000"/>
              </a:lnSpc>
            </a:pPr>
            <a:r>
              <a:rPr lang="pl-PL" sz="2000" b="1" dirty="0">
                <a:solidFill>
                  <a:srgbClr val="1B1B1B"/>
                </a:solidFill>
              </a:rPr>
              <a:t>Indyki z przeznaczeniem na produkcję mięsa </a:t>
            </a:r>
            <a:r>
              <a:rPr lang="pl-PL" sz="2000" dirty="0">
                <a:solidFill>
                  <a:srgbClr val="1B1B1B"/>
                </a:solidFill>
              </a:rPr>
              <a:t>– 0,67 EUR/szt.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DD37FAB-4F41-2BCF-04CE-41D7BCC61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3486" y="3963746"/>
            <a:ext cx="1975337" cy="164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87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Dobrostan zwierząt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 fontAlgn="base">
              <a:lnSpc>
                <a:spcPct val="150000"/>
              </a:lnSpc>
              <a:buNone/>
            </a:pPr>
            <a:r>
              <a:rPr lang="pl-PL" sz="1800" dirty="0"/>
              <a:t>W przypadku dobrostanu świń, aby przeciwdziałać wzajemnemu obgryzaniu ogonów i ograniczyć potrzebę ich przycinania, świniom zapewnia się stały dostęp do wystarczającej dla danej grupy technologicznej ilości materiałów wzbogacających lub przedmiotów absorbujących ich uwagę; te materiały lub przedmioty powinny być bezpieczne oraz powinny być jadalne lub nadawać się do żucia, lub nadawać się do badania lub </a:t>
            </a:r>
            <a:br>
              <a:rPr lang="pl-PL" sz="1800" dirty="0"/>
            </a:br>
            <a:r>
              <a:rPr lang="pl-PL" sz="1800" dirty="0"/>
              <a:t>do manipulacji; świniom zapewnia się taką ilość różnych materiałów lub przedmiotów, które samoistnie lub </a:t>
            </a:r>
            <a:br>
              <a:rPr lang="pl-PL" sz="1800" dirty="0"/>
            </a:br>
            <a:r>
              <a:rPr lang="pl-PL" sz="1800" dirty="0"/>
              <a:t>w połączeniu z innymi materiałami zaspokajały będą potrzebę poznawania otoczenia i poszukiwania paszy zapobiegając znudzeniu i sfrustrowaniu.</a:t>
            </a:r>
          </a:p>
        </p:txBody>
      </p:sp>
    </p:spTree>
    <p:extLst>
      <p:ext uri="{BB962C8B-B14F-4D97-AF65-F5344CB8AC3E}">
        <p14:creationId xmlns:p14="http://schemas.microsoft.com/office/powerpoint/2010/main" val="457128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D3DEB2-4C7C-6C8B-CF1E-CBF4AA998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5011" y="2171791"/>
            <a:ext cx="7043057" cy="11527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5400" dirty="0"/>
              <a:t>SYSTEM PUNKTOWY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82513C1-2C0B-1CDD-5AF3-6D2A8616C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356" y="3217090"/>
            <a:ext cx="3608070" cy="240538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FA8E4E9-B3A3-7BDB-581A-9DFEB977A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879" y="3987708"/>
            <a:ext cx="2652121" cy="132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92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Lochy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990601" y="1382278"/>
            <a:ext cx="10515600" cy="4519757"/>
          </a:xfrm>
        </p:spPr>
        <p:txBody>
          <a:bodyPr>
            <a:normAutofit fontScale="92500" lnSpcReduction="20000"/>
          </a:bodyPr>
          <a:lstStyle/>
          <a:p>
            <a:pPr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800" dirty="0"/>
              <a:t>Wszystkie lochy w gospodarstwie rolnym są indywidualnie oznakowane </a:t>
            </a:r>
            <a:br>
              <a:rPr lang="pl-PL" sz="1800" dirty="0"/>
            </a:br>
            <a:r>
              <a:rPr lang="pl-PL" sz="1800" dirty="0"/>
              <a:t>i rejestrowane zgodnie z przepisami o systemie identyfikacji i rejestracji zwierząt – w przypadku dobrostanu loch,</a:t>
            </a:r>
          </a:p>
          <a:p>
            <a:pPr algn="just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800" dirty="0"/>
              <a:t>Lochy nie są utrzymywane w systemie jarzmowym; dopuszcza się jednak utrzymywani w okresie poporodowym nie dłużej niż przez 14 dni,</a:t>
            </a:r>
          </a:p>
          <a:p>
            <a:pPr algn="just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800" dirty="0"/>
              <a:t>Lochom zapewnia się zwiększoną o co najmniej 20% lub 50% powierzchnię bytową </a:t>
            </a:r>
            <a:br>
              <a:rPr lang="pl-PL" sz="1800" dirty="0"/>
            </a:br>
            <a:r>
              <a:rPr lang="pl-PL" sz="1800" dirty="0"/>
              <a:t>w pomieszczeniach/budynkach,</a:t>
            </a:r>
          </a:p>
          <a:p>
            <a:pPr algn="just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800" dirty="0"/>
              <a:t>W przypadku realizacji polegającej na zapewnieniu zwiększonej powierzchni bytowej, rolnik może dodatkowo realizować poniższe praktyki:</a:t>
            </a:r>
          </a:p>
          <a:p>
            <a:pPr algn="just" fontAlgn="base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1800" dirty="0"/>
              <a:t>Zapewnienie utrzymania na ściółce ze słomy lub podobnego materiału powierzchni pozwalającej na jednoczesny odpoczynek loch,</a:t>
            </a:r>
          </a:p>
          <a:p>
            <a:pPr algn="just" fontAlgn="base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1800" dirty="0"/>
              <a:t>Późniejsze odsadzanie prosiąt – nie wcześniej niż w 35. dniu ich urodzenia.</a:t>
            </a:r>
          </a:p>
          <a:p>
            <a:pPr algn="just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l-PL" sz="1800" dirty="0"/>
          </a:p>
          <a:p>
            <a:pPr marL="0" indent="0" algn="just" fontAlgn="base">
              <a:lnSpc>
                <a:spcPct val="150000"/>
              </a:lnSpc>
              <a:buNone/>
            </a:pP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113450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sz="2800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990601" y="1382278"/>
            <a:ext cx="10515600" cy="4519757"/>
          </a:xfrm>
        </p:spPr>
        <p:txBody>
          <a:bodyPr>
            <a:normAutofit/>
          </a:bodyPr>
          <a:lstStyle/>
          <a:p>
            <a:pPr algn="just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l-PL" sz="1800" dirty="0"/>
          </a:p>
          <a:p>
            <a:pPr marL="0" indent="0" algn="just" fontAlgn="base">
              <a:lnSpc>
                <a:spcPct val="150000"/>
              </a:lnSpc>
              <a:buNone/>
            </a:pPr>
            <a:endParaRPr lang="pl-PL" sz="18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534B3E5-4F5D-1A5B-401C-44841DF90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72" t="13940" r="6875" b="21523"/>
          <a:stretch/>
        </p:blipFill>
        <p:spPr>
          <a:xfrm>
            <a:off x="990601" y="659872"/>
            <a:ext cx="11009810" cy="562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54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sz="2800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990601" y="1382278"/>
            <a:ext cx="10515600" cy="4519757"/>
          </a:xfrm>
        </p:spPr>
        <p:txBody>
          <a:bodyPr>
            <a:normAutofit/>
          </a:bodyPr>
          <a:lstStyle/>
          <a:p>
            <a:pPr algn="just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l-PL" sz="1800" dirty="0"/>
          </a:p>
          <a:p>
            <a:pPr marL="0" indent="0" algn="just" fontAlgn="base">
              <a:lnSpc>
                <a:spcPct val="150000"/>
              </a:lnSpc>
              <a:buNone/>
            </a:pPr>
            <a:endParaRPr lang="pl-PL" sz="18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EEF5C8D-B78F-248F-983E-0A49D67AD2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0" t="16508" r="6875" b="17587"/>
          <a:stretch/>
        </p:blipFill>
        <p:spPr>
          <a:xfrm>
            <a:off x="957057" y="604256"/>
            <a:ext cx="11017230" cy="574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43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Tuczniki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 algn="just" fontAlgn="base">
              <a:lnSpc>
                <a:spcPct val="150000"/>
              </a:lnSpc>
              <a:buNone/>
            </a:pPr>
            <a:endParaRPr lang="pl-PL" sz="1800" dirty="0"/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płatności kwalifikują się tuczniki pochodzące od loch utrzymywanych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gospodarstwach realizujących interwencję dotyczącą dobrostanu loch </a:t>
            </a:r>
            <a:r>
              <a:rPr lang="pl-PL" sz="18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LUB 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tuczniki pochodzące od loch utrzymywanych w siedzibie stada położonej nie dalej niż ok. 50 km od siedziby stada, w której będą utrzymywane tuczniki,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odniesieniu do których realizowany jest dobrostan tuczników</a:t>
            </a:r>
            <a:r>
              <a:rPr lang="pl-PL" sz="1800" dirty="0">
                <a:solidFill>
                  <a:srgbClr val="1B1B1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50000"/>
              </a:lnSpc>
              <a:buNone/>
            </a:pPr>
            <a:endParaRPr lang="pl-PL" sz="18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4EFAEE6-585E-2E7F-67B5-0C3C6A62F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467" y="-105047"/>
            <a:ext cx="6667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50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Tuczniki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/>
              <a:t>Tucznikom zapewnia się zwiększoną o co najmniej 20% lub o co najmniej 50% powierzchnię bytową w pomieszczeniach/budynkach. </a:t>
            </a:r>
          </a:p>
          <a:p>
            <a:pPr algn="just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/>
              <a:t> W przypadku realizacji praktyki polegającej na zapewnieniu zwiększonej powierzchni bytowej, rolnik może dodatkowo realizować praktyką dotyczącą:</a:t>
            </a:r>
          </a:p>
          <a:p>
            <a:pPr algn="just" fontAlgn="base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2000" dirty="0"/>
              <a:t> Zapewnienia utrzymania na ściółce ze słomy lub podobnego materiału na powierzchni pozwalającej na jednoczesny odpoczynek zwierząt. </a:t>
            </a:r>
          </a:p>
        </p:txBody>
      </p:sp>
    </p:spTree>
    <p:extLst>
      <p:ext uri="{BB962C8B-B14F-4D97-AF65-F5344CB8AC3E}">
        <p14:creationId xmlns:p14="http://schemas.microsoft.com/office/powerpoint/2010/main" val="916842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l-PL" sz="2000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9AE65AE1-C962-CCCF-996E-EA725BB30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2E23EEF-62D9-6FAA-5CBC-B833AE8073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56" t="30739" r="7660" b="21920"/>
          <a:stretch/>
        </p:blipFill>
        <p:spPr>
          <a:xfrm>
            <a:off x="966650" y="1184660"/>
            <a:ext cx="10626205" cy="40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29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pole tekstowe 4">
            <a:extLst>
              <a:ext uri="{FF2B5EF4-FFF2-40B4-BE49-F238E27FC236}">
                <a16:creationId xmlns:a16="http://schemas.microsoft.com/office/drawing/2014/main" id="{DFE51CAF-0746-F620-49F1-EE329EE62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406" y="505288"/>
            <a:ext cx="10609263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l-PL" altLang="pl-PL" sz="2400" b="1" dirty="0">
                <a:latin typeface="Arial" panose="020B0604020202020204" pitchFamily="34" charset="0"/>
              </a:rPr>
              <a:t>Architektura środowiskowa i klimatyczna </a:t>
            </a:r>
          </a:p>
          <a:p>
            <a:pPr eaLnBrk="1" hangingPunct="1"/>
            <a:endParaRPr lang="pl-PL" altLang="pl-PL" dirty="0">
              <a:latin typeface="Arial" panose="020B0604020202020204" pitchFamily="34" charset="0"/>
            </a:endParaRPr>
          </a:p>
          <a:p>
            <a:pPr eaLnBrk="1" hangingPunct="1"/>
            <a:endParaRPr lang="pl-PL" altLang="pl-PL" dirty="0">
              <a:latin typeface="Arial" panose="020B0604020202020204" pitchFamily="34" charset="0"/>
            </a:endParaRPr>
          </a:p>
          <a:p>
            <a:pPr eaLnBrk="1" hangingPunct="1"/>
            <a:endParaRPr lang="pl-PL" altLang="pl-PL" dirty="0">
              <a:latin typeface="Arial" panose="020B0604020202020204" pitchFamily="34" charset="0"/>
            </a:endParaRPr>
          </a:p>
          <a:p>
            <a:pPr algn="just" eaLnBrk="1" hangingPunct="1"/>
            <a:endParaRPr lang="pl-PL" altLang="pl-PL" sz="2000" dirty="0">
              <a:latin typeface="Arial" panose="020B0604020202020204" pitchFamily="34" charset="0"/>
            </a:endParaRPr>
          </a:p>
          <a:p>
            <a:pPr algn="just" eaLnBrk="1" hangingPunct="1"/>
            <a:r>
              <a:rPr lang="pl-PL" altLang="pl-PL" sz="2400" dirty="0" err="1">
                <a:latin typeface="Arial" panose="020B0604020202020204" pitchFamily="34" charset="0"/>
              </a:rPr>
              <a:t>Ekoschematy</a:t>
            </a:r>
            <a:r>
              <a:rPr lang="pl-PL" altLang="pl-PL" sz="2400" dirty="0">
                <a:latin typeface="Arial" panose="020B0604020202020204" pitchFamily="34" charset="0"/>
              </a:rPr>
              <a:t> to </a:t>
            </a:r>
            <a:r>
              <a:rPr lang="pl-PL" altLang="pl-PL" sz="2400" b="1" u="sng" dirty="0">
                <a:solidFill>
                  <a:srgbClr val="FF0000"/>
                </a:solidFill>
                <a:latin typeface="Arial" panose="020B0604020202020204" pitchFamily="34" charset="0"/>
              </a:rPr>
              <a:t>dobrowolne dla rolników </a:t>
            </a:r>
            <a:r>
              <a:rPr lang="pl-PL" altLang="pl-PL" sz="2400" dirty="0">
                <a:latin typeface="Arial" panose="020B0604020202020204" pitchFamily="34" charset="0"/>
              </a:rPr>
              <a:t>systemy płatności za realizację praktyk korzystnych dla środowiska i klimatu oraz </a:t>
            </a:r>
            <a:r>
              <a:rPr lang="pl-PL" altLang="pl-PL" sz="2400" b="1" u="sng" dirty="0">
                <a:latin typeface="Arial" panose="020B0604020202020204" pitchFamily="34" charset="0"/>
              </a:rPr>
              <a:t>dobrostanu zwierząt</a:t>
            </a:r>
            <a:r>
              <a:rPr lang="pl-PL" altLang="pl-PL" sz="2400" dirty="0">
                <a:latin typeface="Arial" panose="020B0604020202020204" pitchFamily="34" charset="0"/>
              </a:rPr>
              <a:t>, </a:t>
            </a:r>
            <a:br>
              <a:rPr lang="pl-PL" altLang="pl-PL" sz="2400" dirty="0">
                <a:latin typeface="Arial" panose="020B0604020202020204" pitchFamily="34" charset="0"/>
              </a:rPr>
            </a:br>
            <a:r>
              <a:rPr lang="pl-PL" altLang="pl-PL" sz="2400" dirty="0">
                <a:latin typeface="Arial" panose="020B0604020202020204" pitchFamily="34" charset="0"/>
              </a:rPr>
              <a:t>które wykraczają ponad wymogi określone w warunkowości. </a:t>
            </a:r>
            <a:br>
              <a:rPr lang="pl-PL" altLang="pl-PL" sz="2400" dirty="0">
                <a:latin typeface="Arial" panose="020B0604020202020204" pitchFamily="34" charset="0"/>
              </a:rPr>
            </a:br>
            <a:br>
              <a:rPr lang="pl-PL" altLang="pl-PL" sz="2400" dirty="0">
                <a:latin typeface="Arial" panose="020B0604020202020204" pitchFamily="34" charset="0"/>
              </a:rPr>
            </a:br>
            <a:r>
              <a:rPr lang="pl-PL" altLang="pl-PL" sz="2400" dirty="0">
                <a:latin typeface="Arial" panose="020B0604020202020204" pitchFamily="34" charset="0"/>
              </a:rPr>
              <a:t>Instrument ten został tak zaprojektowany, aby w jak największym stopniu realizować korzyści środowiskowe, a zarazem zachęcić rolników </a:t>
            </a:r>
            <a:br>
              <a:rPr lang="pl-PL" altLang="pl-PL" sz="2400" dirty="0">
                <a:latin typeface="Arial" panose="020B0604020202020204" pitchFamily="34" charset="0"/>
              </a:rPr>
            </a:br>
            <a:r>
              <a:rPr lang="pl-PL" altLang="pl-PL" sz="2400" dirty="0">
                <a:latin typeface="Arial" panose="020B0604020202020204" pitchFamily="34" charset="0"/>
              </a:rPr>
              <a:t>do aktywnego zaangażowania się w realizację działań na rzecz ochrony środowiska i klimatu. </a:t>
            </a:r>
          </a:p>
          <a:p>
            <a:pPr eaLnBrk="1" hangingPunct="1"/>
            <a:br>
              <a:rPr lang="pl-PL" altLang="pl-PL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481443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Krowy mleczne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950316"/>
            <a:ext cx="11090564" cy="4351338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sz="2000" dirty="0"/>
              <a:t>wypas - krowom mlecznym zapewnia się co najmniej 120 dni wypasu w sezonie wegetacyjnym, </a:t>
            </a:r>
            <a:br>
              <a:rPr lang="pl-PL" sz="2000" dirty="0"/>
            </a:br>
            <a:r>
              <a:rPr lang="pl-PL" sz="2000" dirty="0"/>
              <a:t>bez uwięzi (przez min. 6 godz. dziennie);</a:t>
            </a:r>
            <a:br>
              <a:rPr lang="pl-PL" sz="2000" dirty="0"/>
            </a:br>
            <a:endParaRPr lang="pl-PL" sz="2000" dirty="0"/>
          </a:p>
          <a:p>
            <a:pPr fontAlgn="base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sz="2000" dirty="0"/>
              <a:t>zwiększona powierzchnia bytowa - krowom mlecznym utrzymywanym grupowo bez uwięzi </a:t>
            </a:r>
            <a:r>
              <a:rPr lang="pl-PL" sz="2000" dirty="0" err="1"/>
              <a:t>wolnostanowiskowo</a:t>
            </a:r>
            <a:r>
              <a:rPr lang="pl-PL" sz="2000" dirty="0"/>
              <a:t> zapewnia się zwiększoną o co najmniej 20% lub o co najmniej 50% powierzchnię bytową w pomieszczeniach/budynkach;</a:t>
            </a:r>
          </a:p>
          <a:p>
            <a:pPr marL="0" indent="0" algn="just" fontAlgn="base">
              <a:lnSpc>
                <a:spcPct val="100000"/>
              </a:lnSpc>
              <a:buNone/>
            </a:pPr>
            <a:endParaRPr lang="pl-PL" sz="2000" b="1" u="sng" dirty="0">
              <a:solidFill>
                <a:srgbClr val="FF0000"/>
              </a:solidFill>
            </a:endParaRPr>
          </a:p>
        </p:txBody>
      </p:sp>
      <p:pic>
        <p:nvPicPr>
          <p:cNvPr id="1026" name="Picture 2" descr="Darmowe grafiki wektorowe Bydło">
            <a:extLst>
              <a:ext uri="{FF2B5EF4-FFF2-40B4-BE49-F238E27FC236}">
                <a16:creationId xmlns:a16="http://schemas.microsoft.com/office/drawing/2014/main" id="{50A25927-B40D-3ED9-D632-B73C30763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57" y="4125985"/>
            <a:ext cx="3091543" cy="205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701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Krowy mleczne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493116"/>
            <a:ext cx="11090564" cy="4351338"/>
          </a:xfrm>
        </p:spPr>
        <p:txBody>
          <a:bodyPr>
            <a:normAutofit/>
          </a:bodyPr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pl-PL" sz="2000" dirty="0"/>
              <a:t>W przypadku realizacji praktyki polegającej na zapewnieniu krowom mlecznym zwiększonej powierzchni bytowej, rolnik może dodatkowo realizować poniższe praktyki:</a:t>
            </a:r>
            <a:br>
              <a:rPr lang="pl-PL" sz="2000" dirty="0"/>
            </a:br>
            <a:endParaRPr lang="pl-PL" sz="2000" dirty="0"/>
          </a:p>
          <a:p>
            <a:pPr fontAlgn="base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rgbClr val="1B1B1B"/>
                </a:solidFill>
              </a:rPr>
              <a:t> ściółka - zapewnienie krowom mlecznym utrzymania na ściółce ze słomy lub podobnego materiału </a:t>
            </a:r>
            <a:br>
              <a:rPr lang="pl-PL" sz="2000" dirty="0">
                <a:solidFill>
                  <a:srgbClr val="1B1B1B"/>
                </a:solidFill>
              </a:rPr>
            </a:br>
            <a:r>
              <a:rPr lang="pl-PL" sz="2000" dirty="0">
                <a:solidFill>
                  <a:srgbClr val="1B1B1B"/>
                </a:solidFill>
              </a:rPr>
              <a:t>lub wydzielenie części ze ściółką ze słomy lub podobnego materiału o powierzchni pozwalającej </a:t>
            </a:r>
            <a:br>
              <a:rPr lang="pl-PL" sz="2000" dirty="0">
                <a:solidFill>
                  <a:srgbClr val="1B1B1B"/>
                </a:solidFill>
              </a:rPr>
            </a:br>
            <a:r>
              <a:rPr lang="pl-PL" sz="2000" dirty="0">
                <a:solidFill>
                  <a:srgbClr val="1B1B1B"/>
                </a:solidFill>
              </a:rPr>
              <a:t>na jednoczesny odpoczynek krów mlecznych;</a:t>
            </a:r>
            <a:br>
              <a:rPr lang="pl-PL" sz="2000" dirty="0">
                <a:solidFill>
                  <a:srgbClr val="1B1B1B"/>
                </a:solidFill>
              </a:rPr>
            </a:br>
            <a:endParaRPr lang="pl-PL" sz="2000" dirty="0">
              <a:solidFill>
                <a:srgbClr val="1B1B1B"/>
              </a:solidFill>
            </a:endParaRPr>
          </a:p>
          <a:p>
            <a:pPr fontAlgn="base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rgbClr val="1B1B1B"/>
                </a:solidFill>
              </a:rPr>
              <a:t> wybieg - zapewnienie krowom mlecznym wybiegu przez co najmniej 4 godz. dziennie przez cały rok;</a:t>
            </a:r>
            <a:br>
              <a:rPr lang="pl-PL" sz="2000" dirty="0">
                <a:solidFill>
                  <a:srgbClr val="1B1B1B"/>
                </a:solidFill>
              </a:rPr>
            </a:br>
            <a:endParaRPr lang="pl-PL" sz="2000" dirty="0">
              <a:solidFill>
                <a:srgbClr val="1B1B1B"/>
              </a:solidFill>
            </a:endParaRPr>
          </a:p>
          <a:p>
            <a:pPr fontAlgn="base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rgbClr val="1B1B1B"/>
                </a:solidFill>
              </a:rPr>
              <a:t> odsadzanie cieląt - cielęta odsadza się od krów mlecznych nie wcześniej niż w 5. dniu od dnia ich urodzenia.</a:t>
            </a:r>
          </a:p>
          <a:p>
            <a:pPr algn="just" fontAlgn="base">
              <a:lnSpc>
                <a:spcPct val="100000"/>
              </a:lnSpc>
            </a:pPr>
            <a:endParaRPr lang="pl-PL" sz="2000" b="1" u="sng" dirty="0">
              <a:solidFill>
                <a:srgbClr val="FF0000"/>
              </a:solidFill>
            </a:endParaRPr>
          </a:p>
        </p:txBody>
      </p:sp>
      <p:pic>
        <p:nvPicPr>
          <p:cNvPr id="2050" name="Picture 2" descr="Darmowe grafiki wektorowe Bydło">
            <a:extLst>
              <a:ext uri="{FF2B5EF4-FFF2-40B4-BE49-F238E27FC236}">
                <a16:creationId xmlns:a16="http://schemas.microsoft.com/office/drawing/2014/main" id="{A99A3924-FDF9-FA22-DB98-E261C407F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74" y="5141912"/>
            <a:ext cx="2178216" cy="144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506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32DEEFC0-A823-E053-F315-55C4DC280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2" y="713200"/>
            <a:ext cx="11541690" cy="5025127"/>
          </a:xfrm>
        </p:spPr>
      </p:pic>
      <p:pic>
        <p:nvPicPr>
          <p:cNvPr id="3074" name="Picture 2" descr="Darmowe grafiki wektorowe Bydło">
            <a:extLst>
              <a:ext uri="{FF2B5EF4-FFF2-40B4-BE49-F238E27FC236}">
                <a16:creationId xmlns:a16="http://schemas.microsoft.com/office/drawing/2014/main" id="{1727B33B-E742-A58D-E15A-A69850409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828" y="5256509"/>
            <a:ext cx="1962539" cy="130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5050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Krowy mamki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6645" y="1649187"/>
            <a:ext cx="6346371" cy="4351338"/>
          </a:xfrm>
        </p:spPr>
        <p:txBody>
          <a:bodyPr>
            <a:normAutofit lnSpcReduction="10000"/>
          </a:bodyPr>
          <a:lstStyle/>
          <a:p>
            <a:pPr algn="just" fontAlgn="base">
              <a:lnSpc>
                <a:spcPct val="150000"/>
              </a:lnSpc>
            </a:pPr>
            <a:r>
              <a:rPr lang="pl-PL" sz="2000" dirty="0"/>
              <a:t>Wymogami objęte są krowy mamki, cielęta, opasy </a:t>
            </a:r>
            <a:br>
              <a:rPr lang="pl-PL" sz="2000" dirty="0"/>
            </a:br>
            <a:r>
              <a:rPr lang="pl-PL" sz="2000" dirty="0"/>
              <a:t>o masie ciała do 300 kg i jałówki użytkowane w kierunku mięsnym.</a:t>
            </a:r>
          </a:p>
          <a:p>
            <a:pPr algn="just" fontAlgn="base">
              <a:lnSpc>
                <a:spcPct val="150000"/>
              </a:lnSpc>
            </a:pPr>
            <a:r>
              <a:rPr lang="pl-PL" sz="2000" dirty="0"/>
              <a:t>Zwierzęta utrzymywane są bez uwięzi.</a:t>
            </a:r>
          </a:p>
          <a:p>
            <a:pPr fontAlgn="base">
              <a:lnSpc>
                <a:spcPct val="150000"/>
              </a:lnSpc>
            </a:pPr>
            <a:r>
              <a:rPr lang="pl-PL" sz="2000" dirty="0"/>
              <a:t>Krowom mamkom, cielętom, opasom o masie ciała do 300 kg i jałówkom użytkowanym w kierunku mięsnym zapewnia się zwiększona o co najmniej 20% lub o co najmniej 50% powierzchnię bytową </a:t>
            </a:r>
            <a:br>
              <a:rPr lang="pl-PL" sz="2000" dirty="0"/>
            </a:br>
            <a:r>
              <a:rPr lang="pl-PL" sz="2000" dirty="0"/>
              <a:t>w pomieszczeniach/budynkach.</a:t>
            </a:r>
          </a:p>
          <a:p>
            <a:pPr algn="just" fontAlgn="base">
              <a:lnSpc>
                <a:spcPct val="150000"/>
              </a:lnSpc>
            </a:pPr>
            <a:endParaRPr lang="pl-PL" sz="1800" b="1" u="sng" dirty="0">
              <a:solidFill>
                <a:srgbClr val="FF0000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3A976FC-74A6-13DC-0DCA-7C05BA215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141" y="1266825"/>
            <a:ext cx="415290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999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86274" y="34568"/>
            <a:ext cx="10515600" cy="1325563"/>
          </a:xfrm>
        </p:spPr>
        <p:txBody>
          <a:bodyPr>
            <a:normAutofit/>
          </a:bodyPr>
          <a:lstStyle/>
          <a:p>
            <a:r>
              <a:rPr lang="pl-PL" sz="2800" b="1" dirty="0"/>
              <a:t>Krowy mamki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679580" y="1006571"/>
            <a:ext cx="6523654" cy="5207616"/>
          </a:xfrm>
        </p:spPr>
        <p:txBody>
          <a:bodyPr>
            <a:normAutofit fontScale="70000" lnSpcReduction="20000"/>
          </a:bodyPr>
          <a:lstStyle/>
          <a:p>
            <a:pPr algn="just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600" dirty="0"/>
              <a:t> W przypadku realizacji praktyki polegającej na zapewnieniu zwierzętom zwiększonej powierzchni bytowej </a:t>
            </a:r>
            <a:br>
              <a:rPr lang="pl-PL" sz="2600" dirty="0"/>
            </a:br>
            <a:r>
              <a:rPr lang="pl-PL" sz="2600" dirty="0"/>
              <a:t>w pomieszczeniach/budynkach, rolnik może dodatkowo realizować poniższe praktyki:</a:t>
            </a:r>
          </a:p>
          <a:p>
            <a:pPr algn="just" fontAlgn="base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2600" dirty="0"/>
              <a:t> Utrzymanie na ściółce ze słomy lub podobnego materiału lub wydzielenie części ze ściółką ze słomy lub podobnego materiału o powierzchni pozwalającej zwierzętom na jednoczesny odpoczynek,</a:t>
            </a:r>
          </a:p>
          <a:p>
            <a:pPr algn="just" fontAlgn="base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2600" dirty="0"/>
              <a:t> Zapewnienie wybiegu przez co najmniej 4 godz. dziennie przez cały rok,</a:t>
            </a:r>
          </a:p>
          <a:p>
            <a:pPr algn="just" fontAlgn="base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2600" dirty="0"/>
              <a:t> Zapewnienie wypasu przez co najmniej 120 dni w sezonie wegetacyjnym (przez min. 6 godz. dziennie). </a:t>
            </a:r>
          </a:p>
          <a:p>
            <a:pPr algn="just" fontAlgn="base">
              <a:lnSpc>
                <a:spcPct val="150000"/>
              </a:lnSpc>
            </a:pPr>
            <a:endParaRPr lang="pl-PL" sz="1800" b="1" u="sng" dirty="0">
              <a:solidFill>
                <a:srgbClr val="FF0000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C680AB4-6881-B4A4-3B85-058776791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795" y="1360131"/>
            <a:ext cx="415290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840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CB75654-FC67-6EE8-E9C4-FD8345E84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35" y="640636"/>
            <a:ext cx="11493982" cy="5302964"/>
          </a:xfrm>
        </p:spPr>
      </p:pic>
    </p:spTree>
    <p:extLst>
      <p:ext uri="{BB962C8B-B14F-4D97-AF65-F5344CB8AC3E}">
        <p14:creationId xmlns:p14="http://schemas.microsoft.com/office/powerpoint/2010/main" val="1310784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45309FB-79DB-2DA2-7B5D-37B1BC4CC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44" y="761935"/>
            <a:ext cx="11438640" cy="5190996"/>
          </a:xfrm>
        </p:spPr>
      </p:pic>
    </p:spTree>
    <p:extLst>
      <p:ext uri="{BB962C8B-B14F-4D97-AF65-F5344CB8AC3E}">
        <p14:creationId xmlns:p14="http://schemas.microsoft.com/office/powerpoint/2010/main" val="42718787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Opasy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36842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/>
              <a:t>W przypadku opasów, które nie pochodzą od krów mamek objętych interwencją – do płatności kwalifikuje się bydło opasowe w wieku </a:t>
            </a:r>
            <a:r>
              <a:rPr lang="pl-PL" sz="2000" b="1" u="sng" dirty="0"/>
              <a:t>od ukończenia 4 miesiąca </a:t>
            </a:r>
            <a:br>
              <a:rPr lang="pl-PL" sz="2000" b="1" u="sng" dirty="0"/>
            </a:br>
            <a:r>
              <a:rPr lang="pl-PL" sz="2000" b="1" u="sng" dirty="0"/>
              <a:t>do ukończenia 18 miesiąca, utrzymywane w danym gospodarstwie w tym okresie, </a:t>
            </a:r>
            <a:br>
              <a:rPr lang="pl-PL" sz="2000" b="1" u="sng" dirty="0"/>
            </a:br>
            <a:r>
              <a:rPr lang="pl-PL" sz="2000" b="1" u="sng" dirty="0"/>
              <a:t>co najmniej przez 120 dni.</a:t>
            </a: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/>
              <a:t>W przypadku opasów, które pochodzą od krów mamek objętych interwencją – </a:t>
            </a:r>
            <a:br>
              <a:rPr lang="pl-PL" sz="2000" dirty="0"/>
            </a:br>
            <a:r>
              <a:rPr lang="pl-PL" sz="2000" dirty="0"/>
              <a:t>do płatności kwalifikuje się bydło </a:t>
            </a:r>
            <a:r>
              <a:rPr lang="pl-PL" sz="2000" b="1" u="sng" dirty="0"/>
              <a:t>opasowe o masie ciała powyżej 300 kg </a:t>
            </a:r>
            <a:br>
              <a:rPr lang="pl-PL" sz="2000" b="1" u="sng" dirty="0"/>
            </a:br>
            <a:r>
              <a:rPr lang="pl-PL" sz="2000" b="1" u="sng" dirty="0"/>
              <a:t>do ukończenia 18 miesiąca życia, utrzymywane w danym gospodarstwie, w tym okresie, </a:t>
            </a:r>
            <a:br>
              <a:rPr lang="pl-PL" sz="2000" b="1" u="sng" dirty="0"/>
            </a:br>
            <a:r>
              <a:rPr lang="pl-PL" sz="2000" b="1" u="sng" dirty="0"/>
              <a:t>co najmniej 120 dni.</a:t>
            </a:r>
          </a:p>
          <a:p>
            <a:pPr algn="just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/>
              <a:t>Wymogami objęte jest bydło opasowe w wieku kwalifikującym się do płatności.</a:t>
            </a:r>
          </a:p>
          <a:p>
            <a:pPr algn="just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/>
              <a:t>Zwierzęta utrzymywane są bez uwięzi. </a:t>
            </a:r>
            <a:endParaRPr lang="pl-PL" sz="1800" dirty="0"/>
          </a:p>
        </p:txBody>
      </p:sp>
      <p:pic>
        <p:nvPicPr>
          <p:cNvPr id="4098" name="Picture 2" descr="Darmowe grafiki wektorowe Zwierzę">
            <a:extLst>
              <a:ext uri="{FF2B5EF4-FFF2-40B4-BE49-F238E27FC236}">
                <a16:creationId xmlns:a16="http://schemas.microsoft.com/office/drawing/2014/main" id="{9AB22CC8-F74F-9636-CD4B-848DAF14C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973" y="4293928"/>
            <a:ext cx="2791691" cy="176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97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38200" y="189075"/>
            <a:ext cx="10515600" cy="1325563"/>
          </a:xfrm>
        </p:spPr>
        <p:txBody>
          <a:bodyPr>
            <a:normAutofit/>
          </a:bodyPr>
          <a:lstStyle/>
          <a:p>
            <a:r>
              <a:rPr lang="pl-PL" sz="2800" b="1" dirty="0"/>
              <a:t>Opasy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522737"/>
            <a:ext cx="10515600" cy="4351338"/>
          </a:xfrm>
        </p:spPr>
        <p:txBody>
          <a:bodyPr>
            <a:normAutofit/>
          </a:bodyPr>
          <a:lstStyle/>
          <a:p>
            <a:pPr algn="just" fontAlgn="base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sz="2000" dirty="0"/>
              <a:t>Opasom zapewnia się zwiększoną </a:t>
            </a:r>
            <a:r>
              <a:rPr lang="pl-PL" sz="2000" b="1" u="sng" dirty="0"/>
              <a:t>o co najmniej 20% lub o co najmniej 50% </a:t>
            </a:r>
            <a:r>
              <a:rPr lang="pl-PL" sz="2000" dirty="0"/>
              <a:t>powierzchnię bytową w pomieszczeniach /budynkach.</a:t>
            </a:r>
          </a:p>
          <a:p>
            <a:pPr algn="just" fontAlgn="base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sz="2000" dirty="0"/>
              <a:t>W przypadku realizacji praktyki polegającej na zapewnieniu zwierzętom zwiększonej powierzchni bytowej w pomieszczeniach/budynkach, rolnik może dodatkowo realizować poniższe praktyki:</a:t>
            </a:r>
          </a:p>
          <a:p>
            <a:pPr algn="just" fontAlgn="base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l-PL" sz="2000" dirty="0"/>
              <a:t> Utrzymanie na ściółce ze słomy lub podobnego materiału lub wydzielenie części ze ściółką ze słomy lub podobnego materiału powierzchni pozwalającej na jednoczesny odpoczynek zwierząt,</a:t>
            </a:r>
          </a:p>
          <a:p>
            <a:pPr algn="just" fontAlgn="base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l-PL" sz="2000" dirty="0"/>
              <a:t> Zapewnienie wybiegu przez </a:t>
            </a:r>
            <a:r>
              <a:rPr lang="pl-PL" sz="2000" b="1" u="sng" dirty="0"/>
              <a:t>co najmniej 4 godz. dziennie przez cały rok,</a:t>
            </a:r>
          </a:p>
          <a:p>
            <a:pPr algn="just" fontAlgn="base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l-PL" sz="2000" dirty="0"/>
              <a:t> Zapewnienie wypasu </a:t>
            </a:r>
            <a:r>
              <a:rPr lang="pl-PL" sz="2000" b="1" u="sng" dirty="0"/>
              <a:t>przez co najmniej 120 dni w sezonie wegetacyjnym (przez min. 6 godz. dziennie)</a:t>
            </a:r>
          </a:p>
        </p:txBody>
      </p:sp>
      <p:pic>
        <p:nvPicPr>
          <p:cNvPr id="5122" name="Picture 2" descr="Darmowe grafiki wektorowe Zwierzę">
            <a:extLst>
              <a:ext uri="{FF2B5EF4-FFF2-40B4-BE49-F238E27FC236}">
                <a16:creationId xmlns:a16="http://schemas.microsoft.com/office/drawing/2014/main" id="{0301E5FA-132A-062A-9129-91614090F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442" y="4749801"/>
            <a:ext cx="2672619" cy="168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236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B5DEA80-F748-0D46-B695-E9698A5A8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17" y="792387"/>
            <a:ext cx="11426433" cy="4899286"/>
          </a:xfrm>
        </p:spPr>
      </p:pic>
    </p:spTree>
    <p:extLst>
      <p:ext uri="{BB962C8B-B14F-4D97-AF65-F5344CB8AC3E}">
        <p14:creationId xmlns:p14="http://schemas.microsoft.com/office/powerpoint/2010/main" val="1430512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EKOSCHEMATY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pl-PL" sz="2400" dirty="0"/>
              <a:t>Rolnictwo węglowe i zarządzanie składnikami odżywczymi;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pl-PL" sz="2400" dirty="0"/>
              <a:t>Obszary z roślinami miododajnymi;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pl-PL" sz="2400" dirty="0"/>
              <a:t>Prowadzenie produkcji roślinnej w systemie Integrowanej Produkcji Roślin;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pl-PL" sz="2400" dirty="0"/>
              <a:t>Biologiczna ochrona upraw;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pl-PL" sz="2400" dirty="0"/>
              <a:t>Retencjonowanie wody na TUZ;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pl-PL" sz="2400" b="1" dirty="0">
                <a:solidFill>
                  <a:srgbClr val="FF0000"/>
                </a:solidFill>
              </a:rPr>
              <a:t>Dobrostan zwierząt.</a:t>
            </a:r>
          </a:p>
        </p:txBody>
      </p:sp>
    </p:spTree>
    <p:extLst>
      <p:ext uri="{BB962C8B-B14F-4D97-AF65-F5344CB8AC3E}">
        <p14:creationId xmlns:p14="http://schemas.microsoft.com/office/powerpoint/2010/main" val="8969105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E81F2E0-D850-0D3B-8293-C8B05C563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4" y="647385"/>
            <a:ext cx="11346025" cy="5697432"/>
          </a:xfrm>
        </p:spPr>
      </p:pic>
    </p:spTree>
    <p:extLst>
      <p:ext uri="{BB962C8B-B14F-4D97-AF65-F5344CB8AC3E}">
        <p14:creationId xmlns:p14="http://schemas.microsoft.com/office/powerpoint/2010/main" val="4779937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Dobrostan zwierząt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465406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pl-PL" sz="2000" b="1" u="sng" dirty="0">
                <a:solidFill>
                  <a:srgbClr val="FF0000"/>
                </a:solidFill>
              </a:rPr>
              <a:t>Proponowane zmiany: Uchwała Nr 13 Komitetu Monitorującego z dnia 15 grudnia 2022 roku </a:t>
            </a:r>
          </a:p>
          <a:p>
            <a:pPr algn="just">
              <a:lnSpc>
                <a:spcPct val="110000"/>
              </a:lnSpc>
            </a:pPr>
            <a:r>
              <a:rPr lang="pl-PL" sz="1900" dirty="0"/>
              <a:t>W przypadku świń oraz bydła praktyki </a:t>
            </a:r>
            <a:r>
              <a:rPr lang="pl-PL" sz="1900" dirty="0" err="1"/>
              <a:t>dobrostanowe</a:t>
            </a:r>
            <a:r>
              <a:rPr lang="pl-PL" sz="1900" dirty="0"/>
              <a:t> polegające na zapewnieniu zwiększonej powierzchni bytowej w pomieszczeniach/budynkach, zapewnieniu ściółki oraz późniejszym odsadzaniu prosiąt od loch mogą być realizowane niezależnie, bez powiązania z powiększoną powierzchnią bytową </a:t>
            </a:r>
            <a:br>
              <a:rPr lang="pl-PL" sz="1900" dirty="0"/>
            </a:br>
            <a:r>
              <a:rPr lang="pl-PL" sz="1900" dirty="0"/>
              <a:t>w budynkach/pomieszczeniach.</a:t>
            </a:r>
          </a:p>
          <a:p>
            <a:pPr algn="just" fontAlgn="base">
              <a:lnSpc>
                <a:spcPct val="110000"/>
              </a:lnSpc>
            </a:pPr>
            <a:r>
              <a:rPr lang="pl-PL" sz="1900" dirty="0"/>
              <a:t>W przypadku bydła wszystkie praktyki </a:t>
            </a:r>
            <a:r>
              <a:rPr lang="pl-PL" sz="1900" dirty="0" err="1"/>
              <a:t>dobrostanowe</a:t>
            </a:r>
            <a:r>
              <a:rPr lang="pl-PL" sz="1900" dirty="0"/>
              <a:t> (zapewnienie zwiększonej powierzchni bytowej </a:t>
            </a:r>
            <a:br>
              <a:rPr lang="pl-PL" sz="1900" dirty="0"/>
            </a:br>
            <a:r>
              <a:rPr lang="pl-PL" sz="1900" dirty="0"/>
              <a:t>w pomieszczeniach/budynkach, wybieg, wypas, zapewnienie ściółki oraz późniejsze odsadzanie cieląt od krów mlecznych) mogą być realizowane niezależnie, bez powiązania z powiększoną powierzchnią bytową </a:t>
            </a:r>
            <a:br>
              <a:rPr lang="pl-PL" sz="1900" dirty="0"/>
            </a:br>
            <a:r>
              <a:rPr lang="pl-PL" sz="1900" dirty="0"/>
              <a:t>w budynkach/pomieszczeniach, przy czym </a:t>
            </a:r>
            <a:r>
              <a:rPr lang="pl-PL" sz="1900" b="1" u="sng" dirty="0"/>
              <a:t>w przypadku bydła utrzymywanego na uwięzi nie jest możliwa realizacja praktyki polegającej na zapewnieniu zwierzętom zwiększonej powierzchni bytowej </a:t>
            </a:r>
            <a:br>
              <a:rPr lang="pl-PL" sz="1900" b="1" u="sng" dirty="0"/>
            </a:br>
            <a:r>
              <a:rPr lang="pl-PL" sz="1900" b="1" u="sng" dirty="0"/>
              <a:t>w pomieszczeniach/budynkach. </a:t>
            </a:r>
            <a:r>
              <a:rPr lang="pl-PL" sz="1900" dirty="0"/>
              <a:t>W przypadku gospodarstw utrzymujących bydło mięsne (krowy mamki, cielęta, opasy o masie ciała do 300 kg i jałówki użytkowane w kierunku mięsnym) w systemie otwartym wspierane jest zapewnienie zwiększonej zewnętrznej powierzchni bytowej a płatność </a:t>
            </a:r>
            <a:r>
              <a:rPr lang="pl-PL" sz="1900" dirty="0" err="1"/>
              <a:t>dobrostanowa</a:t>
            </a:r>
            <a:r>
              <a:rPr lang="pl-PL" sz="1900" dirty="0"/>
              <a:t> przyznawana jest do krów mamek.</a:t>
            </a:r>
          </a:p>
        </p:txBody>
      </p:sp>
    </p:spTree>
    <p:extLst>
      <p:ext uri="{BB962C8B-B14F-4D97-AF65-F5344CB8AC3E}">
        <p14:creationId xmlns:p14="http://schemas.microsoft.com/office/powerpoint/2010/main" val="4446069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Dobrostan zwierząt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465406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pl-PL" sz="2000" b="1" u="sng" dirty="0">
                <a:solidFill>
                  <a:srgbClr val="FF0000"/>
                </a:solidFill>
              </a:rPr>
              <a:t>Proponowane zmiany: Uchwała Nr 13 Komitetu Monitorującego z dnia 15 grudnia 2022 roku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dirty="0"/>
              <a:t>Dodatkowo wprowadza się praktyki podwyższające dobrostan bydła utrzymywanego w systemie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pl-PL" sz="2000" dirty="0" err="1"/>
              <a:t>uwięziowym</a:t>
            </a:r>
            <a:r>
              <a:rPr lang="pl-PL" sz="2000" dirty="0"/>
              <a:t> oraz wprowadza się do </a:t>
            </a:r>
            <a:r>
              <a:rPr lang="pl-PL" sz="2000" dirty="0" err="1"/>
              <a:t>ekoschematu</a:t>
            </a:r>
            <a:r>
              <a:rPr lang="pl-PL" sz="2000" dirty="0"/>
              <a:t> – Dobrostan zwierząt system otwarty utrzymywania krów mamek.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pl-PL" sz="2000" b="1" u="sng" dirty="0">
                <a:solidFill>
                  <a:srgbClr val="FF0000"/>
                </a:solidFill>
              </a:rPr>
              <a:t>Uzasadnienie: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pl-PL" sz="2000" dirty="0"/>
              <a:t>dobrostan zwierząt to nie tylko powiększona powierzchnia bytowa, ale także inne praktyki przyczyniające się do podwyższenia warunków utrzymania zwierząt, w tym m.in. Utrzymanie zwierząt na ściółce, zapewnienie wypasu, wybiegu, późniejsze odsadzanie młodych zwierząt.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pl-PL" sz="2000" dirty="0"/>
              <a:t>Obecny warunek zapewnienia zwierzętom zwiększonej co najmniej o 20% powierzchni bytowej </a:t>
            </a:r>
            <a:br>
              <a:rPr lang="pl-PL" sz="2000" dirty="0"/>
            </a:br>
            <a:r>
              <a:rPr lang="pl-PL" sz="2000" dirty="0"/>
              <a:t>w pomieszczeniach/budynkach stanowi barierę wejścia do </a:t>
            </a:r>
            <a:r>
              <a:rPr lang="pl-PL" sz="2000" dirty="0" err="1"/>
              <a:t>ekoschematu</a:t>
            </a:r>
            <a:r>
              <a:rPr lang="pl-PL" sz="2000" dirty="0"/>
              <a:t> – Dobrostan zwierząt </a:t>
            </a:r>
            <a:br>
              <a:rPr lang="pl-PL" sz="2000" dirty="0"/>
            </a:br>
            <a:r>
              <a:rPr lang="pl-PL" sz="2000" dirty="0"/>
              <a:t>dla małych i średnich gospodarstw zajmujących się chowem świń i bydła. </a:t>
            </a:r>
          </a:p>
        </p:txBody>
      </p:sp>
    </p:spTree>
    <p:extLst>
      <p:ext uri="{BB962C8B-B14F-4D97-AF65-F5344CB8AC3E}">
        <p14:creationId xmlns:p14="http://schemas.microsoft.com/office/powerpoint/2010/main" val="6536711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D3DEB2-4C7C-6C8B-CF1E-CBF4AA998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5400" dirty="0"/>
              <a:t>SYSTEM WARIANTOWY</a:t>
            </a:r>
          </a:p>
        </p:txBody>
      </p:sp>
    </p:spTree>
    <p:extLst>
      <p:ext uri="{BB962C8B-B14F-4D97-AF65-F5344CB8AC3E}">
        <p14:creationId xmlns:p14="http://schemas.microsoft.com/office/powerpoint/2010/main" val="7973222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2754643B-6E2E-5F4A-B857-A91DF345E582}"/>
              </a:ext>
            </a:extLst>
          </p:cNvPr>
          <p:cNvGraphicFramePr>
            <a:graphicFrameLocks noGrp="1"/>
          </p:cNvGraphicFramePr>
          <p:nvPr/>
        </p:nvGraphicFramePr>
        <p:xfrm>
          <a:off x="821095" y="1791478"/>
          <a:ext cx="11019450" cy="4381998"/>
        </p:xfrm>
        <a:graphic>
          <a:graphicData uri="http://schemas.openxmlformats.org/drawingml/2006/table">
            <a:tbl>
              <a:tblPr/>
              <a:tblGrid>
                <a:gridCol w="3845713">
                  <a:extLst>
                    <a:ext uri="{9D8B030D-6E8A-4147-A177-3AD203B41FA5}">
                      <a16:colId xmlns:a16="http://schemas.microsoft.com/office/drawing/2014/main" val="1400162779"/>
                    </a:ext>
                  </a:extLst>
                </a:gridCol>
                <a:gridCol w="1053874">
                  <a:extLst>
                    <a:ext uri="{9D8B030D-6E8A-4147-A177-3AD203B41FA5}">
                      <a16:colId xmlns:a16="http://schemas.microsoft.com/office/drawing/2014/main" val="3048474340"/>
                    </a:ext>
                  </a:extLst>
                </a:gridCol>
                <a:gridCol w="1053874">
                  <a:extLst>
                    <a:ext uri="{9D8B030D-6E8A-4147-A177-3AD203B41FA5}">
                      <a16:colId xmlns:a16="http://schemas.microsoft.com/office/drawing/2014/main" val="605147733"/>
                    </a:ext>
                  </a:extLst>
                </a:gridCol>
                <a:gridCol w="1053874">
                  <a:extLst>
                    <a:ext uri="{9D8B030D-6E8A-4147-A177-3AD203B41FA5}">
                      <a16:colId xmlns:a16="http://schemas.microsoft.com/office/drawing/2014/main" val="869168630"/>
                    </a:ext>
                  </a:extLst>
                </a:gridCol>
                <a:gridCol w="1220275">
                  <a:extLst>
                    <a:ext uri="{9D8B030D-6E8A-4147-A177-3AD203B41FA5}">
                      <a16:colId xmlns:a16="http://schemas.microsoft.com/office/drawing/2014/main" val="606899804"/>
                    </a:ext>
                  </a:extLst>
                </a:gridCol>
                <a:gridCol w="1220275">
                  <a:extLst>
                    <a:ext uri="{9D8B030D-6E8A-4147-A177-3AD203B41FA5}">
                      <a16:colId xmlns:a16="http://schemas.microsoft.com/office/drawing/2014/main" val="4036851084"/>
                    </a:ext>
                  </a:extLst>
                </a:gridCol>
                <a:gridCol w="1571565">
                  <a:extLst>
                    <a:ext uri="{9D8B030D-6E8A-4147-A177-3AD203B41FA5}">
                      <a16:colId xmlns:a16="http://schemas.microsoft.com/office/drawing/2014/main" val="1175223691"/>
                    </a:ext>
                  </a:extLst>
                </a:gridCol>
              </a:tblGrid>
              <a:tr h="2257393">
                <a:tc>
                  <a:txBody>
                    <a:bodyPr/>
                    <a:lstStyle/>
                    <a:p>
                      <a:pPr fontAlgn="base"/>
                      <a:r>
                        <a:rPr lang="pl-PL" sz="1600" b="1" dirty="0">
                          <a:effectLst/>
                          <a:latin typeface="inherit"/>
                        </a:rPr>
                        <a:t>          Grupa    technologiczna</a:t>
                      </a:r>
                      <a:endParaRPr lang="pl-PL" sz="1600" dirty="0">
                        <a:effectLst/>
                      </a:endParaRPr>
                    </a:p>
                    <a:p>
                      <a:pPr fontAlgn="base"/>
                      <a:r>
                        <a:rPr lang="pl-PL" sz="1600" b="1" dirty="0">
                          <a:effectLst/>
                          <a:latin typeface="inherit"/>
                        </a:rPr>
                        <a:t> </a:t>
                      </a:r>
                      <a:endParaRPr lang="pl-PL" sz="1600" dirty="0">
                        <a:effectLst/>
                      </a:endParaRPr>
                    </a:p>
                    <a:p>
                      <a:pPr fontAlgn="base"/>
                      <a:r>
                        <a:rPr lang="pl-PL" sz="1600" b="1" dirty="0">
                          <a:effectLst/>
                          <a:latin typeface="inherit"/>
                        </a:rPr>
                        <a:t> </a:t>
                      </a:r>
                      <a:endParaRPr lang="pl-PL" sz="1600" dirty="0">
                        <a:effectLst/>
                      </a:endParaRPr>
                    </a:p>
                    <a:p>
                      <a:pPr fontAlgn="base"/>
                      <a:r>
                        <a:rPr lang="pl-PL" sz="1600" b="1" dirty="0">
                          <a:effectLst/>
                          <a:latin typeface="inherit"/>
                        </a:rPr>
                        <a:t> </a:t>
                      </a:r>
                      <a:endParaRPr lang="pl-PL" sz="1600" dirty="0">
                        <a:effectLst/>
                      </a:endParaRPr>
                    </a:p>
                    <a:p>
                      <a:pPr fontAlgn="base"/>
                      <a:r>
                        <a:rPr lang="pl-PL" sz="1600" b="1" dirty="0">
                          <a:effectLst/>
                          <a:latin typeface="inherit"/>
                        </a:rPr>
                        <a:t> </a:t>
                      </a:r>
                      <a:endParaRPr lang="pl-PL" sz="1600" dirty="0">
                        <a:effectLst/>
                      </a:endParaRPr>
                    </a:p>
                    <a:p>
                      <a:pPr fontAlgn="base"/>
                      <a:r>
                        <a:rPr lang="pl-PL" sz="16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Praktyka</a:t>
                      </a:r>
                      <a:endParaRPr lang="pl-PL" sz="1600" dirty="0">
                        <a:effectLst/>
                      </a:endParaRPr>
                    </a:p>
                  </a:txBody>
                  <a:tcPr marL="65929" marR="65929" marT="32965" marB="32965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pl-PL" sz="16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owce</a:t>
                      </a:r>
                      <a:endParaRPr lang="pl-PL" sz="1600">
                        <a:effectLst/>
                      </a:endParaRPr>
                    </a:p>
                  </a:txBody>
                  <a:tcPr marL="65929" marR="65929" marT="32965" marB="3296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pl-PL" sz="16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kozy</a:t>
                      </a:r>
                      <a:endParaRPr lang="pl-PL" sz="1600">
                        <a:effectLst/>
                      </a:endParaRPr>
                    </a:p>
                  </a:txBody>
                  <a:tcPr marL="65929" marR="65929" marT="32965" marB="3296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pl-PL" sz="16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konie</a:t>
                      </a:r>
                      <a:endParaRPr lang="pl-PL" sz="1600">
                        <a:effectLst/>
                      </a:endParaRPr>
                    </a:p>
                  </a:txBody>
                  <a:tcPr marL="65929" marR="65929" marT="32965" marB="3296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pl-PL" sz="16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kury nioski</a:t>
                      </a:r>
                      <a:endParaRPr lang="pl-PL" sz="1600">
                        <a:effectLst/>
                      </a:endParaRPr>
                    </a:p>
                  </a:txBody>
                  <a:tcPr marL="65929" marR="65929" marT="32965" marB="3296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pl-PL" sz="16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kurczęta brojlery</a:t>
                      </a:r>
                      <a:endParaRPr lang="pl-PL" sz="1600" dirty="0">
                        <a:effectLst/>
                      </a:endParaRPr>
                    </a:p>
                  </a:txBody>
                  <a:tcPr marL="65929" marR="65929" marT="32965" marB="3296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pl-PL" sz="16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indyki z przeznaczeniem na produkcję mięsa</a:t>
                      </a:r>
                      <a:endParaRPr lang="pl-PL" sz="1600" dirty="0">
                        <a:effectLst/>
                      </a:endParaRPr>
                    </a:p>
                  </a:txBody>
                  <a:tcPr marL="65929" marR="65929" marT="32965" marB="3296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115839"/>
                  </a:ext>
                </a:extLst>
              </a:tr>
              <a:tr h="863121">
                <a:tc>
                  <a:txBody>
                    <a:bodyPr/>
                    <a:lstStyle/>
                    <a:p>
                      <a:pPr fontAlgn="base"/>
                      <a:r>
                        <a:rPr lang="pl-PL" sz="1600">
                          <a:effectLst/>
                        </a:rPr>
                        <a:t> </a:t>
                      </a:r>
                    </a:p>
                    <a:p>
                      <a:pPr fontAlgn="base"/>
                      <a:r>
                        <a:rPr lang="pl-PL" sz="1600">
                          <a:effectLst/>
                          <a:latin typeface="inherit"/>
                        </a:rPr>
                        <a:t>Zwiększona powierzchnia bytowa</a:t>
                      </a:r>
                      <a:endParaRPr lang="pl-PL" sz="1600">
                        <a:effectLst/>
                      </a:endParaRPr>
                    </a:p>
                  </a:txBody>
                  <a:tcPr marL="65929" marR="65929" marT="32965" marB="32965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pl-PL" sz="1600">
                          <a:effectLst/>
                          <a:latin typeface="inherit"/>
                        </a:rPr>
                        <a:t>154,49</a:t>
                      </a:r>
                      <a:endParaRPr lang="pl-PL" sz="1600">
                        <a:effectLst/>
                      </a:endParaRPr>
                    </a:p>
                  </a:txBody>
                  <a:tcPr marL="65929" marR="65929" marT="32965" marB="3296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pl-PL" sz="1600">
                          <a:effectLst/>
                          <a:latin typeface="inherit"/>
                        </a:rPr>
                        <a:t>149,2</a:t>
                      </a:r>
                      <a:endParaRPr lang="pl-PL" sz="1600">
                        <a:effectLst/>
                      </a:endParaRPr>
                    </a:p>
                  </a:txBody>
                  <a:tcPr marL="65929" marR="65929" marT="32965" marB="3296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pl-PL" sz="1600">
                          <a:effectLst/>
                          <a:latin typeface="inherit"/>
                        </a:rPr>
                        <a:t>432,63</a:t>
                      </a:r>
                      <a:endParaRPr lang="pl-PL" sz="1600">
                        <a:effectLst/>
                      </a:endParaRPr>
                    </a:p>
                  </a:txBody>
                  <a:tcPr marL="65929" marR="65929" marT="32965" marB="3296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pl-PL" sz="1600">
                          <a:effectLst/>
                          <a:latin typeface="inherit"/>
                        </a:rPr>
                        <a:t>14,15</a:t>
                      </a:r>
                      <a:endParaRPr lang="pl-PL" sz="1600">
                        <a:effectLst/>
                      </a:endParaRPr>
                    </a:p>
                  </a:txBody>
                  <a:tcPr marL="65929" marR="65929" marT="32965" marB="3296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pl-PL" sz="1600">
                          <a:effectLst/>
                          <a:latin typeface="inherit"/>
                        </a:rPr>
                        <a:t>0,2</a:t>
                      </a:r>
                      <a:endParaRPr lang="pl-PL" sz="1600">
                        <a:effectLst/>
                      </a:endParaRPr>
                    </a:p>
                  </a:txBody>
                  <a:tcPr marL="65929" marR="65929" marT="32965" marB="3296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pl-PL" sz="1600">
                          <a:effectLst/>
                          <a:latin typeface="inherit"/>
                        </a:rPr>
                        <a:t>3,0</a:t>
                      </a:r>
                      <a:endParaRPr lang="pl-PL" sz="1600">
                        <a:effectLst/>
                      </a:endParaRPr>
                    </a:p>
                  </a:txBody>
                  <a:tcPr marL="65929" marR="65929" marT="32965" marB="3296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687772"/>
                  </a:ext>
                </a:extLst>
              </a:tr>
              <a:tr h="1261484">
                <a:tc>
                  <a:txBody>
                    <a:bodyPr/>
                    <a:lstStyle/>
                    <a:p>
                      <a:pPr fontAlgn="base"/>
                      <a:r>
                        <a:rPr lang="pl-PL" sz="1600">
                          <a:effectLst/>
                        </a:rPr>
                        <a:t> </a:t>
                      </a:r>
                    </a:p>
                    <a:p>
                      <a:pPr fontAlgn="base"/>
                      <a:r>
                        <a:rPr lang="pl-PL" sz="1600">
                          <a:effectLst/>
                          <a:latin typeface="inherit"/>
                        </a:rPr>
                        <a:t>System otwarty - zwiększona powierzchnia bytowa</a:t>
                      </a:r>
                      <a:endParaRPr lang="pl-PL" sz="1600">
                        <a:effectLst/>
                      </a:endParaRPr>
                    </a:p>
                  </a:txBody>
                  <a:tcPr marL="65929" marR="65929" marT="32965" marB="32965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pl-PL" sz="1600">
                          <a:effectLst/>
                          <a:latin typeface="inherit"/>
                        </a:rPr>
                        <a:t>nd</a:t>
                      </a:r>
                      <a:endParaRPr lang="pl-PL" sz="1600">
                        <a:effectLst/>
                      </a:endParaRPr>
                    </a:p>
                  </a:txBody>
                  <a:tcPr marL="65929" marR="65929" marT="32965" marB="3296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pl-PL" sz="1600">
                          <a:effectLst/>
                          <a:latin typeface="inherit"/>
                        </a:rPr>
                        <a:t>nd</a:t>
                      </a:r>
                      <a:endParaRPr lang="pl-PL" sz="1600">
                        <a:effectLst/>
                      </a:endParaRPr>
                    </a:p>
                  </a:txBody>
                  <a:tcPr marL="65929" marR="65929" marT="32965" marB="3296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pl-PL" sz="1600">
                          <a:effectLst/>
                          <a:latin typeface="inherit"/>
                        </a:rPr>
                        <a:t>195,87</a:t>
                      </a:r>
                      <a:endParaRPr lang="pl-PL" sz="1600">
                        <a:effectLst/>
                      </a:endParaRPr>
                    </a:p>
                  </a:txBody>
                  <a:tcPr marL="65929" marR="65929" marT="32965" marB="3296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pl-PL" sz="1600">
                          <a:effectLst/>
                          <a:latin typeface="inherit"/>
                        </a:rPr>
                        <a:t>nd</a:t>
                      </a:r>
                      <a:endParaRPr lang="pl-PL" sz="1600">
                        <a:effectLst/>
                      </a:endParaRPr>
                    </a:p>
                  </a:txBody>
                  <a:tcPr marL="65929" marR="65929" marT="32965" marB="3296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pl-PL" sz="1600">
                          <a:effectLst/>
                          <a:latin typeface="inherit"/>
                        </a:rPr>
                        <a:t>nd</a:t>
                      </a:r>
                      <a:endParaRPr lang="pl-PL" sz="1600">
                        <a:effectLst/>
                      </a:endParaRPr>
                    </a:p>
                  </a:txBody>
                  <a:tcPr marL="65929" marR="65929" marT="32965" marB="3296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pl-PL" sz="1600" dirty="0" err="1">
                          <a:effectLst/>
                          <a:latin typeface="inherit"/>
                        </a:rPr>
                        <a:t>nd</a:t>
                      </a:r>
                      <a:endParaRPr lang="pl-PL" sz="1600" dirty="0">
                        <a:effectLst/>
                      </a:endParaRPr>
                    </a:p>
                  </a:txBody>
                  <a:tcPr marL="65929" marR="65929" marT="32965" marB="3296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490625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77A01DAB-BDBC-6A60-C5D6-433185A38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094" y="1187520"/>
            <a:ext cx="9601199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b="1" i="0" u="none" strike="noStrike" cap="none" normalizeH="0" baseline="0" dirty="0">
                <a:ln>
                  <a:noFill/>
                </a:ln>
                <a:solidFill>
                  <a:srgbClr val="1B1B1B"/>
                </a:solidFill>
                <a:effectLst/>
                <a:latin typeface="inherit"/>
                <a:cs typeface="Open Sans" panose="020B0606030504020204" pitchFamily="34" charset="0"/>
              </a:rPr>
              <a:t>Tab. Wysokość płatności </a:t>
            </a:r>
            <a:r>
              <a:rPr kumimoji="0" lang="pl-PL" altLang="pl-PL" b="1" i="0" u="none" strike="noStrike" cap="none" normalizeH="0" baseline="0" dirty="0" err="1">
                <a:ln>
                  <a:noFill/>
                </a:ln>
                <a:solidFill>
                  <a:srgbClr val="1B1B1B"/>
                </a:solidFill>
                <a:effectLst/>
                <a:latin typeface="inherit"/>
                <a:cs typeface="Open Sans" panose="020B0606030504020204" pitchFamily="34" charset="0"/>
              </a:rPr>
              <a:t>dobrostanowych</a:t>
            </a:r>
            <a:r>
              <a:rPr kumimoji="0" lang="pl-PL" altLang="pl-PL" b="1" i="0" u="none" strike="noStrike" cap="none" normalizeH="0" baseline="0" dirty="0">
                <a:ln>
                  <a:noFill/>
                </a:ln>
                <a:solidFill>
                  <a:srgbClr val="1B1B1B"/>
                </a:solidFill>
                <a:effectLst/>
                <a:latin typeface="inherit"/>
                <a:cs typeface="Open Sans" panose="020B0606030504020204" pitchFamily="34" charset="0"/>
              </a:rPr>
              <a:t> – </a:t>
            </a:r>
            <a:r>
              <a:rPr kumimoji="0" lang="pl-PL" altLang="pl-PL" b="1" i="0" u="sng" strike="noStrike" cap="none" normalizeH="0" baseline="0" dirty="0">
                <a:ln>
                  <a:noFill/>
                </a:ln>
                <a:solidFill>
                  <a:srgbClr val="1B1B1B"/>
                </a:solidFill>
                <a:effectLst/>
                <a:latin typeface="inherit"/>
                <a:cs typeface="Open Sans" panose="020B0606030504020204" pitchFamily="34" charset="0"/>
              </a:rPr>
              <a:t>zwierzęta objęte systemem wariantowym </a:t>
            </a:r>
            <a:r>
              <a:rPr kumimoji="0" lang="pl-PL" altLang="pl-PL" b="1" i="0" u="none" strike="noStrike" cap="none" normalizeH="0" baseline="0" dirty="0">
                <a:ln>
                  <a:noFill/>
                </a:ln>
                <a:solidFill>
                  <a:srgbClr val="1B1B1B"/>
                </a:solidFill>
                <a:effectLst/>
                <a:latin typeface="inherit"/>
                <a:cs typeface="Open Sans" panose="020B0606030504020204" pitchFamily="34" charset="0"/>
              </a:rPr>
              <a:t>[zł/szt.]</a:t>
            </a:r>
            <a:r>
              <a:rPr kumimoji="0" lang="pl-PL" altLang="pl-PL" b="0" i="0" u="none" strike="noStrike" cap="none" normalizeH="0" baseline="0" dirty="0">
                <a:ln>
                  <a:noFill/>
                </a:ln>
                <a:solidFill>
                  <a:srgbClr val="1B1B1B"/>
                </a:solidFill>
                <a:effectLst/>
                <a:latin typeface="inherit"/>
                <a:cs typeface="Open Sans" panose="020B0606030504020204" pitchFamily="34" charset="0"/>
              </a:rPr>
              <a:t>:</a:t>
            </a:r>
            <a:endParaRPr kumimoji="0" lang="pl-PL" altLang="pl-PL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154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Konie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587657"/>
            <a:ext cx="10515600" cy="4351338"/>
          </a:xfrm>
        </p:spPr>
        <p:txBody>
          <a:bodyPr>
            <a:normAutofit/>
          </a:bodyPr>
          <a:lstStyle/>
          <a:p>
            <a:pPr marL="0" indent="0" algn="just" fontAlgn="base">
              <a:lnSpc>
                <a:spcPct val="150000"/>
              </a:lnSpc>
              <a:buNone/>
            </a:pPr>
            <a:endParaRPr lang="pl-PL" sz="1800" dirty="0">
              <a:solidFill>
                <a:srgbClr val="1B1B1B"/>
              </a:solidFill>
            </a:endParaRPr>
          </a:p>
          <a:p>
            <a:pPr marL="0" indent="0" algn="just" fontAlgn="base">
              <a:lnSpc>
                <a:spcPct val="150000"/>
              </a:lnSpc>
              <a:buNone/>
            </a:pPr>
            <a:r>
              <a:rPr lang="pl-PL" sz="1800" dirty="0">
                <a:solidFill>
                  <a:srgbClr val="1B1B1B"/>
                </a:solidFill>
              </a:rPr>
              <a:t>Minimalna liczba posiadanych zwierząt – 2 szt. w wieku co najmniej 24 miesiące lub klacz ze źrebięciem zgłoszonym do ARiMR.</a:t>
            </a:r>
          </a:p>
          <a:p>
            <a:pPr marL="0" indent="0" algn="just" fontAlgn="base">
              <a:lnSpc>
                <a:spcPct val="150000"/>
              </a:lnSpc>
              <a:buNone/>
            </a:pPr>
            <a:r>
              <a:rPr lang="pl-PL" sz="1800" dirty="0">
                <a:solidFill>
                  <a:srgbClr val="1B1B1B"/>
                </a:solidFill>
              </a:rPr>
              <a:t>Do płatności nie kwalifikują się konie utrzymywane w dzikich lub półdzikich warunkach, pochodzące z obszarów parku narodowego, lub parku krajobrazowego, wskazanych zgodnie z przepisami i identyfikacji i rejestracji zwierząt.</a:t>
            </a:r>
          </a:p>
          <a:p>
            <a:pPr marL="0" indent="0" algn="just" fontAlgn="base">
              <a:lnSpc>
                <a:spcPct val="150000"/>
              </a:lnSpc>
              <a:buNone/>
            </a:pPr>
            <a:endParaRPr lang="pl-PL" sz="1800" dirty="0">
              <a:solidFill>
                <a:srgbClr val="1B1B1B"/>
              </a:solidFill>
            </a:endParaRPr>
          </a:p>
          <a:p>
            <a:pPr marL="0" indent="0" algn="just" fontAlgn="base">
              <a:lnSpc>
                <a:spcPct val="150000"/>
              </a:lnSpc>
              <a:buNone/>
            </a:pPr>
            <a:endParaRPr lang="pl-PL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367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Konie utrzymywane w pomieszczeniach/budynkach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690688"/>
            <a:ext cx="10688392" cy="4351338"/>
          </a:xfrm>
        </p:spPr>
        <p:txBody>
          <a:bodyPr>
            <a:normAutofit/>
          </a:bodyPr>
          <a:lstStyle/>
          <a:p>
            <a:pPr marL="0" indent="0" algn="just" fontAlgn="base">
              <a:lnSpc>
                <a:spcPct val="150000"/>
              </a:lnSpc>
              <a:buNone/>
            </a:pPr>
            <a:r>
              <a:rPr lang="pl-PL" sz="1800" dirty="0">
                <a:solidFill>
                  <a:srgbClr val="1B1B1B"/>
                </a:solidFill>
              </a:rPr>
              <a:t>Wszystkim zwierzętom zapewnia się:</a:t>
            </a:r>
          </a:p>
          <a:p>
            <a:pPr algn="just" fontAlgn="base">
              <a:lnSpc>
                <a:spcPct val="150000"/>
              </a:lnSpc>
            </a:pPr>
            <a:r>
              <a:rPr lang="pl-PL" sz="1800" dirty="0">
                <a:solidFill>
                  <a:srgbClr val="1B1B1B"/>
                </a:solidFill>
              </a:rPr>
              <a:t>utrzymanie bez uwięzi,</a:t>
            </a:r>
          </a:p>
          <a:p>
            <a:pPr algn="just" fontAlgn="base">
              <a:lnSpc>
                <a:spcPct val="150000"/>
              </a:lnSpc>
            </a:pPr>
            <a:r>
              <a:rPr lang="pl-PL" sz="1800" dirty="0">
                <a:solidFill>
                  <a:srgbClr val="1B1B1B"/>
                </a:solidFill>
              </a:rPr>
              <a:t>w sezonie wegetacyjnym – wypas lub dostęp do powierzchni zewnętrznych przez co najmniej 140 dni (przez min. 6 godz. dziennie),</a:t>
            </a:r>
          </a:p>
          <a:p>
            <a:pPr algn="just" fontAlgn="base">
              <a:lnSpc>
                <a:spcPct val="150000"/>
              </a:lnSpc>
            </a:pPr>
            <a:r>
              <a:rPr lang="pl-PL" sz="1800" dirty="0">
                <a:solidFill>
                  <a:srgbClr val="1B1B1B"/>
                </a:solidFill>
              </a:rPr>
              <a:t>poza sezonem wegetacyjnym – dostęp do powierzchni zewnętrznych lub </a:t>
            </a:r>
            <a:r>
              <a:rPr lang="pl-PL" sz="1800" dirty="0" err="1">
                <a:solidFill>
                  <a:srgbClr val="1B1B1B"/>
                </a:solidFill>
              </a:rPr>
              <a:t>biegalni</a:t>
            </a:r>
            <a:r>
              <a:rPr lang="pl-PL" sz="1800" dirty="0">
                <a:solidFill>
                  <a:srgbClr val="1B1B1B"/>
                </a:solidFill>
              </a:rPr>
              <a:t> przez min. 2 godz. dziennie o powiększonej powierzchni, boksów lub w przypadku utrzymywania wolnostanowiskowego w pomieszczeniach/budynkach – powierzchni zwiększonej co najmniej o 20%.</a:t>
            </a:r>
          </a:p>
        </p:txBody>
      </p:sp>
    </p:spTree>
    <p:extLst>
      <p:ext uri="{BB962C8B-B14F-4D97-AF65-F5344CB8AC3E}">
        <p14:creationId xmlns:p14="http://schemas.microsoft.com/office/powerpoint/2010/main" val="15861379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Konie utrzymywane w systemie otwartym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690688"/>
            <a:ext cx="10688392" cy="4351338"/>
          </a:xfrm>
        </p:spPr>
        <p:txBody>
          <a:bodyPr>
            <a:normAutofit/>
          </a:bodyPr>
          <a:lstStyle/>
          <a:p>
            <a:pPr marL="0" indent="0" algn="just" fontAlgn="base">
              <a:lnSpc>
                <a:spcPct val="150000"/>
              </a:lnSpc>
              <a:buNone/>
            </a:pPr>
            <a:endParaRPr lang="pl-PL" sz="1800" dirty="0">
              <a:solidFill>
                <a:srgbClr val="1B1B1B"/>
              </a:solidFill>
            </a:endParaRPr>
          </a:p>
          <a:p>
            <a:pPr marL="0" indent="0" algn="just" fontAlgn="base">
              <a:lnSpc>
                <a:spcPct val="150000"/>
              </a:lnSpc>
              <a:buNone/>
            </a:pPr>
            <a:r>
              <a:rPr lang="pl-PL" sz="1800" dirty="0">
                <a:solidFill>
                  <a:srgbClr val="1B1B1B"/>
                </a:solidFill>
              </a:rPr>
              <a:t>Wszystkim zwierzętom zapewnia się:</a:t>
            </a:r>
          </a:p>
          <a:p>
            <a:pPr algn="just" fontAlgn="base">
              <a:lnSpc>
                <a:spcPct val="150000"/>
              </a:lnSpc>
            </a:pPr>
            <a:r>
              <a:rPr lang="pl-PL" sz="1800" dirty="0">
                <a:solidFill>
                  <a:srgbClr val="1B1B1B"/>
                </a:solidFill>
              </a:rPr>
              <a:t>zadaszenie o powierzchni pozwalającej na jednoczesne przebywanie wszystkich koni pod tym zadaszeniem,</a:t>
            </a:r>
          </a:p>
          <a:p>
            <a:pPr algn="just" fontAlgn="base">
              <a:lnSpc>
                <a:spcPct val="150000"/>
              </a:lnSpc>
            </a:pPr>
            <a:r>
              <a:rPr lang="pl-PL" sz="1800" dirty="0">
                <a:solidFill>
                  <a:srgbClr val="1B1B1B"/>
                </a:solidFill>
              </a:rPr>
              <a:t>ściółkę pod zadaszeniem,</a:t>
            </a:r>
          </a:p>
          <a:p>
            <a:pPr algn="just" fontAlgn="base">
              <a:lnSpc>
                <a:spcPct val="150000"/>
              </a:lnSpc>
            </a:pPr>
            <a:r>
              <a:rPr lang="pl-PL" sz="1800" dirty="0">
                <a:solidFill>
                  <a:srgbClr val="1B1B1B"/>
                </a:solidFill>
              </a:rPr>
              <a:t>powierzchnię zewnętrzną co najmniej o 20% względem powierzchni wymaganej dla systemu otwartego.</a:t>
            </a:r>
          </a:p>
        </p:txBody>
      </p:sp>
    </p:spTree>
    <p:extLst>
      <p:ext uri="{BB962C8B-B14F-4D97-AF65-F5344CB8AC3E}">
        <p14:creationId xmlns:p14="http://schemas.microsoft.com/office/powerpoint/2010/main" val="1571010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8E3EC0-3C7B-6C72-E246-4447341D2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92B98DD-09F2-F057-C503-1CCCE980D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27" y="770455"/>
            <a:ext cx="11294998" cy="608754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6073614-B5EA-51EA-35E8-62DCEAAC1EC0}"/>
              </a:ext>
            </a:extLst>
          </p:cNvPr>
          <p:cNvSpPr txBox="1"/>
          <p:nvPr/>
        </p:nvSpPr>
        <p:spPr>
          <a:xfrm>
            <a:off x="697464" y="1825625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a) zwiększona powierzchnia bytowa:</a:t>
            </a:r>
          </a:p>
        </p:txBody>
      </p:sp>
    </p:spTree>
    <p:extLst>
      <p:ext uri="{BB962C8B-B14F-4D97-AF65-F5344CB8AC3E}">
        <p14:creationId xmlns:p14="http://schemas.microsoft.com/office/powerpoint/2010/main" val="6053868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6121D60-71C0-67B0-FA58-E49A46F53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3" y="671804"/>
            <a:ext cx="10262521" cy="618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21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Dobrostan zwierząt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526716"/>
            <a:ext cx="10515600" cy="4351338"/>
          </a:xfrm>
        </p:spPr>
        <p:txBody>
          <a:bodyPr>
            <a:normAutofit/>
          </a:bodyPr>
          <a:lstStyle/>
          <a:p>
            <a:pPr marL="0" indent="0" algn="just" fontAlgn="base">
              <a:lnSpc>
                <a:spcPct val="150000"/>
              </a:lnSpc>
              <a:buNone/>
            </a:pPr>
            <a:r>
              <a:rPr lang="pl-PL" sz="2000" dirty="0">
                <a:solidFill>
                  <a:srgbClr val="1B1B1B"/>
                </a:solidFill>
              </a:rPr>
              <a:t>Istnieje wiele czynników, które mogą wpływać na dobrostan zwierząt np. rodzaj obiektów, w których zwierzęta są utrzymywane, strefy odpoczynku, dostępna przestrzeń oraz obsada zwierząt, a także dostęp do wybiegu/pastwiska. </a:t>
            </a:r>
          </a:p>
          <a:p>
            <a:pPr marL="0" indent="0" algn="just" fontAlgn="base">
              <a:lnSpc>
                <a:spcPct val="150000"/>
              </a:lnSpc>
              <a:buNone/>
            </a:pPr>
            <a:r>
              <a:rPr lang="pl-PL" sz="2000" dirty="0">
                <a:solidFill>
                  <a:srgbClr val="1B1B1B"/>
                </a:solidFill>
              </a:rPr>
              <a:t>Poprzez wprowadzenie praktyk hodowlanych, które wykraczają poza odpowiednie obowiązkowe normy, zwierzętom zapewnia się możliwość realizowania potrzeb behawioralnych, a tym samym lepsze ich samopoczucie i zdrowie.</a:t>
            </a:r>
          </a:p>
          <a:p>
            <a:pPr marL="0" indent="0" algn="just" fontAlgn="base">
              <a:lnSpc>
                <a:spcPct val="150000"/>
              </a:lnSpc>
              <a:buNone/>
            </a:pPr>
            <a:endParaRPr lang="pl-PL" sz="1800" b="1" u="sng" dirty="0">
              <a:solidFill>
                <a:srgbClr val="FF0000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5A13E53-4111-2AA4-7025-78EFF0536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5" b="91585" l="10000" r="90000">
                        <a14:foregroundMark x1="23140" y1="48728" x2="17791" y2="52838"/>
                        <a14:foregroundMark x1="17791" y1="52838" x2="17090" y2="58044"/>
                        <a14:foregroundMark x1="17655" y1="85286" x2="17791" y2="87671"/>
                        <a14:foregroundMark x1="17171" y1="76806" x2="17540" y2="83268"/>
                        <a14:foregroundMark x1="21876" y1="76366" x2="21860" y2="77104"/>
                        <a14:foregroundMark x1="22093" y1="66145" x2="21888" y2="75789"/>
                        <a14:foregroundMark x1="21860" y1="77104" x2="23372" y2="87867"/>
                        <a14:foregroundMark x1="23372" y1="87867" x2="23488" y2="87867"/>
                        <a14:foregroundMark x1="29419" y1="82975" x2="29186" y2="88845"/>
                        <a14:foregroundMark x1="45349" y1="78474" x2="44419" y2="90607"/>
                        <a14:foregroundMark x1="48256" y1="78669" x2="49884" y2="89041"/>
                        <a14:foregroundMark x1="38953" y1="77495" x2="39651" y2="88650"/>
                        <a14:foregroundMark x1="39651" y1="88650" x2="40116" y2="90020"/>
                        <a14:foregroundMark x1="36744" y1="90998" x2="36744" y2="90998"/>
                        <a14:foregroundMark x1="58837" y1="20548" x2="56395" y2="27789"/>
                        <a14:foregroundMark x1="18023" y1="68102" x2="18256" y2="71233"/>
                        <a14:foregroundMark x1="17791" y1="69863" x2="17558" y2="71233"/>
                        <a14:foregroundMark x1="17791" y1="71037" x2="17674" y2="75734"/>
                        <a14:foregroundMark x1="25116" y1="81605" x2="25698" y2="91585"/>
                        <a14:backgroundMark x1="21395" y1="85910" x2="19884" y2="75538"/>
                        <a14:backgroundMark x1="19884" y1="75538" x2="19419" y2="85519"/>
                        <a14:backgroundMark x1="19419" y1="85519" x2="19419" y2="85714"/>
                        <a14:backgroundMark x1="19419" y1="75147" x2="20116" y2="76908"/>
                        <a14:backgroundMark x1="19293" y1="75847" x2="20465" y2="78082"/>
                        <a14:backgroundMark x1="16512" y1="58121" x2="16992" y2="68317"/>
                        <a14:backgroundMark x1="25581" y1="78865" x2="25233" y2="76321"/>
                        <a14:backgroundMark x1="24070" y1="73190" x2="24891" y2="81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051" y="4163626"/>
            <a:ext cx="4504681" cy="267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260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744894" y="0"/>
            <a:ext cx="10515600" cy="1325563"/>
          </a:xfrm>
        </p:spPr>
        <p:txBody>
          <a:bodyPr>
            <a:normAutofit/>
          </a:bodyPr>
          <a:lstStyle/>
          <a:p>
            <a:r>
              <a:rPr lang="pl-PL" sz="2800" b="1" dirty="0"/>
              <a:t>Owce i kozy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097073"/>
            <a:ext cx="10515600" cy="4663853"/>
          </a:xfrm>
        </p:spPr>
        <p:txBody>
          <a:bodyPr>
            <a:normAutofit fontScale="92500"/>
          </a:bodyPr>
          <a:lstStyle/>
          <a:p>
            <a:pPr marL="0" indent="0" algn="l" fontAlgn="base">
              <a:buNone/>
            </a:pPr>
            <a:r>
              <a:rPr lang="pl-PL" sz="2200" b="1" i="0" dirty="0">
                <a:solidFill>
                  <a:srgbClr val="1B1B1B"/>
                </a:solidFill>
                <a:effectLst/>
                <a:latin typeface="inherit"/>
              </a:rPr>
              <a:t>Owce</a:t>
            </a:r>
            <a:endParaRPr lang="pl-PL" sz="2200" b="0" i="0" dirty="0">
              <a:solidFill>
                <a:srgbClr val="1B1B1B"/>
              </a:solidFill>
              <a:effectLst/>
              <a:latin typeface="Open Sans" panose="020B0606030504020204" pitchFamily="34" charset="0"/>
            </a:endParaRPr>
          </a:p>
          <a:p>
            <a:pPr algn="l" fontAlgn="base"/>
            <a:r>
              <a:rPr lang="pl-PL" sz="2000" b="0" i="0" dirty="0">
                <a:solidFill>
                  <a:srgbClr val="1B1B1B"/>
                </a:solidFill>
                <a:effectLst/>
                <a:latin typeface="inherit"/>
              </a:rPr>
              <a:t>Płatności </a:t>
            </a:r>
            <a:r>
              <a:rPr lang="pl-PL" sz="2000" b="0" i="0" dirty="0" err="1">
                <a:solidFill>
                  <a:srgbClr val="1B1B1B"/>
                </a:solidFill>
                <a:effectLst/>
                <a:latin typeface="inherit"/>
              </a:rPr>
              <a:t>dobrostanowe</a:t>
            </a:r>
            <a:r>
              <a:rPr lang="pl-PL" sz="2000" b="0" i="0" dirty="0">
                <a:solidFill>
                  <a:srgbClr val="1B1B1B"/>
                </a:solidFill>
                <a:effectLst/>
                <a:latin typeface="inherit"/>
              </a:rPr>
              <a:t> przysługują do samic gatunku owca domowa w wieku co najmniej 12 miesięcy.</a:t>
            </a:r>
            <a:endParaRPr lang="pl-PL" sz="2000" b="0" i="0" dirty="0">
              <a:solidFill>
                <a:srgbClr val="1B1B1B"/>
              </a:solidFill>
              <a:effectLst/>
              <a:latin typeface="Open Sans" panose="020B0606030504020204" pitchFamily="34" charset="0"/>
            </a:endParaRPr>
          </a:p>
          <a:p>
            <a:pPr algn="l" fontAlgn="base"/>
            <a:r>
              <a:rPr lang="pl-PL" sz="2000" b="0" i="0" dirty="0">
                <a:solidFill>
                  <a:srgbClr val="1B1B1B"/>
                </a:solidFill>
                <a:effectLst/>
                <a:latin typeface="inherit"/>
              </a:rPr>
              <a:t>Wszystkim grupom technologicznym zwierząt z gatunku owca domowa zapewnia się:</a:t>
            </a:r>
            <a:endParaRPr lang="pl-PL" sz="2000" b="0" i="0" dirty="0">
              <a:solidFill>
                <a:srgbClr val="1B1B1B"/>
              </a:solidFill>
              <a:effectLst/>
              <a:latin typeface="Open Sans" panose="020B0606030504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l-PL" sz="2000" b="0" i="0" dirty="0">
                <a:solidFill>
                  <a:srgbClr val="1B1B1B"/>
                </a:solidFill>
                <a:effectLst/>
                <a:latin typeface="inherit"/>
              </a:rPr>
              <a:t>wypas lub dostęp do wybiegu - przez co najmniej 120 dni w sezonie wegetacyjnym,</a:t>
            </a:r>
            <a:endParaRPr lang="pl-PL" sz="2000" b="0" i="0" dirty="0">
              <a:solidFill>
                <a:srgbClr val="1B1B1B"/>
              </a:solidFill>
              <a:effectLst/>
              <a:latin typeface="Open Sans" panose="020B0606030504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l-PL" sz="2000" b="0" i="0" dirty="0">
                <a:solidFill>
                  <a:srgbClr val="1B1B1B"/>
                </a:solidFill>
                <a:effectLst/>
                <a:latin typeface="inherit"/>
              </a:rPr>
              <a:t>zwiększoną o co najmniej 20% powierzchnię bytową w pomieszczeniach/budynkach.</a:t>
            </a:r>
            <a:endParaRPr lang="pl-PL" sz="2000" b="0" i="0" dirty="0">
              <a:solidFill>
                <a:srgbClr val="1B1B1B"/>
              </a:solidFill>
              <a:effectLst/>
              <a:latin typeface="Open Sans" panose="020B0606030504020204" pitchFamily="34" charset="0"/>
            </a:endParaRPr>
          </a:p>
          <a:p>
            <a:pPr marL="0" indent="0" algn="l" fontAlgn="base">
              <a:buNone/>
            </a:pPr>
            <a:r>
              <a:rPr lang="pl-PL" sz="2200" b="1" i="0" dirty="0">
                <a:solidFill>
                  <a:srgbClr val="1B1B1B"/>
                </a:solidFill>
                <a:effectLst/>
                <a:latin typeface="inherit"/>
              </a:rPr>
              <a:t>Kozy</a:t>
            </a:r>
            <a:endParaRPr lang="pl-PL" sz="2200" b="0" i="0" dirty="0">
              <a:solidFill>
                <a:srgbClr val="1B1B1B"/>
              </a:solidFill>
              <a:effectLst/>
              <a:latin typeface="Open Sans" panose="020B0606030504020204" pitchFamily="34" charset="0"/>
            </a:endParaRPr>
          </a:p>
          <a:p>
            <a:pPr algn="l" fontAlgn="base"/>
            <a:r>
              <a:rPr lang="pl-PL" sz="2000" b="0" i="0" dirty="0">
                <a:solidFill>
                  <a:srgbClr val="1B1B1B"/>
                </a:solidFill>
                <a:effectLst/>
                <a:latin typeface="inherit"/>
              </a:rPr>
              <a:t>Płatności </a:t>
            </a:r>
            <a:r>
              <a:rPr lang="pl-PL" sz="2000" b="0" i="0" dirty="0" err="1">
                <a:solidFill>
                  <a:srgbClr val="1B1B1B"/>
                </a:solidFill>
                <a:effectLst/>
                <a:latin typeface="inherit"/>
              </a:rPr>
              <a:t>dobrostanowe</a:t>
            </a:r>
            <a:r>
              <a:rPr lang="pl-PL" sz="2000" b="0" i="0" dirty="0">
                <a:solidFill>
                  <a:srgbClr val="1B1B1B"/>
                </a:solidFill>
                <a:effectLst/>
                <a:latin typeface="inherit"/>
              </a:rPr>
              <a:t> przysługują do samic gatunku koza domowa w wieku co najmniej 12 miesięcy.</a:t>
            </a:r>
            <a:endParaRPr lang="pl-PL" sz="2000" b="0" i="0" dirty="0">
              <a:solidFill>
                <a:srgbClr val="1B1B1B"/>
              </a:solidFill>
              <a:effectLst/>
              <a:latin typeface="Open Sans" panose="020B0606030504020204" pitchFamily="34" charset="0"/>
            </a:endParaRPr>
          </a:p>
          <a:p>
            <a:pPr algn="l" fontAlgn="base"/>
            <a:r>
              <a:rPr lang="pl-PL" sz="2000" b="0" i="0" dirty="0">
                <a:solidFill>
                  <a:srgbClr val="1B1B1B"/>
                </a:solidFill>
                <a:effectLst/>
                <a:latin typeface="inherit"/>
              </a:rPr>
              <a:t>Wszystkim grupom technologicznym zwierząt z gatunku koza domowa zapewnia się:</a:t>
            </a:r>
            <a:endParaRPr lang="pl-PL" sz="2000" b="0" i="0" dirty="0">
              <a:solidFill>
                <a:srgbClr val="1B1B1B"/>
              </a:solidFill>
              <a:effectLst/>
              <a:latin typeface="Open Sans" panose="020B0606030504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l-PL" sz="2000" b="0" i="0" dirty="0">
                <a:solidFill>
                  <a:srgbClr val="1B1B1B"/>
                </a:solidFill>
                <a:effectLst/>
                <a:latin typeface="inherit"/>
              </a:rPr>
              <a:t>utrzymywanie bez uwięzi,</a:t>
            </a:r>
            <a:endParaRPr lang="pl-PL" sz="2000" b="0" i="0" dirty="0">
              <a:solidFill>
                <a:srgbClr val="1B1B1B"/>
              </a:solidFill>
              <a:effectLst/>
              <a:latin typeface="Open Sans" panose="020B0606030504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l-PL" sz="2000" b="0" i="0" dirty="0">
                <a:solidFill>
                  <a:srgbClr val="1B1B1B"/>
                </a:solidFill>
                <a:effectLst/>
                <a:latin typeface="inherit"/>
              </a:rPr>
              <a:t>zwiększoną co najmniej o 20% powierzchnię bytową w pomieszczeniach/budynkach,</a:t>
            </a:r>
            <a:endParaRPr lang="pl-PL" sz="2000" b="0" i="0" dirty="0">
              <a:solidFill>
                <a:srgbClr val="1B1B1B"/>
              </a:solidFill>
              <a:effectLst/>
              <a:latin typeface="Open Sans" panose="020B0606030504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l-PL" sz="2000" b="0" i="0" dirty="0">
                <a:solidFill>
                  <a:srgbClr val="1B1B1B"/>
                </a:solidFill>
                <a:effectLst/>
                <a:latin typeface="inherit"/>
              </a:rPr>
              <a:t>dostęp do wybiegu przez cały rok - o powierzchni zwiększonej co najmniej o 20%,</a:t>
            </a:r>
            <a:endParaRPr lang="pl-PL" sz="2000" b="0" i="0" dirty="0">
              <a:solidFill>
                <a:srgbClr val="1B1B1B"/>
              </a:solidFill>
              <a:effectLst/>
              <a:latin typeface="Open Sans" panose="020B0606030504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l-PL" sz="2000" b="0" i="0" dirty="0">
                <a:solidFill>
                  <a:srgbClr val="1B1B1B"/>
                </a:solidFill>
                <a:effectLst/>
                <a:latin typeface="inherit"/>
              </a:rPr>
              <a:t>wypas przez co najmniej 120 dni w sezonie wegetacyjnym.</a:t>
            </a:r>
            <a:endParaRPr lang="pl-PL" sz="1800" dirty="0">
              <a:solidFill>
                <a:srgbClr val="1B1B1B"/>
              </a:solidFill>
            </a:endParaRPr>
          </a:p>
          <a:p>
            <a:pPr marL="0" indent="0" algn="just" fontAlgn="base">
              <a:lnSpc>
                <a:spcPct val="120000"/>
              </a:lnSpc>
              <a:buNone/>
            </a:pPr>
            <a:endParaRPr lang="pl-PL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6600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32F44493-E3A2-2055-DB01-D90A936C3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55" y="1824037"/>
            <a:ext cx="11610932" cy="333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435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E6FD6D1-8D8A-DFB6-DC23-10B2F1F18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3" y="586456"/>
            <a:ext cx="9838699" cy="616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029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F38072E7-3A53-396E-0481-F8763B512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12" y="1319212"/>
            <a:ext cx="1122997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035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8D1E7FF-9802-3F65-C3F9-16AC7C0C5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79" y="738771"/>
            <a:ext cx="11306175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796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Kury nioski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429431"/>
            <a:ext cx="10688392" cy="4351338"/>
          </a:xfrm>
        </p:spPr>
        <p:txBody>
          <a:bodyPr>
            <a:noAutofit/>
          </a:bodyPr>
          <a:lstStyle/>
          <a:p>
            <a:pPr marL="0" indent="0" algn="just" defTabSz="45720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None/>
              <a:defRPr/>
            </a:pPr>
            <a:r>
              <a:rPr lang="pl-PL" altLang="pl-PL" sz="2000" dirty="0">
                <a:solidFill>
                  <a:srgbClr val="1B1B1B"/>
                </a:solidFill>
              </a:rPr>
              <a:t>Warunki przystąpienia:</a:t>
            </a:r>
          </a:p>
          <a:p>
            <a:pPr algn="just" defTabSz="45720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pl-PL" altLang="pl-PL" sz="2000" dirty="0">
                <a:solidFill>
                  <a:srgbClr val="1B1B1B"/>
                </a:solidFill>
              </a:rPr>
              <a:t>posiadanie nadanego numeru weterynaryjnego,</a:t>
            </a:r>
          </a:p>
          <a:p>
            <a:pPr algn="just" defTabSz="45720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pl-PL" altLang="pl-PL" sz="2000" dirty="0">
                <a:solidFill>
                  <a:srgbClr val="1B1B1B"/>
                </a:solidFill>
              </a:rPr>
              <a:t>minimalna liczba posiadanych w gospodarstwie stanowisk zgodnie z powszechnie obowiązującymi przepisami – </a:t>
            </a:r>
            <a:r>
              <a:rPr lang="pl-PL" altLang="pl-PL" sz="2000" b="1" dirty="0">
                <a:solidFill>
                  <a:srgbClr val="1B1B1B"/>
                </a:solidFill>
              </a:rPr>
              <a:t>350,</a:t>
            </a:r>
          </a:p>
          <a:p>
            <a:pPr algn="just" defTabSz="45720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pl-PL" altLang="pl-PL" sz="2000" dirty="0">
                <a:solidFill>
                  <a:srgbClr val="1B1B1B"/>
                </a:solidFill>
              </a:rPr>
              <a:t>zakaz przycinania dziobów,</a:t>
            </a:r>
          </a:p>
          <a:p>
            <a:pPr algn="just" defTabSz="45720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pl-PL" altLang="pl-PL" sz="2000" dirty="0">
                <a:solidFill>
                  <a:srgbClr val="1B1B1B"/>
                </a:solidFill>
              </a:rPr>
              <a:t>zapewnienie utrzymania bez klatek na ściółce,</a:t>
            </a:r>
          </a:p>
          <a:p>
            <a:pPr defTabSz="45720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pl-PL" altLang="pl-PL" sz="2000" dirty="0">
                <a:solidFill>
                  <a:srgbClr val="1B1B1B"/>
                </a:solidFill>
              </a:rPr>
              <a:t>zapewnienie zwiększonej powierzchni bytowej w kurniku </a:t>
            </a:r>
            <a:br>
              <a:rPr lang="pl-PL" altLang="pl-PL" sz="2000" dirty="0">
                <a:solidFill>
                  <a:srgbClr val="1B1B1B"/>
                </a:solidFill>
              </a:rPr>
            </a:br>
            <a:r>
              <a:rPr lang="pl-PL" altLang="pl-PL" sz="2000" dirty="0">
                <a:solidFill>
                  <a:srgbClr val="1B1B1B"/>
                </a:solidFill>
              </a:rPr>
              <a:t>– obsada nie większa niż </a:t>
            </a:r>
            <a:r>
              <a:rPr lang="pl-PL" altLang="pl-PL" sz="2000" b="1" dirty="0">
                <a:solidFill>
                  <a:srgbClr val="1B1B1B"/>
                </a:solidFill>
              </a:rPr>
              <a:t>7 szt./m</a:t>
            </a:r>
            <a:r>
              <a:rPr lang="pl-PL" altLang="pl-PL" sz="2000" b="1" baseline="30000" dirty="0">
                <a:solidFill>
                  <a:srgbClr val="1B1B1B"/>
                </a:solidFill>
              </a:rPr>
              <a:t>2</a:t>
            </a:r>
            <a:r>
              <a:rPr lang="pl-PL" altLang="pl-PL" sz="2000" b="1" dirty="0">
                <a:solidFill>
                  <a:srgbClr val="1B1B1B"/>
                </a:solidFill>
              </a:rPr>
              <a:t> </a:t>
            </a:r>
            <a:r>
              <a:rPr lang="pl-PL" altLang="pl-PL" sz="2000" dirty="0">
                <a:solidFill>
                  <a:srgbClr val="1B1B1B"/>
                </a:solidFill>
              </a:rPr>
              <a:t>powierzchni użytkowej podłogi,</a:t>
            </a:r>
          </a:p>
          <a:p>
            <a:pPr marL="0" indent="0" algn="just" fontAlgn="base">
              <a:lnSpc>
                <a:spcPct val="100000"/>
              </a:lnSpc>
              <a:spcBef>
                <a:spcPts val="600"/>
              </a:spcBef>
              <a:buNone/>
            </a:pPr>
            <a:endParaRPr lang="pl-PL" sz="1800" dirty="0">
              <a:solidFill>
                <a:srgbClr val="1B1B1B"/>
              </a:solidFill>
            </a:endParaRPr>
          </a:p>
        </p:txBody>
      </p:sp>
      <p:pic>
        <p:nvPicPr>
          <p:cNvPr id="7170" name="Picture 2" descr="Darmowe ilustracje Kura">
            <a:extLst>
              <a:ext uri="{FF2B5EF4-FFF2-40B4-BE49-F238E27FC236}">
                <a16:creationId xmlns:a16="http://schemas.microsoft.com/office/drawing/2014/main" id="{3CC1F5B0-1578-EFA6-3860-DA91613DF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218" y="3605100"/>
            <a:ext cx="2490582" cy="16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5041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Kury nioski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690688"/>
            <a:ext cx="10688392" cy="4351338"/>
          </a:xfrm>
        </p:spPr>
        <p:txBody>
          <a:bodyPr>
            <a:noAutofit/>
          </a:bodyPr>
          <a:lstStyle/>
          <a:p>
            <a:pPr marL="0" indent="0" defTabSz="4572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None/>
              <a:defRPr/>
            </a:pPr>
            <a:r>
              <a:rPr lang="pl-PL" altLang="pl-PL" sz="2000" dirty="0">
                <a:solidFill>
                  <a:srgbClr val="1B1B1B"/>
                </a:solidFill>
              </a:rPr>
              <a:t>Warunki przystąpienia:</a:t>
            </a:r>
            <a:br>
              <a:rPr lang="pl-PL" altLang="pl-PL" sz="2000" dirty="0">
                <a:solidFill>
                  <a:srgbClr val="1B1B1B"/>
                </a:solidFill>
              </a:rPr>
            </a:br>
            <a:endParaRPr lang="pl-PL" altLang="pl-PL" sz="2000" dirty="0">
              <a:solidFill>
                <a:srgbClr val="1B1B1B"/>
              </a:solidFill>
            </a:endParaRPr>
          </a:p>
          <a:p>
            <a:pPr defTabSz="4572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pl-PL" altLang="pl-PL" sz="2000" dirty="0">
                <a:solidFill>
                  <a:srgbClr val="1B1B1B"/>
                </a:solidFill>
              </a:rPr>
              <a:t>zapewnienie zwiększonej dostępności gniazd: w przypadku stosowania gniazd pojedynczych </a:t>
            </a:r>
            <a:br>
              <a:rPr lang="pl-PL" altLang="pl-PL" sz="2000" dirty="0">
                <a:solidFill>
                  <a:srgbClr val="1B1B1B"/>
                </a:solidFill>
              </a:rPr>
            </a:br>
            <a:r>
              <a:rPr lang="pl-PL" altLang="pl-PL" sz="2000" b="1" dirty="0">
                <a:solidFill>
                  <a:srgbClr val="1B1B1B"/>
                </a:solidFill>
              </a:rPr>
              <a:t>– nie więcej niż 5 kur niosek/gniazdo, a w przypadku gniazd grupowych </a:t>
            </a:r>
            <a:br>
              <a:rPr lang="pl-PL" altLang="pl-PL" sz="2000" b="1" dirty="0">
                <a:solidFill>
                  <a:srgbClr val="1B1B1B"/>
                </a:solidFill>
              </a:rPr>
            </a:br>
            <a:r>
              <a:rPr lang="pl-PL" altLang="pl-PL" sz="2000" b="1" dirty="0">
                <a:solidFill>
                  <a:srgbClr val="1B1B1B"/>
                </a:solidFill>
              </a:rPr>
              <a:t>– nie więcej niż 96 kur niosek/m</a:t>
            </a:r>
            <a:r>
              <a:rPr lang="pl-PL" altLang="pl-PL" sz="2000" b="1" baseline="30000" dirty="0">
                <a:solidFill>
                  <a:srgbClr val="1B1B1B"/>
                </a:solidFill>
              </a:rPr>
              <a:t>2</a:t>
            </a:r>
            <a:r>
              <a:rPr lang="pl-PL" altLang="pl-PL" sz="2000" b="1" dirty="0">
                <a:solidFill>
                  <a:srgbClr val="1B1B1B"/>
                </a:solidFill>
              </a:rPr>
              <a:t> powierzchni gniazda,</a:t>
            </a:r>
            <a:br>
              <a:rPr lang="pl-PL" altLang="pl-PL" sz="2000" dirty="0">
                <a:solidFill>
                  <a:srgbClr val="1B1B1B"/>
                </a:solidFill>
              </a:rPr>
            </a:br>
            <a:endParaRPr lang="pl-PL" altLang="pl-PL" sz="2000" dirty="0">
              <a:solidFill>
                <a:srgbClr val="1B1B1B"/>
              </a:solidFill>
            </a:endParaRPr>
          </a:p>
          <a:p>
            <a:pPr defTabSz="4572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pl-PL" altLang="pl-PL" sz="2000" dirty="0">
                <a:solidFill>
                  <a:srgbClr val="1B1B1B"/>
                </a:solidFill>
              </a:rPr>
              <a:t>zapewnienie grzędy o długości min. </a:t>
            </a:r>
            <a:r>
              <a:rPr lang="pl-PL" altLang="pl-PL" sz="2000" b="1" dirty="0">
                <a:solidFill>
                  <a:srgbClr val="1B1B1B"/>
                </a:solidFill>
              </a:rPr>
              <a:t>0,2 m/kurę nioskę</a:t>
            </a:r>
            <a:r>
              <a:rPr lang="pl-PL" altLang="pl-PL" sz="2000" dirty="0">
                <a:solidFill>
                  <a:srgbClr val="1B1B1B"/>
                </a:solidFill>
              </a:rPr>
              <a:t>,</a:t>
            </a:r>
            <a:br>
              <a:rPr lang="pl-PL" altLang="pl-PL" sz="2000" dirty="0">
                <a:solidFill>
                  <a:srgbClr val="1B1B1B"/>
                </a:solidFill>
              </a:rPr>
            </a:br>
            <a:endParaRPr lang="pl-PL" altLang="pl-PL" sz="2000" dirty="0">
              <a:solidFill>
                <a:srgbClr val="1B1B1B"/>
              </a:solidFill>
            </a:endParaRPr>
          </a:p>
          <a:p>
            <a:pPr algn="just" defTabSz="4572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pl-PL" altLang="pl-PL" sz="2000" dirty="0">
                <a:solidFill>
                  <a:srgbClr val="1B1B1B"/>
                </a:solidFill>
              </a:rPr>
              <a:t>zapewnienie stałego dostępu do materiałów lub przedmiotów absorbujących uwagę o jakości niewywierającej szkodliwego wpływu na zdrowie.</a:t>
            </a:r>
          </a:p>
          <a:p>
            <a:pPr marL="0" indent="0" algn="just" fontAlgn="base">
              <a:lnSpc>
                <a:spcPct val="100000"/>
              </a:lnSpc>
              <a:spcBef>
                <a:spcPts val="600"/>
              </a:spcBef>
              <a:buNone/>
            </a:pPr>
            <a:endParaRPr lang="pl-PL" sz="1800" dirty="0">
              <a:solidFill>
                <a:srgbClr val="1B1B1B"/>
              </a:solidFill>
            </a:endParaRPr>
          </a:p>
        </p:txBody>
      </p:sp>
      <p:pic>
        <p:nvPicPr>
          <p:cNvPr id="2" name="Picture 2" descr="Darmowe ilustracje Kura">
            <a:extLst>
              <a:ext uri="{FF2B5EF4-FFF2-40B4-BE49-F238E27FC236}">
                <a16:creationId xmlns:a16="http://schemas.microsoft.com/office/drawing/2014/main" id="{F6F904A2-BB95-30BB-1299-29D9B6FA9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418" y="264740"/>
            <a:ext cx="2490582" cy="16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1115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7D3A1E-A539-46D6-BBD9-EEE4F647F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2">
            <a:extLst>
              <a:ext uri="{FF2B5EF4-FFF2-40B4-BE49-F238E27FC236}">
                <a16:creationId xmlns:a16="http://schemas.microsoft.com/office/drawing/2014/main" id="{813E7771-BC82-F89D-059F-6D82857AE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92" y="681037"/>
            <a:ext cx="11643308" cy="579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armowe ilustracje Kura">
            <a:extLst>
              <a:ext uri="{FF2B5EF4-FFF2-40B4-BE49-F238E27FC236}">
                <a16:creationId xmlns:a16="http://schemas.microsoft.com/office/drawing/2014/main" id="{8301833B-30B9-9669-34BA-E25746854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71" y="160049"/>
            <a:ext cx="2490582" cy="16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2714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Kurczęta brojlery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690688"/>
            <a:ext cx="10688392" cy="4351338"/>
          </a:xfrm>
        </p:spPr>
        <p:txBody>
          <a:bodyPr>
            <a:noAutofit/>
          </a:bodyPr>
          <a:lstStyle/>
          <a:p>
            <a:pPr marL="0" indent="0" algn="just" defTabSz="457200" fontAlgn="base">
              <a:lnSpc>
                <a:spcPct val="100000"/>
              </a:lnSpc>
              <a:spcAft>
                <a:spcPct val="0"/>
              </a:spcAft>
              <a:buNone/>
              <a:defRPr/>
            </a:pPr>
            <a:r>
              <a:rPr lang="pl-PL" sz="1800" b="1" dirty="0">
                <a:solidFill>
                  <a:srgbClr val="1B1B1B"/>
                </a:solidFill>
              </a:rPr>
              <a:t>Warunki przystąpienia:</a:t>
            </a:r>
          </a:p>
          <a:p>
            <a:pPr algn="just" defTabSz="45720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pl-PL" sz="1800" dirty="0">
                <a:solidFill>
                  <a:srgbClr val="1B1B1B"/>
                </a:solidFill>
              </a:rPr>
              <a:t>podmioty utrzymujące kurczęta brojlery są zarejestrowane zgodnie z przepisami o ochronie zdrowia zwierząt oraz zwalczaniu chorób zakaźnych zwierząt;</a:t>
            </a:r>
          </a:p>
          <a:p>
            <a:pPr algn="just" defTabSz="45720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pl-PL" sz="1800" dirty="0">
                <a:solidFill>
                  <a:srgbClr val="1B1B1B"/>
                </a:solidFill>
              </a:rPr>
              <a:t>minimalna liczba posiadanych w gospodarstwie stanowisk - </a:t>
            </a:r>
            <a:r>
              <a:rPr lang="pl-PL" sz="1800" b="1" dirty="0">
                <a:solidFill>
                  <a:srgbClr val="1B1B1B"/>
                </a:solidFill>
              </a:rPr>
              <a:t>500;</a:t>
            </a:r>
          </a:p>
          <a:p>
            <a:pPr algn="just" defTabSz="45720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pl-PL" sz="1800" dirty="0">
                <a:solidFill>
                  <a:srgbClr val="1B1B1B"/>
                </a:solidFill>
              </a:rPr>
              <a:t>zapewnienie zwiększonej powierzchni bytowej w kurniku - maksymalne zagęszczenie obsady </a:t>
            </a:r>
            <a:r>
              <a:rPr lang="pl-PL" sz="1800" b="1" dirty="0">
                <a:solidFill>
                  <a:srgbClr val="1B1B1B"/>
                </a:solidFill>
              </a:rPr>
              <a:t>nie większe niż 30 kg/m2 i jednocześnie nie większe niż 20 szt./m2;</a:t>
            </a:r>
          </a:p>
          <a:p>
            <a:pPr algn="just" defTabSz="45720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pl-PL" sz="1800" dirty="0">
                <a:solidFill>
                  <a:srgbClr val="1B1B1B"/>
                </a:solidFill>
              </a:rPr>
              <a:t>zapewnienie minimum </a:t>
            </a:r>
            <a:r>
              <a:rPr lang="pl-PL" sz="1800" b="1" dirty="0">
                <a:solidFill>
                  <a:srgbClr val="1B1B1B"/>
                </a:solidFill>
              </a:rPr>
              <a:t>6 godzin fazy ciem</a:t>
            </a:r>
            <a:r>
              <a:rPr lang="pl-PL" sz="1800" dirty="0">
                <a:solidFill>
                  <a:srgbClr val="1B1B1B"/>
                </a:solidFill>
              </a:rPr>
              <a:t>nej na dobę następującej po fazie jasnej oświetlenia;</a:t>
            </a:r>
          </a:p>
          <a:p>
            <a:pPr algn="just" defTabSz="45720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pl-PL" sz="1800" dirty="0">
                <a:solidFill>
                  <a:srgbClr val="1B1B1B"/>
                </a:solidFill>
              </a:rPr>
              <a:t>zapewnienie stałego dostępu do materiałów lub przedmiotów absorbujących uwagę o jakości niewywierającej szkodliwego wpływu na zdrowie.</a:t>
            </a:r>
            <a:endParaRPr lang="pl-PL" altLang="pl-PL" sz="1800" dirty="0">
              <a:solidFill>
                <a:srgbClr val="1B1B1B"/>
              </a:solidFill>
            </a:endParaRPr>
          </a:p>
          <a:p>
            <a:pPr marL="0" indent="0" algn="just" fontAlgn="base">
              <a:lnSpc>
                <a:spcPct val="100000"/>
              </a:lnSpc>
              <a:buNone/>
            </a:pPr>
            <a:endParaRPr lang="pl-PL" sz="1800" dirty="0">
              <a:solidFill>
                <a:srgbClr val="1B1B1B"/>
              </a:solidFill>
            </a:endParaRPr>
          </a:p>
        </p:txBody>
      </p:sp>
      <p:pic>
        <p:nvPicPr>
          <p:cNvPr id="1026" name="Picture 2" descr="Darmowe zdjęcia Kurczaki">
            <a:extLst>
              <a:ext uri="{FF2B5EF4-FFF2-40B4-BE49-F238E27FC236}">
                <a16:creationId xmlns:a16="http://schemas.microsoft.com/office/drawing/2014/main" id="{3E6989E9-8C6C-E353-C739-119C42F11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822" y="4749280"/>
            <a:ext cx="2932464" cy="194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9862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CC1D34D-5F32-FBA5-31FE-B4246F44C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845" y="755780"/>
            <a:ext cx="11660155" cy="5746861"/>
          </a:xfrm>
        </p:spPr>
      </p:pic>
    </p:spTree>
    <p:extLst>
      <p:ext uri="{BB962C8B-B14F-4D97-AF65-F5344CB8AC3E}">
        <p14:creationId xmlns:p14="http://schemas.microsoft.com/office/powerpoint/2010/main" val="2155622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Obraz 4">
            <a:extLst>
              <a:ext uri="{FF2B5EF4-FFF2-40B4-BE49-F238E27FC236}">
                <a16:creationId xmlns:a16="http://schemas.microsoft.com/office/drawing/2014/main" id="{D5B31DD9-1EEB-DD5E-2B1B-3A5732792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77" y="161925"/>
            <a:ext cx="11688762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9949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Indyki utrzymywane na produkcję mięsa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690688"/>
            <a:ext cx="8716347" cy="4351338"/>
          </a:xfrm>
        </p:spPr>
        <p:txBody>
          <a:bodyPr>
            <a:noAutofit/>
          </a:bodyPr>
          <a:lstStyle/>
          <a:p>
            <a:pPr marL="0" indent="0" algn="just" defTabSz="457200" fontAlgn="base">
              <a:lnSpc>
                <a:spcPct val="100000"/>
              </a:lnSpc>
              <a:spcAft>
                <a:spcPct val="0"/>
              </a:spcAft>
              <a:buNone/>
              <a:defRPr/>
            </a:pPr>
            <a:r>
              <a:rPr lang="pl-PL" sz="1800" dirty="0">
                <a:solidFill>
                  <a:srgbClr val="1B1B1B"/>
                </a:solidFill>
              </a:rPr>
              <a:t>Warunki przystąpienia:</a:t>
            </a:r>
          </a:p>
          <a:p>
            <a:pPr algn="just" defTabSz="45720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pl-PL" sz="1800" dirty="0">
                <a:solidFill>
                  <a:srgbClr val="1B1B1B"/>
                </a:solidFill>
              </a:rPr>
              <a:t>podmioty utrzymujące indyki utrzymywane z przeznaczeniem na produkcję mięsa są zarejestrowane zgodnie z przepisami o ochronie zdrowia zwierząt oraz zwalczaniu chorób zakaźnych zwierząt;</a:t>
            </a:r>
          </a:p>
          <a:p>
            <a:pPr algn="just" defTabSz="45720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pl-PL" sz="1800" dirty="0">
                <a:solidFill>
                  <a:srgbClr val="1B1B1B"/>
                </a:solidFill>
              </a:rPr>
              <a:t>minimalna liczba posiadanych w gospodarstwie stanowisk </a:t>
            </a:r>
            <a:r>
              <a:rPr lang="pl-PL" sz="1800" b="1" dirty="0">
                <a:solidFill>
                  <a:srgbClr val="1B1B1B"/>
                </a:solidFill>
              </a:rPr>
              <a:t>- 100; </a:t>
            </a:r>
          </a:p>
          <a:p>
            <a:pPr algn="just" defTabSz="45720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pl-PL" sz="1800" dirty="0">
                <a:solidFill>
                  <a:srgbClr val="1B1B1B"/>
                </a:solidFill>
              </a:rPr>
              <a:t>zapewnienie zwiększonej powierzchni bytowej w pomieszczeniu/budynku – maksymalne zagęszczenie obsady </a:t>
            </a:r>
            <a:r>
              <a:rPr lang="pl-PL" sz="1800" b="1" dirty="0">
                <a:solidFill>
                  <a:srgbClr val="1B1B1B"/>
                </a:solidFill>
              </a:rPr>
              <a:t>nie większe niż 50 kg/m; </a:t>
            </a:r>
          </a:p>
          <a:p>
            <a:pPr algn="just" defTabSz="45720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pl-PL" sz="1800" b="1" dirty="0">
                <a:solidFill>
                  <a:srgbClr val="1B1B1B"/>
                </a:solidFill>
              </a:rPr>
              <a:t>zapewnienie 8 godzin fazy ciemnej na dobę </a:t>
            </a:r>
            <a:r>
              <a:rPr lang="pl-PL" sz="1800" dirty="0">
                <a:solidFill>
                  <a:srgbClr val="1B1B1B"/>
                </a:solidFill>
              </a:rPr>
              <a:t>następującej po fazie jasnej oświetlenia;</a:t>
            </a:r>
          </a:p>
          <a:p>
            <a:pPr algn="just" defTabSz="45720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pl-PL" sz="1800" dirty="0">
                <a:solidFill>
                  <a:srgbClr val="1B1B1B"/>
                </a:solidFill>
              </a:rPr>
              <a:t>zapewnienie stałego dostępu do materiałów lub przedmiotów absorbujących uwagę </a:t>
            </a:r>
            <a:br>
              <a:rPr lang="pl-PL" sz="1800" dirty="0">
                <a:solidFill>
                  <a:srgbClr val="1B1B1B"/>
                </a:solidFill>
              </a:rPr>
            </a:br>
            <a:r>
              <a:rPr lang="pl-PL" sz="1800" dirty="0">
                <a:solidFill>
                  <a:srgbClr val="1B1B1B"/>
                </a:solidFill>
              </a:rPr>
              <a:t>o jakości niewywierającej szkodliwego wpływu na zdrowie.</a:t>
            </a:r>
            <a:endParaRPr lang="pl-PL" altLang="pl-PL" sz="1800" dirty="0">
              <a:solidFill>
                <a:srgbClr val="1B1B1B"/>
              </a:solidFill>
            </a:endParaRPr>
          </a:p>
          <a:p>
            <a:pPr algn="just" defTabSz="457200" fontAlgn="base">
              <a:lnSpc>
                <a:spcPct val="100000"/>
              </a:lnSpc>
              <a:spcAft>
                <a:spcPct val="0"/>
              </a:spcAft>
              <a:defRPr/>
            </a:pPr>
            <a:endParaRPr lang="pl-PL" sz="1800" dirty="0">
              <a:solidFill>
                <a:srgbClr val="1B1B1B"/>
              </a:solidFill>
            </a:endParaRPr>
          </a:p>
        </p:txBody>
      </p:sp>
      <p:pic>
        <p:nvPicPr>
          <p:cNvPr id="2050" name="Picture 2" descr="Darmowe zdjęcia Indyk">
            <a:extLst>
              <a:ext uri="{FF2B5EF4-FFF2-40B4-BE49-F238E27FC236}">
                <a16:creationId xmlns:a16="http://schemas.microsoft.com/office/drawing/2014/main" id="{1FFD09F0-B6D5-6606-A6B4-D72AC1290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099" y="2211355"/>
            <a:ext cx="2064398" cy="275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4154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E898545E-590A-867D-CCE8-379A626CE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" name="Obraz 2">
            <a:extLst>
              <a:ext uri="{FF2B5EF4-FFF2-40B4-BE49-F238E27FC236}">
                <a16:creationId xmlns:a16="http://schemas.microsoft.com/office/drawing/2014/main" id="{822E9928-A591-F488-6560-028C77BFC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225"/>
            <a:ext cx="12063413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3906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E898545E-590A-867D-CCE8-379A626CE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086" y="1408922"/>
            <a:ext cx="10504714" cy="4768041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/>
              <a:t>• Posiadanie nadanego numeru weterynaryjnego - w przypadku kur niosek. </a:t>
            </a:r>
            <a:br>
              <a:rPr lang="pl-PL" dirty="0"/>
            </a:br>
            <a:r>
              <a:rPr lang="pl-PL" dirty="0"/>
              <a:t>• Podmioty utrzymujące kurczęta brojlery i indyki utrzymywane z przeznaczeniem na produkcję mięsa są zarejestrowane zgodnie z przepisami o ochronie zdrowia zwierząt oraz zwalczaniu chorób zakaźnych zwierząt. </a:t>
            </a:r>
            <a:br>
              <a:rPr lang="pl-PL" dirty="0"/>
            </a:br>
            <a:r>
              <a:rPr lang="pl-PL" dirty="0"/>
              <a:t>• Minimalna liczba posiadanych w gospodarstwie stanowisk zgodnie z powszechnie obowiązującymi przepisami: </a:t>
            </a:r>
            <a:br>
              <a:rPr lang="pl-PL" dirty="0"/>
            </a:br>
            <a:r>
              <a:rPr lang="pl-PL" dirty="0"/>
              <a:t>- w przypadku kur niosek </a:t>
            </a:r>
            <a:r>
              <a:rPr lang="pl-PL" b="1" dirty="0"/>
              <a:t>–– 350, </a:t>
            </a:r>
            <a:br>
              <a:rPr lang="pl-PL" dirty="0"/>
            </a:br>
            <a:r>
              <a:rPr lang="pl-PL" dirty="0"/>
              <a:t>- w przypadku kurcząt brojlerów </a:t>
            </a:r>
            <a:r>
              <a:rPr lang="pl-PL" b="1" dirty="0"/>
              <a:t>–– 500, </a:t>
            </a:r>
            <a:br>
              <a:rPr lang="pl-PL" dirty="0"/>
            </a:br>
            <a:r>
              <a:rPr lang="pl-PL" dirty="0"/>
              <a:t>- w przypadku indyków utrzymywanych z przeznaczeniem na produkcję mięsa </a:t>
            </a:r>
            <a:r>
              <a:rPr lang="pl-PL" b="1" dirty="0"/>
              <a:t>–– 100. </a:t>
            </a: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sz="2600" dirty="0"/>
              <a:t>(*) Ustawa z dnia 2 kwietnia 2004 r. o systemie identyfikacji i rejestracji zwierząt (Dz.U. z 2021 r., poz. 1542) </a:t>
            </a:r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6BC96FF-A7AF-2610-346D-D0F39D7E3C0D}"/>
              </a:ext>
            </a:extLst>
          </p:cNvPr>
          <p:cNvSpPr txBox="1"/>
          <p:nvPr/>
        </p:nvSpPr>
        <p:spPr>
          <a:xfrm>
            <a:off x="849085" y="596495"/>
            <a:ext cx="8397551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sz="2400" dirty="0"/>
              <a:t>Warunki kwalifikowalności </a:t>
            </a:r>
            <a:r>
              <a:rPr lang="pl-PL" sz="2400" dirty="0" err="1"/>
              <a:t>Ekoschematu</a:t>
            </a:r>
            <a:r>
              <a:rPr lang="pl-PL" sz="2400" dirty="0"/>
              <a:t> - Dobrostan zwierząt </a:t>
            </a:r>
          </a:p>
        </p:txBody>
      </p:sp>
    </p:spTree>
    <p:extLst>
      <p:ext uri="{BB962C8B-B14F-4D97-AF65-F5344CB8AC3E}">
        <p14:creationId xmlns:p14="http://schemas.microsoft.com/office/powerpoint/2010/main" val="9014696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Dobrostan zwierząt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690688"/>
            <a:ext cx="10688392" cy="4351338"/>
          </a:xfrm>
        </p:spPr>
        <p:txBody>
          <a:bodyPr>
            <a:noAutofit/>
          </a:bodyPr>
          <a:lstStyle/>
          <a:p>
            <a:pPr marL="0" indent="0" algn="just" fontAlgn="base">
              <a:lnSpc>
                <a:spcPct val="120000"/>
              </a:lnSpc>
              <a:buNone/>
            </a:pPr>
            <a:r>
              <a:rPr lang="pl-PL" sz="1800" b="1" dirty="0"/>
              <a:t>Zwierzęta utrzymywane zgodnie z systemem rolnictwa ekologicznego </a:t>
            </a:r>
          </a:p>
          <a:p>
            <a:pPr marL="0" indent="0" algn="just" fontAlgn="base">
              <a:lnSpc>
                <a:spcPct val="120000"/>
              </a:lnSpc>
              <a:buNone/>
            </a:pPr>
            <a:r>
              <a:rPr lang="pl-PL" sz="1800" dirty="0"/>
              <a:t>Zwierzęta gatunków/grup objętych interwencją, które są utrzymywane zgodnie z systemem rolnictwa ekologicznego, co zostało potwierdzone przez jednostki certyfikujące w rolnictwie ekologicznym, mogą kwalifikować się do płatności na uproszczonych zasadach.</a:t>
            </a:r>
          </a:p>
          <a:p>
            <a:pPr marL="0" indent="0" algn="just" fontAlgn="base">
              <a:lnSpc>
                <a:spcPct val="120000"/>
              </a:lnSpc>
              <a:buNone/>
            </a:pPr>
            <a:r>
              <a:rPr lang="pl-PL" sz="1800" dirty="0"/>
              <a:t>W odniesieniu do dobrostanu loch, tuczników, krów mamek i opasów możliwość uproszczonej realizacji </a:t>
            </a:r>
            <a:r>
              <a:rPr lang="pl-PL" sz="1800" dirty="0" err="1"/>
              <a:t>ekoschematu</a:t>
            </a:r>
            <a:r>
              <a:rPr lang="pl-PL" sz="1800" dirty="0"/>
              <a:t> dotyczy jedynie praktyki polegającej na zapewnieniu zwierzętom powierzchni bytowej </a:t>
            </a:r>
            <a:br>
              <a:rPr lang="pl-PL" sz="1800" dirty="0"/>
            </a:br>
            <a:r>
              <a:rPr lang="pl-PL" sz="1800" dirty="0"/>
              <a:t>w pomieszczeniach/budynkach zwiększonej o co najmniej 20%. </a:t>
            </a:r>
          </a:p>
          <a:p>
            <a:pPr marL="0" indent="0" algn="just" fontAlgn="base">
              <a:lnSpc>
                <a:spcPct val="120000"/>
              </a:lnSpc>
              <a:buNone/>
            </a:pPr>
            <a:r>
              <a:rPr lang="pl-PL" sz="1800" dirty="0"/>
              <a:t>W przypadku dobrostanu krów mlecznych możliwość uproszczonej realizacji </a:t>
            </a:r>
            <a:r>
              <a:rPr lang="pl-PL" sz="1800" dirty="0" err="1"/>
              <a:t>ekoschematu</a:t>
            </a:r>
            <a:r>
              <a:rPr lang="pl-PL" sz="1800" dirty="0"/>
              <a:t> dotyczy praktyki polegającej na zapewnieniu zwierzętom powierzchni bytowej w pomieszczeniach/budynkach zwiększonej o co najmniej 20% lub praktyki dotyczącej wypasu. </a:t>
            </a:r>
            <a:endParaRPr lang="pl-PL" sz="1800" dirty="0">
              <a:solidFill>
                <a:srgbClr val="1B1B1B"/>
              </a:solidFill>
            </a:endParaRPr>
          </a:p>
          <a:p>
            <a:pPr algn="just" defTabSz="457200" fontAlgn="base">
              <a:lnSpc>
                <a:spcPct val="120000"/>
              </a:lnSpc>
              <a:spcAft>
                <a:spcPct val="0"/>
              </a:spcAft>
              <a:defRPr/>
            </a:pPr>
            <a:endParaRPr lang="pl-PL" sz="1800" dirty="0">
              <a:solidFill>
                <a:srgbClr val="1B1B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627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Dobrostan zwierząt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532067"/>
            <a:ext cx="10688392" cy="4351338"/>
          </a:xfrm>
        </p:spPr>
        <p:txBody>
          <a:bodyPr>
            <a:noAutofit/>
          </a:bodyPr>
          <a:lstStyle/>
          <a:p>
            <a:pPr marL="0" indent="0" algn="just" fontAlgn="base">
              <a:lnSpc>
                <a:spcPct val="110000"/>
              </a:lnSpc>
              <a:buNone/>
            </a:pPr>
            <a:r>
              <a:rPr lang="pl-PL" sz="1800" b="1" dirty="0"/>
              <a:t>Zwierzęta utrzymywane zgodnie z systemem rolnictwa ekologicznego </a:t>
            </a:r>
          </a:p>
          <a:p>
            <a:pPr marL="0" indent="0" algn="just" fontAlgn="base">
              <a:lnSpc>
                <a:spcPct val="110000"/>
              </a:lnSpc>
              <a:buNone/>
            </a:pPr>
            <a:r>
              <a:rPr lang="pl-PL" sz="1800" dirty="0"/>
              <a:t>W przypadku gospodarstw, w których prowadzi się cykl zamknięty świń, a rolnik realizuje jednocześnie dobrostan loch i dobrostan tuczników – możliwe jest otrzymanie dodatkowej płatności do tucznika kwalifikującego się do płatności w ramach dobrostanu tuczników i urodzonego w tym gospodarstwie. </a:t>
            </a:r>
          </a:p>
          <a:p>
            <a:pPr marL="0" indent="0" algn="just" fontAlgn="base">
              <a:lnSpc>
                <a:spcPct val="110000"/>
              </a:lnSpc>
              <a:buNone/>
            </a:pPr>
            <a:r>
              <a:rPr lang="pl-PL" sz="1800" dirty="0"/>
              <a:t>Płatności w zakresie pozostałych praktyk, realizuje się na zasadach ogólnych.</a:t>
            </a:r>
          </a:p>
          <a:p>
            <a:pPr marL="0" indent="0" algn="just" fontAlgn="base">
              <a:lnSpc>
                <a:spcPct val="110000"/>
              </a:lnSpc>
              <a:buNone/>
            </a:pPr>
            <a:r>
              <a:rPr lang="pl-PL" sz="1800" dirty="0"/>
              <a:t>Płatności </a:t>
            </a:r>
            <a:r>
              <a:rPr lang="pl-PL" sz="1800" dirty="0" err="1"/>
              <a:t>dobrostanowe</a:t>
            </a:r>
            <a:r>
              <a:rPr lang="pl-PL" sz="1800" dirty="0"/>
              <a:t> do zwierząt gatunków/grup objętych interwencją, które są utrzymywane zgodnie z systemem rolnictwa ekologicznego przyznawane są: </a:t>
            </a:r>
          </a:p>
          <a:p>
            <a:pPr fontAlgn="base">
              <a:lnSpc>
                <a:spcPct val="110000"/>
              </a:lnSpc>
            </a:pPr>
            <a:r>
              <a:rPr lang="pl-PL" sz="1800" dirty="0"/>
              <a:t>w odniesieniu do świń i bydła – w systemie punktowym; </a:t>
            </a:r>
          </a:p>
          <a:p>
            <a:pPr fontAlgn="base">
              <a:lnSpc>
                <a:spcPct val="110000"/>
              </a:lnSpc>
            </a:pPr>
            <a:r>
              <a:rPr lang="pl-PL" sz="1800" dirty="0"/>
              <a:t>w odniesieniu do pozostałych gatunków – w systemie wariantowym. </a:t>
            </a:r>
          </a:p>
          <a:p>
            <a:pPr marL="0" indent="0" algn="just" fontAlgn="base">
              <a:lnSpc>
                <a:spcPct val="110000"/>
              </a:lnSpc>
              <a:buNone/>
            </a:pPr>
            <a:r>
              <a:rPr lang="pl-PL" sz="1800" dirty="0"/>
              <a:t>Podmioty utrzymujące kurczęta brojlery i indyki utrzymywane z przeznaczeniem na produkcję mięsa są zarejestrowane zgodnie z przepisami o ochronie zdrowia zwierząt oraz zwalczaniu chorób zakaźnych zwierząt. </a:t>
            </a:r>
            <a:endParaRPr lang="pl-PL" sz="1800" b="1" dirty="0"/>
          </a:p>
          <a:p>
            <a:pPr algn="just" defTabSz="457200" fontAlgn="base">
              <a:lnSpc>
                <a:spcPct val="110000"/>
              </a:lnSpc>
              <a:spcAft>
                <a:spcPct val="0"/>
              </a:spcAft>
              <a:defRPr/>
            </a:pPr>
            <a:endParaRPr lang="pl-PL" sz="1800" dirty="0">
              <a:solidFill>
                <a:srgbClr val="1B1B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420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6BC96FF-A7AF-2610-346D-D0F39D7E3C0D}"/>
              </a:ext>
            </a:extLst>
          </p:cNvPr>
          <p:cNvSpPr txBox="1"/>
          <p:nvPr/>
        </p:nvSpPr>
        <p:spPr>
          <a:xfrm>
            <a:off x="849085" y="596495"/>
            <a:ext cx="8397551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sz="2400" dirty="0"/>
              <a:t>Warunki kwalifikowalności </a:t>
            </a:r>
            <a:r>
              <a:rPr lang="pl-PL" sz="2400" dirty="0" err="1"/>
              <a:t>Ekoschematu</a:t>
            </a:r>
            <a:r>
              <a:rPr lang="pl-PL" sz="2400" dirty="0"/>
              <a:t> - Dobrostan zwierząt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3687330-7731-3A8E-A014-E7D8D489C232}"/>
              </a:ext>
            </a:extLst>
          </p:cNvPr>
          <p:cNvSpPr txBox="1"/>
          <p:nvPr/>
        </p:nvSpPr>
        <p:spPr>
          <a:xfrm>
            <a:off x="923731" y="1474237"/>
            <a:ext cx="10319657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/>
              <a:t>Kwestia dobrostanu zwierząt ściśle związana jest ze znacznym wzrostem preferencji konsumenckich, które determinują wybór zakupowy. Podwyższone warunki bytowania zwierząt przekładają się na m.in. </a:t>
            </a:r>
            <a:br>
              <a:rPr lang="pl-PL" sz="2000" dirty="0"/>
            </a:br>
            <a:br>
              <a:rPr lang="pl-PL" sz="2000" dirty="0"/>
            </a:br>
            <a:r>
              <a:rPr lang="pl-PL" sz="2000" dirty="0"/>
              <a:t>• Zmniejszenie zapotrzebowania na środki przeciwdrobnoustrojowe; </a:t>
            </a:r>
            <a:br>
              <a:rPr lang="pl-PL" sz="2000" dirty="0"/>
            </a:br>
            <a:r>
              <a:rPr lang="pl-PL" sz="2000" dirty="0"/>
              <a:t>• Realizację potrzeb behawioralnych zwierząt; </a:t>
            </a:r>
            <a:br>
              <a:rPr lang="pl-PL" sz="2000" dirty="0"/>
            </a:br>
            <a:r>
              <a:rPr lang="pl-PL" sz="2000" dirty="0"/>
              <a:t>• Zapobiega agresji i wzajemnemu okaleczaniu się zwierząt. </a:t>
            </a:r>
            <a:br>
              <a:rPr lang="pl-PL" sz="2000" dirty="0"/>
            </a:br>
            <a:br>
              <a:rPr lang="pl-PL" sz="2000" dirty="0"/>
            </a:br>
            <a:r>
              <a:rPr lang="pl-PL" sz="2000" dirty="0"/>
              <a:t>Wszystko to wpływa korzystnie na wyniki produkcji i jakości produktów pozyskiwanych od zwierząt, a tym samym na zdrowie ludzi. </a:t>
            </a:r>
            <a:br>
              <a:rPr lang="pl-PL" sz="2000" dirty="0"/>
            </a:br>
            <a:br>
              <a:rPr lang="pl-PL" sz="2000" dirty="0"/>
            </a:br>
            <a:r>
              <a:rPr lang="pl-PL" sz="2000" dirty="0"/>
              <a:t>Dodatkowo wprowadzenie dla rolników obowiązkowych szkoleń z zakresu metod ograniczających stosowanie antybiotyków w hodowli zwierząt będzie oddziaływać na ograniczenie ich stosowania.</a:t>
            </a:r>
          </a:p>
        </p:txBody>
      </p:sp>
    </p:spTree>
    <p:extLst>
      <p:ext uri="{BB962C8B-B14F-4D97-AF65-F5344CB8AC3E}">
        <p14:creationId xmlns:p14="http://schemas.microsoft.com/office/powerpoint/2010/main" val="39899945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6"/>
            <a:ext cx="12192000" cy="684179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98" y="397564"/>
            <a:ext cx="4499691" cy="4960289"/>
          </a:xfrm>
          <a:prstGeom prst="rect">
            <a:avLst/>
          </a:prstGeom>
        </p:spPr>
      </p:pic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dirty="0"/>
              <a:t>Dziękujemy za uwagę</a:t>
            </a:r>
          </a:p>
        </p:txBody>
      </p:sp>
    </p:spTree>
    <p:extLst>
      <p:ext uri="{BB962C8B-B14F-4D97-AF65-F5344CB8AC3E}">
        <p14:creationId xmlns:p14="http://schemas.microsoft.com/office/powerpoint/2010/main" val="1255847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err="1"/>
              <a:t>Ekoschemat</a:t>
            </a:r>
            <a:r>
              <a:rPr lang="pl-PL" sz="2800" b="1" dirty="0"/>
              <a:t> - Dobrostan zwierząt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pl-PL" sz="2000" b="1" dirty="0"/>
              <a:t>Najważniejsze przepisy prawne UE i krajowe</a:t>
            </a:r>
            <a:endParaRPr lang="pl-PL" sz="1800" b="1" dirty="0"/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pl-PL" sz="1800" dirty="0"/>
              <a:t>ROZPORZĄDZENIE PARLAMENTU EUROPEJSKIEGO  I RADY (UE) 2021/2115 z dnia </a:t>
            </a:r>
            <a:br>
              <a:rPr lang="pl-PL" sz="1800" dirty="0"/>
            </a:br>
            <a:r>
              <a:rPr lang="pl-PL" sz="1800" dirty="0"/>
              <a:t>2 grudnia 2021r. Ustanawiające przepisy dotyczące wsparcia planów strategicznych sporządzanych przez państwa członkowskie w ramach wspólnej polityki rolnej (planów strategicznych WPR) i finansowanych </a:t>
            </a:r>
            <a:br>
              <a:rPr lang="pl-PL" sz="1800" dirty="0"/>
            </a:br>
            <a:r>
              <a:rPr lang="pl-PL" sz="1800" dirty="0"/>
              <a:t>z Europejskiego Funduszu Rolniczego Gwarancji (EFRG) i z Europejskiego Funduszu Rolnego rzecz Rozwoju Obszarów Wiejskich (EFRROW) oraz uchylające rozporządzenia (UE) nr 1305/2013 i (UE) nr 1307/2013.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pl-PL" sz="1800" dirty="0"/>
              <a:t>ROZPORZĄDZENIE PARLAMENTU EUROPEJSKIEGO I RADY (UE) 2021/2116 z dnia </a:t>
            </a:r>
            <a:br>
              <a:rPr lang="pl-PL" sz="1800" dirty="0"/>
            </a:br>
            <a:r>
              <a:rPr lang="pl-PL" sz="1800" dirty="0"/>
              <a:t>2 grudnia 2021r. W sprawie finansowania wspólnej polityki rolnej, zarządzania nią </a:t>
            </a:r>
            <a:br>
              <a:rPr lang="pl-PL" sz="1800" dirty="0"/>
            </a:br>
            <a:r>
              <a:rPr lang="pl-PL" sz="1800" dirty="0"/>
              <a:t>i monitorowania jej oraz uchylenia rozporządzenia (UE) nr 1306/2013.</a:t>
            </a:r>
          </a:p>
          <a:p>
            <a:pPr algn="just">
              <a:lnSpc>
                <a:spcPct val="110000"/>
              </a:lnSpc>
              <a:spcBef>
                <a:spcPts val="1200"/>
              </a:spcBef>
            </a:pPr>
            <a:endParaRPr lang="pl-PL" sz="1800" dirty="0"/>
          </a:p>
        </p:txBody>
      </p:sp>
      <p:pic>
        <p:nvPicPr>
          <p:cNvPr id="1028" name="Picture 4" descr="Paragraf fototapety ścienne na wymiar • REDRO.pl">
            <a:extLst>
              <a:ext uri="{FF2B5EF4-FFF2-40B4-BE49-F238E27FC236}">
                <a16:creationId xmlns:a16="http://schemas.microsoft.com/office/drawing/2014/main" id="{08ADE8E4-E633-A67C-ADBB-5919FD8E7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09" y="276497"/>
            <a:ext cx="1783080" cy="17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638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pl-PL" sz="2000" b="1" dirty="0"/>
              <a:t>Najważniejsze przepisy prawne UE i krajowe</a:t>
            </a:r>
            <a:endParaRPr lang="pl-PL" sz="1800" b="1" dirty="0"/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pl-PL" sz="1800" dirty="0"/>
              <a:t>Rozporządzenie Ministra Rolnictwa i Rozwoju Wsi z dnia 15 lutego 2010r. W sprawie wymagań i sposobu postępowania przy utrzymywaniu gatunków zwierząt gospodarskich, dla których normy ochrony zostały określone w przepisach Unii Europejskiej (Dz.U.nr56, poz.344 z późn.zm.).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pl-PL" sz="1800" dirty="0"/>
              <a:t>Rozporządzenie Ministra Rolnictwa i Rozwoju Wsi z dnia 28 czerwca 2010r. W sprawie minimalnych warunków utrzymywania gatunków zwierząt gospodarskich innych niż te, dla których normy ochrony zostały określone w przepisach Unii Europejskiej (Dz.U. z 2019r., poz.1966)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pl-PL" sz="1800" dirty="0"/>
              <a:t>Ustawa z dnia 21 sierpnia 1997r. o ochronie zwierząt (Dz.U. z 2022 poz.572).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pl-PL" sz="1800" i="1" dirty="0"/>
              <a:t>Uchwała Nr Komitetu Monitorującego Plan Strategiczny dla Wspólnej Polityki Rolnej na lata 2023-2027 z dnia 15 grudnia 2022 roku.</a:t>
            </a:r>
          </a:p>
          <a:p>
            <a:pPr algn="just">
              <a:lnSpc>
                <a:spcPct val="110000"/>
              </a:lnSpc>
              <a:spcBef>
                <a:spcPts val="1200"/>
              </a:spcBef>
            </a:pPr>
            <a:endParaRPr lang="pl-PL" sz="1800" dirty="0"/>
          </a:p>
        </p:txBody>
      </p:sp>
      <p:sp>
        <p:nvSpPr>
          <p:cNvPr id="6" name="Tytuł 3">
            <a:extLst>
              <a:ext uri="{FF2B5EF4-FFF2-40B4-BE49-F238E27FC236}">
                <a16:creationId xmlns:a16="http://schemas.microsoft.com/office/drawing/2014/main" id="{36732E8C-41D8-5E3C-DA50-8DB889135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l-PL" sz="2800" b="1" dirty="0" err="1"/>
              <a:t>Ekoschemat</a:t>
            </a:r>
            <a:r>
              <a:rPr lang="pl-PL" sz="2800" b="1" dirty="0"/>
              <a:t> - Dobrostan zwierząt</a:t>
            </a:r>
          </a:p>
        </p:txBody>
      </p:sp>
      <p:pic>
        <p:nvPicPr>
          <p:cNvPr id="8" name="Picture 4" descr="Paragraf fototapety ścienne na wymiar • REDRO.pl">
            <a:extLst>
              <a:ext uri="{FF2B5EF4-FFF2-40B4-BE49-F238E27FC236}">
                <a16:creationId xmlns:a16="http://schemas.microsoft.com/office/drawing/2014/main" id="{9BFA114D-A4F2-2256-BB6F-5E7F8B14E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09" y="276497"/>
            <a:ext cx="1783080" cy="17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038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sz="2000" b="1" dirty="0"/>
              <a:t>Najważniejsze przepisy prawne UE i krajowe</a:t>
            </a:r>
            <a:endParaRPr lang="pl-PL" sz="1800" b="1" dirty="0"/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sz="1800" dirty="0"/>
              <a:t>Ustawa z dnia 2 kwietnia 2004r. O systemie identyfikacji i rejestracji zwierząt (Dz.U. </a:t>
            </a:r>
            <a:br>
              <a:rPr lang="pl-PL" sz="1800" dirty="0"/>
            </a:br>
            <a:r>
              <a:rPr lang="pl-PL" sz="1800" dirty="0"/>
              <a:t>z 2021r., poz.1542).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sz="1800" dirty="0"/>
              <a:t>Rozporządzenie Ministra Rolnictwa i  Rozwoju Wsi z dnia 20 grudnia 2019r. W sprawie sposobu oznakowania loch kolczykami z indywidualnym numerem identyfikacyjnym loch (Dz.U. z 2020r., poz.34).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sz="1800" dirty="0"/>
              <a:t>Dyrektywa Rady 2008/120/WE z dnia 18 grudnia 2008r. Ustanawiająca minimalne normy ochrony świń.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sz="1800" dirty="0"/>
              <a:t>Dyrektywa Rady 2007/43/WE z dnia 28 czerwca 2007r. W sprawie ustanowienia minimalnych zasad dotyczących ochrony kurcząt utrzymywanych z przeznaczeniem na produkcję mięsa.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sz="1800" dirty="0"/>
              <a:t>Dyrektywa Rady 1999/74/WE z dnia 19 lipca 1999r. Ustanawiająca minimalne normy ochrony kur niosek.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sz="1800" dirty="0"/>
              <a:t>Dyrektywa Rady 2008/119/WE z dnia 18 grudnia 2008r. Ustanawiająca minimalne normy ochrony cieląt.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sz="1800" dirty="0"/>
              <a:t>Dyrektywa Rady 98/58/WE z dnia 20 lipca 1998r. Dotycząca ochrony zwierząt.</a:t>
            </a: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B0A14C45-556B-572B-4F1D-19325999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l-PL" sz="2800" b="1" dirty="0" err="1"/>
              <a:t>Ekoschemat</a:t>
            </a:r>
            <a:r>
              <a:rPr lang="pl-PL" sz="2800" b="1" dirty="0"/>
              <a:t> - Dobrostan zwierząt</a:t>
            </a:r>
          </a:p>
        </p:txBody>
      </p:sp>
      <p:pic>
        <p:nvPicPr>
          <p:cNvPr id="9" name="Picture 4" descr="Paragraf fototapety ścienne na wymiar • REDRO.pl">
            <a:extLst>
              <a:ext uri="{FF2B5EF4-FFF2-40B4-BE49-F238E27FC236}">
                <a16:creationId xmlns:a16="http://schemas.microsoft.com/office/drawing/2014/main" id="{3BD717CF-5D34-3DE6-D9CC-03A7CE212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09" y="276497"/>
            <a:ext cx="1783080" cy="17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53770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3734</Words>
  <Application>Microsoft Office PowerPoint</Application>
  <PresentationFormat>Panoramiczny</PresentationFormat>
  <Paragraphs>263</Paragraphs>
  <Slides>66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66</vt:i4>
      </vt:variant>
    </vt:vector>
  </HeadingPairs>
  <TitlesOfParts>
    <vt:vector size="73" baseType="lpstr">
      <vt:lpstr>Arial</vt:lpstr>
      <vt:lpstr>Calibri</vt:lpstr>
      <vt:lpstr>Calibri Light</vt:lpstr>
      <vt:lpstr>inherit</vt:lpstr>
      <vt:lpstr>Open Sans</vt:lpstr>
      <vt:lpstr>Wingdings</vt:lpstr>
      <vt:lpstr>Motyw pakietu Office</vt:lpstr>
      <vt:lpstr>Prezentacja programu PowerPoint</vt:lpstr>
      <vt:lpstr>Dobrostan zwierząt</vt:lpstr>
      <vt:lpstr>Prezentacja programu PowerPoint</vt:lpstr>
      <vt:lpstr>EKOSCHEMATY</vt:lpstr>
      <vt:lpstr>Dobrostan zwierząt</vt:lpstr>
      <vt:lpstr>Prezentacja programu PowerPoint</vt:lpstr>
      <vt:lpstr>Ekoschemat - Dobrostan zwierząt</vt:lpstr>
      <vt:lpstr>Ekoschemat - Dobrostan zwierząt</vt:lpstr>
      <vt:lpstr>Ekoschemat - Dobrostan zwierząt</vt:lpstr>
      <vt:lpstr>Ekoschemat - Dobrostan zwierząt</vt:lpstr>
      <vt:lpstr>Ekoschemat - Dobrostan zwierząt</vt:lpstr>
      <vt:lpstr>Ekoschemat - Dobrostan zwierząt</vt:lpstr>
      <vt:lpstr>Ekoschemat - Dobrostan zwierząt</vt:lpstr>
      <vt:lpstr>Ekoschemat - Dobrostan zwierząt</vt:lpstr>
      <vt:lpstr>Ekoschemat - Dobrostan zwierząt</vt:lpstr>
      <vt:lpstr>Działanie Dobrostan zwierząt – wysokość stawek Program Rozwoju Obszarów Wiejskich na lata 2014-2022 – działania  </vt:lpstr>
      <vt:lpstr>Wysokość płatności dobrostanowych [pkt/szt.] – zwierzęta objęte systemem punktowym </vt:lpstr>
      <vt:lpstr>Degresywność płatności dobrostanowych</vt:lpstr>
      <vt:lpstr>Przykładowe przeliczenie dopuszczalnych wartości DJP w grupach technologicznych zwierząt objętych Ekoschematem – Dobrostan zwierząt</vt:lpstr>
      <vt:lpstr>ŚWINIE I BYDŁO – SYSTEM PUNKTOWY</vt:lpstr>
      <vt:lpstr>Owce, kozy, konie, drób – system wariantowy</vt:lpstr>
      <vt:lpstr>Dobrostan zwierząt</vt:lpstr>
      <vt:lpstr>Prezentacja programu PowerPoint</vt:lpstr>
      <vt:lpstr>Lochy</vt:lpstr>
      <vt:lpstr>Prezentacja programu PowerPoint</vt:lpstr>
      <vt:lpstr>Prezentacja programu PowerPoint</vt:lpstr>
      <vt:lpstr>Tuczniki</vt:lpstr>
      <vt:lpstr>Tuczniki</vt:lpstr>
      <vt:lpstr>Prezentacja programu PowerPoint</vt:lpstr>
      <vt:lpstr>Krowy mleczne</vt:lpstr>
      <vt:lpstr>Krowy mleczne</vt:lpstr>
      <vt:lpstr>Prezentacja programu PowerPoint</vt:lpstr>
      <vt:lpstr>Krowy mamki</vt:lpstr>
      <vt:lpstr>Krowy mamki</vt:lpstr>
      <vt:lpstr>Prezentacja programu PowerPoint</vt:lpstr>
      <vt:lpstr>Prezentacja programu PowerPoint</vt:lpstr>
      <vt:lpstr>Opasy</vt:lpstr>
      <vt:lpstr>Opasy</vt:lpstr>
      <vt:lpstr>Prezentacja programu PowerPoint</vt:lpstr>
      <vt:lpstr>Prezentacja programu PowerPoint</vt:lpstr>
      <vt:lpstr>Dobrostan zwierząt</vt:lpstr>
      <vt:lpstr>Dobrostan zwierząt</vt:lpstr>
      <vt:lpstr>Prezentacja programu PowerPoint</vt:lpstr>
      <vt:lpstr>Prezentacja programu PowerPoint</vt:lpstr>
      <vt:lpstr>Konie</vt:lpstr>
      <vt:lpstr>Konie utrzymywane w pomieszczeniach/budynkach</vt:lpstr>
      <vt:lpstr>Konie utrzymywane w systemie otwartym</vt:lpstr>
      <vt:lpstr>Prezentacja programu PowerPoint</vt:lpstr>
      <vt:lpstr>Prezentacja programu PowerPoint</vt:lpstr>
      <vt:lpstr>Owce i kozy</vt:lpstr>
      <vt:lpstr>Prezentacja programu PowerPoint</vt:lpstr>
      <vt:lpstr>Prezentacja programu PowerPoint</vt:lpstr>
      <vt:lpstr>Prezentacja programu PowerPoint</vt:lpstr>
      <vt:lpstr>Prezentacja programu PowerPoint</vt:lpstr>
      <vt:lpstr>Kury nioski</vt:lpstr>
      <vt:lpstr>Kury nioski</vt:lpstr>
      <vt:lpstr>Prezentacja programu PowerPoint</vt:lpstr>
      <vt:lpstr>Kurczęta brojlery</vt:lpstr>
      <vt:lpstr>Prezentacja programu PowerPoint</vt:lpstr>
      <vt:lpstr>Indyki utrzymywane na produkcję mięsa</vt:lpstr>
      <vt:lpstr>Prezentacja programu PowerPoint</vt:lpstr>
      <vt:lpstr>Prezentacja programu PowerPoint</vt:lpstr>
      <vt:lpstr>Dobrostan zwierząt</vt:lpstr>
      <vt:lpstr>Dobrostan zwierząt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PC</dc:creator>
  <cp:lastModifiedBy>Martyna Zielinska-Tadych</cp:lastModifiedBy>
  <cp:revision>72</cp:revision>
  <cp:lastPrinted>2023-02-03T07:50:14Z</cp:lastPrinted>
  <dcterms:created xsi:type="dcterms:W3CDTF">2019-09-19T12:20:20Z</dcterms:created>
  <dcterms:modified xsi:type="dcterms:W3CDTF">2023-02-10T14:08:18Z</dcterms:modified>
  <cp:contentStatus/>
</cp:coreProperties>
</file>