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306" r:id="rId2"/>
    <p:sldId id="358" r:id="rId3"/>
    <p:sldId id="359" r:id="rId4"/>
    <p:sldId id="361" r:id="rId5"/>
    <p:sldId id="363" r:id="rId6"/>
    <p:sldId id="414" r:id="rId7"/>
    <p:sldId id="406" r:id="rId8"/>
    <p:sldId id="407" r:id="rId9"/>
    <p:sldId id="408" r:id="rId10"/>
    <p:sldId id="416" r:id="rId11"/>
    <p:sldId id="366" r:id="rId12"/>
    <p:sldId id="417" r:id="rId13"/>
    <p:sldId id="422" r:id="rId14"/>
    <p:sldId id="418" r:id="rId15"/>
    <p:sldId id="423" r:id="rId16"/>
    <p:sldId id="424" r:id="rId17"/>
    <p:sldId id="419" r:id="rId18"/>
    <p:sldId id="426" r:id="rId19"/>
    <p:sldId id="427" r:id="rId20"/>
    <p:sldId id="420" r:id="rId21"/>
    <p:sldId id="421" r:id="rId22"/>
    <p:sldId id="376" r:id="rId23"/>
    <p:sldId id="415" r:id="rId24"/>
    <p:sldId id="382" r:id="rId25"/>
    <p:sldId id="385" r:id="rId26"/>
    <p:sldId id="383" r:id="rId27"/>
    <p:sldId id="384" r:id="rId28"/>
    <p:sldId id="367" r:id="rId29"/>
    <p:sldId id="368" r:id="rId30"/>
    <p:sldId id="369" r:id="rId31"/>
    <p:sldId id="370" r:id="rId32"/>
    <p:sldId id="371" r:id="rId33"/>
    <p:sldId id="428" r:id="rId34"/>
    <p:sldId id="373" r:id="rId35"/>
    <p:sldId id="440" r:id="rId36"/>
    <p:sldId id="438" r:id="rId37"/>
    <p:sldId id="380" r:id="rId38"/>
    <p:sldId id="381" r:id="rId39"/>
    <p:sldId id="390" r:id="rId40"/>
    <p:sldId id="391" r:id="rId41"/>
    <p:sldId id="409" r:id="rId42"/>
    <p:sldId id="392" r:id="rId43"/>
    <p:sldId id="393" r:id="rId44"/>
    <p:sldId id="394" r:id="rId45"/>
    <p:sldId id="395" r:id="rId46"/>
    <p:sldId id="396" r:id="rId47"/>
    <p:sldId id="439" r:id="rId48"/>
    <p:sldId id="397" r:id="rId49"/>
    <p:sldId id="398" r:id="rId50"/>
    <p:sldId id="399" r:id="rId51"/>
    <p:sldId id="400" r:id="rId52"/>
    <p:sldId id="401" r:id="rId53"/>
    <p:sldId id="402" r:id="rId54"/>
    <p:sldId id="403" r:id="rId55"/>
    <p:sldId id="405" r:id="rId56"/>
    <p:sldId id="404" r:id="rId57"/>
    <p:sldId id="386" r:id="rId58"/>
    <p:sldId id="435" r:id="rId59"/>
    <p:sldId id="436" r:id="rId60"/>
    <p:sldId id="434" r:id="rId61"/>
    <p:sldId id="387" r:id="rId62"/>
    <p:sldId id="388" r:id="rId63"/>
    <p:sldId id="437" r:id="rId64"/>
    <p:sldId id="377" r:id="rId65"/>
    <p:sldId id="378" r:id="rId66"/>
    <p:sldId id="379" r:id="rId67"/>
    <p:sldId id="410" r:id="rId68"/>
    <p:sldId id="365" r:id="rId69"/>
    <p:sldId id="411" r:id="rId70"/>
    <p:sldId id="374" r:id="rId71"/>
    <p:sldId id="375" r:id="rId72"/>
    <p:sldId id="429" r:id="rId73"/>
    <p:sldId id="432" r:id="rId74"/>
    <p:sldId id="433" r:id="rId75"/>
    <p:sldId id="302" r:id="rId76"/>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FA80D986-6C54-4538-BB91-7E0DC8415600}">
          <p14:sldIdLst>
            <p14:sldId id="306"/>
            <p14:sldId id="358"/>
            <p14:sldId id="359"/>
            <p14:sldId id="361"/>
            <p14:sldId id="363"/>
            <p14:sldId id="414"/>
            <p14:sldId id="406"/>
            <p14:sldId id="407"/>
            <p14:sldId id="408"/>
            <p14:sldId id="416"/>
            <p14:sldId id="366"/>
            <p14:sldId id="417"/>
            <p14:sldId id="422"/>
            <p14:sldId id="418"/>
            <p14:sldId id="423"/>
            <p14:sldId id="424"/>
            <p14:sldId id="419"/>
            <p14:sldId id="426"/>
            <p14:sldId id="427"/>
            <p14:sldId id="420"/>
            <p14:sldId id="421"/>
            <p14:sldId id="376"/>
            <p14:sldId id="415"/>
            <p14:sldId id="382"/>
            <p14:sldId id="385"/>
            <p14:sldId id="383"/>
            <p14:sldId id="384"/>
            <p14:sldId id="367"/>
            <p14:sldId id="368"/>
            <p14:sldId id="369"/>
            <p14:sldId id="370"/>
            <p14:sldId id="371"/>
            <p14:sldId id="428"/>
            <p14:sldId id="373"/>
            <p14:sldId id="440"/>
            <p14:sldId id="438"/>
            <p14:sldId id="380"/>
            <p14:sldId id="381"/>
            <p14:sldId id="390"/>
            <p14:sldId id="391"/>
            <p14:sldId id="409"/>
            <p14:sldId id="392"/>
            <p14:sldId id="393"/>
            <p14:sldId id="394"/>
            <p14:sldId id="395"/>
            <p14:sldId id="396"/>
            <p14:sldId id="439"/>
            <p14:sldId id="397"/>
            <p14:sldId id="398"/>
            <p14:sldId id="399"/>
            <p14:sldId id="400"/>
            <p14:sldId id="401"/>
            <p14:sldId id="402"/>
            <p14:sldId id="403"/>
            <p14:sldId id="405"/>
            <p14:sldId id="404"/>
            <p14:sldId id="386"/>
            <p14:sldId id="435"/>
            <p14:sldId id="436"/>
            <p14:sldId id="434"/>
            <p14:sldId id="387"/>
            <p14:sldId id="388"/>
            <p14:sldId id="437"/>
            <p14:sldId id="377"/>
            <p14:sldId id="378"/>
            <p14:sldId id="379"/>
            <p14:sldId id="410"/>
            <p14:sldId id="365"/>
            <p14:sldId id="411"/>
            <p14:sldId id="374"/>
            <p14:sldId id="375"/>
            <p14:sldId id="429"/>
            <p14:sldId id="432"/>
            <p14:sldId id="433"/>
          </p14:sldIdLst>
        </p14:section>
        <p14:section name="Sekcja bez tytułu" id="{1D49DFD5-4904-446E-B782-222429661D86}">
          <p14:sldIdLst>
            <p14:sldId id="30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BCE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9033" autoAdjust="0"/>
  </p:normalViewPr>
  <p:slideViewPr>
    <p:cSldViewPr snapToGrid="0">
      <p:cViewPr varScale="1">
        <p:scale>
          <a:sx n="96" d="100"/>
          <a:sy n="96" d="100"/>
        </p:scale>
        <p:origin x="178"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2740AA8-FEB4-43EF-A581-D8FEA121F2DC}" type="datetimeFigureOut">
              <a:rPr lang="pl-PL" smtClean="0"/>
              <a:t>23.11.2023</a:t>
            </a:fld>
            <a:endParaRPr lang="pl-PL"/>
          </a:p>
        </p:txBody>
      </p:sp>
      <p:sp>
        <p:nvSpPr>
          <p:cNvPr id="4" name="Symbol zastępczy stopki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3FE9F9E-09A2-4F64-86FB-511A2AFB7B12}" type="slidenum">
              <a:rPr lang="pl-PL" smtClean="0"/>
              <a:t>‹#›</a:t>
            </a:fld>
            <a:endParaRPr lang="pl-PL"/>
          </a:p>
        </p:txBody>
      </p:sp>
    </p:spTree>
    <p:extLst>
      <p:ext uri="{BB962C8B-B14F-4D97-AF65-F5344CB8AC3E}">
        <p14:creationId xmlns:p14="http://schemas.microsoft.com/office/powerpoint/2010/main" val="839772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5E178CF-BD31-402C-AF57-0F21BE235B51}" type="datetimeFigureOut">
              <a:rPr lang="pl-PL" smtClean="0"/>
              <a:t>23.11.2023</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5F9D899-BDB8-49B9-B3A3-553ED9599D16}" type="slidenum">
              <a:rPr lang="pl-PL" smtClean="0"/>
              <a:t>‹#›</a:t>
            </a:fld>
            <a:endParaRPr lang="pl-PL"/>
          </a:p>
        </p:txBody>
      </p:sp>
    </p:spTree>
    <p:extLst>
      <p:ext uri="{BB962C8B-B14F-4D97-AF65-F5344CB8AC3E}">
        <p14:creationId xmlns:p14="http://schemas.microsoft.com/office/powerpoint/2010/main" val="338909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FA73C05F-57C2-4E16-9ACA-A8288009F371}" type="slidenum">
              <a:rPr lang="pl-PL" smtClean="0"/>
              <a:pPr/>
              <a:t>1</a:t>
            </a:fld>
            <a:endParaRPr lang="pl-PL"/>
          </a:p>
        </p:txBody>
      </p:sp>
    </p:spTree>
    <p:extLst>
      <p:ext uri="{BB962C8B-B14F-4D97-AF65-F5344CB8AC3E}">
        <p14:creationId xmlns:p14="http://schemas.microsoft.com/office/powerpoint/2010/main" val="92885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B8ADD08B-4FBC-4CBF-A37C-B4231D38F06A}" type="datetimeFigureOut">
              <a:rPr lang="pl-PL" smtClean="0"/>
              <a:t>23.11.2023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410220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8ADD08B-4FBC-4CBF-A37C-B4231D38F06A}" type="datetimeFigureOut">
              <a:rPr lang="pl-PL" smtClean="0"/>
              <a:t>23.11.2023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375151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8ADD08B-4FBC-4CBF-A37C-B4231D38F06A}" type="datetimeFigureOut">
              <a:rPr lang="pl-PL" smtClean="0"/>
              <a:t>23.11.2023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235457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8ADD08B-4FBC-4CBF-A37C-B4231D38F06A}" type="datetimeFigureOut">
              <a:rPr lang="pl-PL" smtClean="0"/>
              <a:t>23.11.2023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291559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B8ADD08B-4FBC-4CBF-A37C-B4231D38F06A}" type="datetimeFigureOut">
              <a:rPr lang="pl-PL" smtClean="0"/>
              <a:t>23.11.2023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43041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B8ADD08B-4FBC-4CBF-A37C-B4231D38F06A}" type="datetimeFigureOut">
              <a:rPr lang="pl-PL" smtClean="0"/>
              <a:t>23.11.2023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156173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B8ADD08B-4FBC-4CBF-A37C-B4231D38F06A}" type="datetimeFigureOut">
              <a:rPr lang="pl-PL" smtClean="0"/>
              <a:t>23.11.2023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417293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B8ADD08B-4FBC-4CBF-A37C-B4231D38F06A}" type="datetimeFigureOut">
              <a:rPr lang="pl-PL" smtClean="0"/>
              <a:t>23.11.2023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174120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8ADD08B-4FBC-4CBF-A37C-B4231D38F06A}" type="datetimeFigureOut">
              <a:rPr lang="pl-PL" smtClean="0"/>
              <a:t>23.11.2023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28568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8ADD08B-4FBC-4CBF-A37C-B4231D38F06A}" type="datetimeFigureOut">
              <a:rPr lang="pl-PL" smtClean="0"/>
              <a:t>23.11.2023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2265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8ADD08B-4FBC-4CBF-A37C-B4231D38F06A}" type="datetimeFigureOut">
              <a:rPr lang="pl-PL" smtClean="0"/>
              <a:t>23.11.2023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FFC7F6B-AC59-4F53-9E56-1816655070E3}" type="slidenum">
              <a:rPr lang="pl-PL" smtClean="0"/>
              <a:t>‹#›</a:t>
            </a:fld>
            <a:endParaRPr lang="pl-PL"/>
          </a:p>
        </p:txBody>
      </p:sp>
    </p:spTree>
    <p:extLst>
      <p:ext uri="{BB962C8B-B14F-4D97-AF65-F5344CB8AC3E}">
        <p14:creationId xmlns:p14="http://schemas.microsoft.com/office/powerpoint/2010/main" val="745185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DD08B-4FBC-4CBF-A37C-B4231D38F06A}" type="datetimeFigureOut">
              <a:rPr lang="pl-PL" smtClean="0"/>
              <a:t>23.11.2023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C7F6B-AC59-4F53-9E56-1816655070E3}" type="slidenum">
              <a:rPr lang="pl-PL" smtClean="0"/>
              <a:t>‹#›</a:t>
            </a:fld>
            <a:endParaRPr lang="pl-PL"/>
          </a:p>
        </p:txBody>
      </p:sp>
    </p:spTree>
    <p:extLst>
      <p:ext uri="{BB962C8B-B14F-4D97-AF65-F5344CB8AC3E}">
        <p14:creationId xmlns:p14="http://schemas.microsoft.com/office/powerpoint/2010/main" val="18800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36.bin"/><Relationship Id="rId1" Type="http://schemas.openxmlformats.org/officeDocument/2006/relationships/slideLayout" Target="../slideLayouts/slideLayout2.xml"/><Relationship Id="rId6" Type="http://schemas.openxmlformats.org/officeDocument/2006/relationships/oleObject" Target="../embeddings/oleObject38.bin"/><Relationship Id="rId5" Type="http://schemas.openxmlformats.org/officeDocument/2006/relationships/image" Target="../media/image2.emf"/><Relationship Id="rId4" Type="http://schemas.openxmlformats.org/officeDocument/2006/relationships/oleObject" Target="../embeddings/oleObject37.bin"/><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40.bin"/><Relationship Id="rId1" Type="http://schemas.openxmlformats.org/officeDocument/2006/relationships/slideLayout" Target="../slideLayouts/slideLayout2.xml"/><Relationship Id="rId6" Type="http://schemas.openxmlformats.org/officeDocument/2006/relationships/oleObject" Target="../embeddings/oleObject42.bin"/><Relationship Id="rId5" Type="http://schemas.openxmlformats.org/officeDocument/2006/relationships/image" Target="../media/image2.emf"/><Relationship Id="rId10" Type="http://schemas.openxmlformats.org/officeDocument/2006/relationships/image" Target="../media/image15.png"/><Relationship Id="rId4" Type="http://schemas.openxmlformats.org/officeDocument/2006/relationships/oleObject" Target="../embeddings/oleObject41.bin"/><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44.bin"/><Relationship Id="rId1" Type="http://schemas.openxmlformats.org/officeDocument/2006/relationships/slideLayout" Target="../slideLayouts/slideLayout2.xml"/><Relationship Id="rId6" Type="http://schemas.openxmlformats.org/officeDocument/2006/relationships/oleObject" Target="../embeddings/oleObject46.bin"/><Relationship Id="rId5" Type="http://schemas.openxmlformats.org/officeDocument/2006/relationships/image" Target="../media/image2.emf"/><Relationship Id="rId4" Type="http://schemas.openxmlformats.org/officeDocument/2006/relationships/oleObject" Target="../embeddings/oleObject45.bin"/><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48.bin"/><Relationship Id="rId1" Type="http://schemas.openxmlformats.org/officeDocument/2006/relationships/slideLayout" Target="../slideLayouts/slideLayout2.xml"/><Relationship Id="rId6" Type="http://schemas.openxmlformats.org/officeDocument/2006/relationships/oleObject" Target="../embeddings/oleObject50.bin"/><Relationship Id="rId5" Type="http://schemas.openxmlformats.org/officeDocument/2006/relationships/image" Target="../media/image2.emf"/><Relationship Id="rId4" Type="http://schemas.openxmlformats.org/officeDocument/2006/relationships/oleObject" Target="../embeddings/oleObject49.bin"/><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52.bin"/><Relationship Id="rId1" Type="http://schemas.openxmlformats.org/officeDocument/2006/relationships/slideLayout" Target="../slideLayouts/slideLayout2.xml"/><Relationship Id="rId6" Type="http://schemas.openxmlformats.org/officeDocument/2006/relationships/oleObject" Target="../embeddings/oleObject54.bin"/><Relationship Id="rId5" Type="http://schemas.openxmlformats.org/officeDocument/2006/relationships/image" Target="../media/image2.emf"/><Relationship Id="rId4" Type="http://schemas.openxmlformats.org/officeDocument/2006/relationships/oleObject" Target="../embeddings/oleObject53.bin"/><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5" Type="http://schemas.openxmlformats.org/officeDocument/2006/relationships/image" Target="../media/image2.emf"/><Relationship Id="rId4" Type="http://schemas.openxmlformats.org/officeDocument/2006/relationships/oleObject" Target="../embeddings/oleObject57.bin"/><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60.bin"/><Relationship Id="rId1" Type="http://schemas.openxmlformats.org/officeDocument/2006/relationships/slideLayout" Target="../slideLayouts/slideLayout2.xml"/><Relationship Id="rId6" Type="http://schemas.openxmlformats.org/officeDocument/2006/relationships/oleObject" Target="../embeddings/oleObject62.bin"/><Relationship Id="rId5" Type="http://schemas.openxmlformats.org/officeDocument/2006/relationships/image" Target="../media/image2.emf"/><Relationship Id="rId4" Type="http://schemas.openxmlformats.org/officeDocument/2006/relationships/oleObject" Target="../embeddings/oleObject61.bin"/><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64.bin"/><Relationship Id="rId1" Type="http://schemas.openxmlformats.org/officeDocument/2006/relationships/slideLayout" Target="../slideLayouts/slideLayout2.xml"/><Relationship Id="rId6" Type="http://schemas.openxmlformats.org/officeDocument/2006/relationships/oleObject" Target="../embeddings/oleObject66.bin"/><Relationship Id="rId5" Type="http://schemas.openxmlformats.org/officeDocument/2006/relationships/image" Target="../media/image2.emf"/><Relationship Id="rId4" Type="http://schemas.openxmlformats.org/officeDocument/2006/relationships/oleObject" Target="../embeddings/oleObject65.bin"/><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68.bin"/><Relationship Id="rId1" Type="http://schemas.openxmlformats.org/officeDocument/2006/relationships/slideLayout" Target="../slideLayouts/slideLayout2.xml"/><Relationship Id="rId6" Type="http://schemas.openxmlformats.org/officeDocument/2006/relationships/oleObject" Target="../embeddings/oleObject70.bin"/><Relationship Id="rId5" Type="http://schemas.openxmlformats.org/officeDocument/2006/relationships/image" Target="../media/image2.emf"/><Relationship Id="rId4" Type="http://schemas.openxmlformats.org/officeDocument/2006/relationships/oleObject" Target="../embeddings/oleObject69.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72.bin"/><Relationship Id="rId1" Type="http://schemas.openxmlformats.org/officeDocument/2006/relationships/slideLayout" Target="../slideLayouts/slideLayout2.xml"/><Relationship Id="rId6" Type="http://schemas.openxmlformats.org/officeDocument/2006/relationships/oleObject" Target="../embeddings/oleObject74.bin"/><Relationship Id="rId5" Type="http://schemas.openxmlformats.org/officeDocument/2006/relationships/image" Target="../media/image2.emf"/><Relationship Id="rId4" Type="http://schemas.openxmlformats.org/officeDocument/2006/relationships/oleObject" Target="../embeddings/oleObject73.bin"/><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2.emf"/><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76.bin"/><Relationship Id="rId1" Type="http://schemas.openxmlformats.org/officeDocument/2006/relationships/slideLayout" Target="../slideLayouts/slideLayout2.xml"/><Relationship Id="rId6" Type="http://schemas.openxmlformats.org/officeDocument/2006/relationships/oleObject" Target="../embeddings/oleObject78.bin"/><Relationship Id="rId5" Type="http://schemas.openxmlformats.org/officeDocument/2006/relationships/image" Target="../media/image2.emf"/><Relationship Id="rId4" Type="http://schemas.openxmlformats.org/officeDocument/2006/relationships/oleObject" Target="../embeddings/oleObject77.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80.bin"/><Relationship Id="rId1" Type="http://schemas.openxmlformats.org/officeDocument/2006/relationships/slideLayout" Target="../slideLayouts/slideLayout2.xml"/><Relationship Id="rId6" Type="http://schemas.openxmlformats.org/officeDocument/2006/relationships/oleObject" Target="../embeddings/oleObject82.bin"/><Relationship Id="rId5" Type="http://schemas.openxmlformats.org/officeDocument/2006/relationships/image" Target="../media/image2.emf"/><Relationship Id="rId4" Type="http://schemas.openxmlformats.org/officeDocument/2006/relationships/oleObject" Target="../embeddings/oleObject81.bin"/><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26.jpeg"/><Relationship Id="rId2" Type="http://schemas.openxmlformats.org/officeDocument/2006/relationships/oleObject" Target="../embeddings/oleObject84.bin"/><Relationship Id="rId1" Type="http://schemas.openxmlformats.org/officeDocument/2006/relationships/slideLayout" Target="../slideLayouts/slideLayout2.xml"/><Relationship Id="rId6" Type="http://schemas.openxmlformats.org/officeDocument/2006/relationships/oleObject" Target="../embeddings/oleObject86.bin"/><Relationship Id="rId11" Type="http://schemas.openxmlformats.org/officeDocument/2006/relationships/image" Target="../media/image25.jpeg"/><Relationship Id="rId5" Type="http://schemas.openxmlformats.org/officeDocument/2006/relationships/image" Target="../media/image2.emf"/><Relationship Id="rId10" Type="http://schemas.openxmlformats.org/officeDocument/2006/relationships/image" Target="../media/image24.jpeg"/><Relationship Id="rId4" Type="http://schemas.openxmlformats.org/officeDocument/2006/relationships/oleObject" Target="../embeddings/oleObject85.bin"/><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88.bin"/><Relationship Id="rId1" Type="http://schemas.openxmlformats.org/officeDocument/2006/relationships/slideLayout" Target="../slideLayouts/slideLayout2.xml"/><Relationship Id="rId6" Type="http://schemas.openxmlformats.org/officeDocument/2006/relationships/oleObject" Target="../embeddings/oleObject90.bin"/><Relationship Id="rId5" Type="http://schemas.openxmlformats.org/officeDocument/2006/relationships/image" Target="../media/image2.emf"/><Relationship Id="rId4" Type="http://schemas.openxmlformats.org/officeDocument/2006/relationships/oleObject" Target="../embeddings/oleObject89.bin"/><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9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92.bin"/><Relationship Id="rId1" Type="http://schemas.openxmlformats.org/officeDocument/2006/relationships/slideLayout" Target="../slideLayouts/slideLayout2.xml"/><Relationship Id="rId6" Type="http://schemas.openxmlformats.org/officeDocument/2006/relationships/oleObject" Target="../embeddings/oleObject94.bin"/><Relationship Id="rId5" Type="http://schemas.openxmlformats.org/officeDocument/2006/relationships/image" Target="../media/image2.emf"/><Relationship Id="rId4" Type="http://schemas.openxmlformats.org/officeDocument/2006/relationships/oleObject" Target="../embeddings/oleObject93.bin"/><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96.bin"/><Relationship Id="rId1" Type="http://schemas.openxmlformats.org/officeDocument/2006/relationships/slideLayout" Target="../slideLayouts/slideLayout2.xml"/><Relationship Id="rId6" Type="http://schemas.openxmlformats.org/officeDocument/2006/relationships/oleObject" Target="../embeddings/oleObject98.bin"/><Relationship Id="rId5" Type="http://schemas.openxmlformats.org/officeDocument/2006/relationships/image" Target="../media/image2.emf"/><Relationship Id="rId10" Type="http://schemas.openxmlformats.org/officeDocument/2006/relationships/image" Target="../media/image30.png"/><Relationship Id="rId4" Type="http://schemas.openxmlformats.org/officeDocument/2006/relationships/oleObject" Target="../embeddings/oleObject97.bin"/><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00.bin"/><Relationship Id="rId1" Type="http://schemas.openxmlformats.org/officeDocument/2006/relationships/slideLayout" Target="../slideLayouts/slideLayout2.xml"/><Relationship Id="rId6" Type="http://schemas.openxmlformats.org/officeDocument/2006/relationships/oleObject" Target="../embeddings/oleObject102.bin"/><Relationship Id="rId5" Type="http://schemas.openxmlformats.org/officeDocument/2006/relationships/image" Target="../media/image2.emf"/><Relationship Id="rId4" Type="http://schemas.openxmlformats.org/officeDocument/2006/relationships/oleObject" Target="../embeddings/oleObject101.bin"/><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04.bin"/><Relationship Id="rId1" Type="http://schemas.openxmlformats.org/officeDocument/2006/relationships/slideLayout" Target="../slideLayouts/slideLayout2.xml"/><Relationship Id="rId6" Type="http://schemas.openxmlformats.org/officeDocument/2006/relationships/oleObject" Target="../embeddings/oleObject106.bin"/><Relationship Id="rId5" Type="http://schemas.openxmlformats.org/officeDocument/2006/relationships/image" Target="../media/image2.emf"/><Relationship Id="rId4" Type="http://schemas.openxmlformats.org/officeDocument/2006/relationships/oleObject" Target="../embeddings/oleObject105.bin"/><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1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08.bin"/><Relationship Id="rId1" Type="http://schemas.openxmlformats.org/officeDocument/2006/relationships/slideLayout" Target="../slideLayouts/slideLayout2.xml"/><Relationship Id="rId6" Type="http://schemas.openxmlformats.org/officeDocument/2006/relationships/oleObject" Target="../embeddings/oleObject110.bin"/><Relationship Id="rId5" Type="http://schemas.openxmlformats.org/officeDocument/2006/relationships/image" Target="../media/image2.emf"/><Relationship Id="rId4" Type="http://schemas.openxmlformats.org/officeDocument/2006/relationships/oleObject" Target="../embeddings/oleObject109.bin"/><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1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12.bin"/><Relationship Id="rId1" Type="http://schemas.openxmlformats.org/officeDocument/2006/relationships/slideLayout" Target="../slideLayouts/slideLayout2.xml"/><Relationship Id="rId6" Type="http://schemas.openxmlformats.org/officeDocument/2006/relationships/oleObject" Target="../embeddings/oleObject114.bin"/><Relationship Id="rId5" Type="http://schemas.openxmlformats.org/officeDocument/2006/relationships/image" Target="../media/image2.emf"/><Relationship Id="rId4" Type="http://schemas.openxmlformats.org/officeDocument/2006/relationships/oleObject" Target="../embeddings/oleObject113.bin"/><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2.emf"/><Relationship Id="rId4" Type="http://schemas.openxmlformats.org/officeDocument/2006/relationships/oleObject" Target="../embeddings/oleObject9.bin"/><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16.bin"/><Relationship Id="rId1" Type="http://schemas.openxmlformats.org/officeDocument/2006/relationships/slideLayout" Target="../slideLayouts/slideLayout2.xml"/><Relationship Id="rId6" Type="http://schemas.openxmlformats.org/officeDocument/2006/relationships/oleObject" Target="../embeddings/oleObject118.bin"/><Relationship Id="rId5" Type="http://schemas.openxmlformats.org/officeDocument/2006/relationships/image" Target="../media/image2.emf"/><Relationship Id="rId4" Type="http://schemas.openxmlformats.org/officeDocument/2006/relationships/oleObject" Target="../embeddings/oleObject117.bin"/><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23.bin"/><Relationship Id="rId13" Type="http://schemas.openxmlformats.org/officeDocument/2006/relationships/image" Target="../media/image40.png"/><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39.png"/><Relationship Id="rId2" Type="http://schemas.openxmlformats.org/officeDocument/2006/relationships/oleObject" Target="../embeddings/oleObject120.bin"/><Relationship Id="rId1" Type="http://schemas.openxmlformats.org/officeDocument/2006/relationships/slideLayout" Target="../slideLayouts/slideLayout2.xml"/><Relationship Id="rId6" Type="http://schemas.openxmlformats.org/officeDocument/2006/relationships/oleObject" Target="../embeddings/oleObject122.bin"/><Relationship Id="rId11" Type="http://schemas.openxmlformats.org/officeDocument/2006/relationships/image" Target="../media/image38.png"/><Relationship Id="rId5" Type="http://schemas.openxmlformats.org/officeDocument/2006/relationships/image" Target="../media/image2.emf"/><Relationship Id="rId10" Type="http://schemas.openxmlformats.org/officeDocument/2006/relationships/image" Target="../media/image37.png"/><Relationship Id="rId4" Type="http://schemas.openxmlformats.org/officeDocument/2006/relationships/oleObject" Target="../embeddings/oleObject121.bin"/><Relationship Id="rId9" Type="http://schemas.openxmlformats.org/officeDocument/2006/relationships/image" Target="../media/image36.pn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24.bin"/><Relationship Id="rId1" Type="http://schemas.openxmlformats.org/officeDocument/2006/relationships/slideLayout" Target="../slideLayouts/slideLayout2.xml"/><Relationship Id="rId6" Type="http://schemas.openxmlformats.org/officeDocument/2006/relationships/oleObject" Target="../embeddings/oleObject126.bin"/><Relationship Id="rId5" Type="http://schemas.openxmlformats.org/officeDocument/2006/relationships/image" Target="../media/image2.emf"/><Relationship Id="rId4" Type="http://schemas.openxmlformats.org/officeDocument/2006/relationships/oleObject" Target="../embeddings/oleObject125.bin"/><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28.bin"/><Relationship Id="rId1" Type="http://schemas.openxmlformats.org/officeDocument/2006/relationships/slideLayout" Target="../slideLayouts/slideLayout2.xml"/><Relationship Id="rId6" Type="http://schemas.openxmlformats.org/officeDocument/2006/relationships/oleObject" Target="../embeddings/oleObject130.bin"/><Relationship Id="rId5" Type="http://schemas.openxmlformats.org/officeDocument/2006/relationships/image" Target="../media/image2.emf"/><Relationship Id="rId4" Type="http://schemas.openxmlformats.org/officeDocument/2006/relationships/oleObject" Target="../embeddings/oleObject129.bin"/><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3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32.bin"/><Relationship Id="rId1" Type="http://schemas.openxmlformats.org/officeDocument/2006/relationships/slideLayout" Target="../slideLayouts/slideLayout2.xml"/><Relationship Id="rId6" Type="http://schemas.openxmlformats.org/officeDocument/2006/relationships/oleObject" Target="../embeddings/oleObject134.bin"/><Relationship Id="rId5" Type="http://schemas.openxmlformats.org/officeDocument/2006/relationships/image" Target="../media/image2.emf"/><Relationship Id="rId4" Type="http://schemas.openxmlformats.org/officeDocument/2006/relationships/oleObject" Target="../embeddings/oleObject133.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3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36.bin"/><Relationship Id="rId1" Type="http://schemas.openxmlformats.org/officeDocument/2006/relationships/slideLayout" Target="../slideLayouts/slideLayout2.xml"/><Relationship Id="rId6" Type="http://schemas.openxmlformats.org/officeDocument/2006/relationships/oleObject" Target="../embeddings/oleObject138.bin"/><Relationship Id="rId5" Type="http://schemas.openxmlformats.org/officeDocument/2006/relationships/image" Target="../media/image2.emf"/><Relationship Id="rId4" Type="http://schemas.openxmlformats.org/officeDocument/2006/relationships/oleObject" Target="../embeddings/oleObject137.bin"/><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40.bin"/><Relationship Id="rId1" Type="http://schemas.openxmlformats.org/officeDocument/2006/relationships/slideLayout" Target="../slideLayouts/slideLayout2.xml"/><Relationship Id="rId6" Type="http://schemas.openxmlformats.org/officeDocument/2006/relationships/oleObject" Target="../embeddings/oleObject142.bin"/><Relationship Id="rId5" Type="http://schemas.openxmlformats.org/officeDocument/2006/relationships/image" Target="../media/image2.emf"/><Relationship Id="rId4" Type="http://schemas.openxmlformats.org/officeDocument/2006/relationships/oleObject" Target="../embeddings/oleObject141.bin"/><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4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44.bin"/><Relationship Id="rId1" Type="http://schemas.openxmlformats.org/officeDocument/2006/relationships/slideLayout" Target="../slideLayouts/slideLayout2.xml"/><Relationship Id="rId6" Type="http://schemas.openxmlformats.org/officeDocument/2006/relationships/oleObject" Target="../embeddings/oleObject146.bin"/><Relationship Id="rId11" Type="http://schemas.openxmlformats.org/officeDocument/2006/relationships/image" Target="../media/image48.png"/><Relationship Id="rId5" Type="http://schemas.openxmlformats.org/officeDocument/2006/relationships/image" Target="../media/image2.emf"/><Relationship Id="rId10" Type="http://schemas.openxmlformats.org/officeDocument/2006/relationships/image" Target="../media/image47.png"/><Relationship Id="rId4" Type="http://schemas.openxmlformats.org/officeDocument/2006/relationships/oleObject" Target="../embeddings/oleObject145.bin"/><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5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48.bin"/><Relationship Id="rId1" Type="http://schemas.openxmlformats.org/officeDocument/2006/relationships/slideLayout" Target="../slideLayouts/slideLayout2.xml"/><Relationship Id="rId6" Type="http://schemas.openxmlformats.org/officeDocument/2006/relationships/oleObject" Target="../embeddings/oleObject150.bin"/><Relationship Id="rId5" Type="http://schemas.openxmlformats.org/officeDocument/2006/relationships/image" Target="../media/image2.emf"/><Relationship Id="rId4" Type="http://schemas.openxmlformats.org/officeDocument/2006/relationships/oleObject" Target="../embeddings/oleObject149.bin"/><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5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52.bin"/><Relationship Id="rId1" Type="http://schemas.openxmlformats.org/officeDocument/2006/relationships/slideLayout" Target="../slideLayouts/slideLayout2.xml"/><Relationship Id="rId6" Type="http://schemas.openxmlformats.org/officeDocument/2006/relationships/oleObject" Target="../embeddings/oleObject154.bin"/><Relationship Id="rId5" Type="http://schemas.openxmlformats.org/officeDocument/2006/relationships/image" Target="../media/image2.emf"/><Relationship Id="rId4" Type="http://schemas.openxmlformats.org/officeDocument/2006/relationships/oleObject" Target="../embeddings/oleObject153.bin"/><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14.bin"/><Relationship Id="rId5" Type="http://schemas.openxmlformats.org/officeDocument/2006/relationships/image" Target="../media/image2.emf"/><Relationship Id="rId4" Type="http://schemas.openxmlformats.org/officeDocument/2006/relationships/oleObject" Target="../embeddings/oleObject13.bin"/><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5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56.bin"/><Relationship Id="rId1" Type="http://schemas.openxmlformats.org/officeDocument/2006/relationships/slideLayout" Target="../slideLayouts/slideLayout2.xml"/><Relationship Id="rId6" Type="http://schemas.openxmlformats.org/officeDocument/2006/relationships/oleObject" Target="../embeddings/oleObject158.bin"/><Relationship Id="rId5" Type="http://schemas.openxmlformats.org/officeDocument/2006/relationships/image" Target="../media/image2.emf"/><Relationship Id="rId4" Type="http://schemas.openxmlformats.org/officeDocument/2006/relationships/oleObject" Target="../embeddings/oleObject157.bin"/><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6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60.bin"/><Relationship Id="rId1" Type="http://schemas.openxmlformats.org/officeDocument/2006/relationships/slideLayout" Target="../slideLayouts/slideLayout2.xml"/><Relationship Id="rId6" Type="http://schemas.openxmlformats.org/officeDocument/2006/relationships/oleObject" Target="../embeddings/oleObject162.bin"/><Relationship Id="rId5" Type="http://schemas.openxmlformats.org/officeDocument/2006/relationships/image" Target="../media/image2.emf"/><Relationship Id="rId4" Type="http://schemas.openxmlformats.org/officeDocument/2006/relationships/oleObject" Target="../embeddings/oleObject161.bin"/><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6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64.bin"/><Relationship Id="rId1" Type="http://schemas.openxmlformats.org/officeDocument/2006/relationships/slideLayout" Target="../slideLayouts/slideLayout2.xml"/><Relationship Id="rId6" Type="http://schemas.openxmlformats.org/officeDocument/2006/relationships/oleObject" Target="../embeddings/oleObject166.bin"/><Relationship Id="rId5" Type="http://schemas.openxmlformats.org/officeDocument/2006/relationships/image" Target="../media/image2.emf"/><Relationship Id="rId4" Type="http://schemas.openxmlformats.org/officeDocument/2006/relationships/oleObject" Target="../embeddings/oleObject165.bin"/><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71.bin"/><Relationship Id="rId13" Type="http://schemas.openxmlformats.org/officeDocument/2006/relationships/image" Target="../media/image57.png"/><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56.png"/><Relationship Id="rId2" Type="http://schemas.openxmlformats.org/officeDocument/2006/relationships/oleObject" Target="../embeddings/oleObject168.bin"/><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oleObject" Target="../embeddings/oleObject170.bin"/><Relationship Id="rId11" Type="http://schemas.openxmlformats.org/officeDocument/2006/relationships/image" Target="../media/image55.png"/><Relationship Id="rId5" Type="http://schemas.openxmlformats.org/officeDocument/2006/relationships/image" Target="../media/image2.emf"/><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oleObject" Target="../embeddings/oleObject169.bin"/><Relationship Id="rId9" Type="http://schemas.openxmlformats.org/officeDocument/2006/relationships/image" Target="../media/image53.png"/><Relationship Id="rId1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75.bin"/><Relationship Id="rId13" Type="http://schemas.openxmlformats.org/officeDocument/2006/relationships/image" Target="../media/image65.png"/><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oleObject" Target="../embeddings/oleObject172.bin"/><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oleObject" Target="../embeddings/oleObject174.bin"/><Relationship Id="rId11" Type="http://schemas.openxmlformats.org/officeDocument/2006/relationships/image" Target="../media/image63.png"/><Relationship Id="rId5" Type="http://schemas.openxmlformats.org/officeDocument/2006/relationships/image" Target="../media/image2.emf"/><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oleObject" Target="../embeddings/oleObject173.bin"/><Relationship Id="rId9" Type="http://schemas.openxmlformats.org/officeDocument/2006/relationships/image" Target="../media/image61.png"/><Relationship Id="rId1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79.bin"/><Relationship Id="rId13" Type="http://schemas.openxmlformats.org/officeDocument/2006/relationships/image" Target="../media/image73.png"/><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15.png"/><Relationship Id="rId2" Type="http://schemas.openxmlformats.org/officeDocument/2006/relationships/oleObject" Target="../embeddings/oleObject176.bin"/><Relationship Id="rId1" Type="http://schemas.openxmlformats.org/officeDocument/2006/relationships/slideLayout" Target="../slideLayouts/slideLayout2.xml"/><Relationship Id="rId6" Type="http://schemas.openxmlformats.org/officeDocument/2006/relationships/oleObject" Target="../embeddings/oleObject178.bin"/><Relationship Id="rId11" Type="http://schemas.openxmlformats.org/officeDocument/2006/relationships/image" Target="../media/image72.png"/><Relationship Id="rId5" Type="http://schemas.openxmlformats.org/officeDocument/2006/relationships/image" Target="../media/image2.emf"/><Relationship Id="rId10" Type="http://schemas.openxmlformats.org/officeDocument/2006/relationships/image" Target="../media/image71.png"/><Relationship Id="rId4" Type="http://schemas.openxmlformats.org/officeDocument/2006/relationships/oleObject" Target="../embeddings/oleObject177.bin"/><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83.bin"/><Relationship Id="rId13" Type="http://schemas.openxmlformats.org/officeDocument/2006/relationships/image" Target="../media/image78.png"/><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77.png"/><Relationship Id="rId2" Type="http://schemas.openxmlformats.org/officeDocument/2006/relationships/oleObject" Target="../embeddings/oleObject180.bin"/><Relationship Id="rId1" Type="http://schemas.openxmlformats.org/officeDocument/2006/relationships/slideLayout" Target="../slideLayouts/slideLayout2.xml"/><Relationship Id="rId6" Type="http://schemas.openxmlformats.org/officeDocument/2006/relationships/oleObject" Target="../embeddings/oleObject182.bin"/><Relationship Id="rId11" Type="http://schemas.openxmlformats.org/officeDocument/2006/relationships/image" Target="../media/image76.png"/><Relationship Id="rId5" Type="http://schemas.openxmlformats.org/officeDocument/2006/relationships/image" Target="../media/image2.emf"/><Relationship Id="rId10" Type="http://schemas.openxmlformats.org/officeDocument/2006/relationships/image" Target="../media/image75.png"/><Relationship Id="rId4" Type="http://schemas.openxmlformats.org/officeDocument/2006/relationships/oleObject" Target="../embeddings/oleObject181.bin"/><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8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84.bin"/><Relationship Id="rId1" Type="http://schemas.openxmlformats.org/officeDocument/2006/relationships/slideLayout" Target="../slideLayouts/slideLayout2.xml"/><Relationship Id="rId6" Type="http://schemas.openxmlformats.org/officeDocument/2006/relationships/oleObject" Target="../embeddings/oleObject186.bin"/><Relationship Id="rId5" Type="http://schemas.openxmlformats.org/officeDocument/2006/relationships/image" Target="../media/image2.emf"/><Relationship Id="rId4" Type="http://schemas.openxmlformats.org/officeDocument/2006/relationships/oleObject" Target="../embeddings/oleObject185.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9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88.bin"/><Relationship Id="rId1" Type="http://schemas.openxmlformats.org/officeDocument/2006/relationships/slideLayout" Target="../slideLayouts/slideLayout2.xml"/><Relationship Id="rId6" Type="http://schemas.openxmlformats.org/officeDocument/2006/relationships/oleObject" Target="../embeddings/oleObject190.bin"/><Relationship Id="rId5" Type="http://schemas.openxmlformats.org/officeDocument/2006/relationships/image" Target="../media/image2.emf"/><Relationship Id="rId4" Type="http://schemas.openxmlformats.org/officeDocument/2006/relationships/oleObject" Target="../embeddings/oleObject189.bin"/><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9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92.bin"/><Relationship Id="rId1" Type="http://schemas.openxmlformats.org/officeDocument/2006/relationships/slideLayout" Target="../slideLayouts/slideLayout2.xml"/><Relationship Id="rId6" Type="http://schemas.openxmlformats.org/officeDocument/2006/relationships/oleObject" Target="../embeddings/oleObject194.bin"/><Relationship Id="rId5" Type="http://schemas.openxmlformats.org/officeDocument/2006/relationships/image" Target="../media/image2.emf"/><Relationship Id="rId10" Type="http://schemas.openxmlformats.org/officeDocument/2006/relationships/image" Target="../media/image81.png"/><Relationship Id="rId4" Type="http://schemas.openxmlformats.org/officeDocument/2006/relationships/oleObject" Target="../embeddings/oleObject193.bin"/><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10.jpeg"/><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oleObject" Target="../embeddings/oleObject18.bin"/><Relationship Id="rId11" Type="http://schemas.openxmlformats.org/officeDocument/2006/relationships/image" Target="../media/image9.jpeg"/><Relationship Id="rId5" Type="http://schemas.openxmlformats.org/officeDocument/2006/relationships/image" Target="../media/image2.emf"/><Relationship Id="rId10" Type="http://schemas.openxmlformats.org/officeDocument/2006/relationships/image" Target="../media/image8.jpeg"/><Relationship Id="rId4" Type="http://schemas.openxmlformats.org/officeDocument/2006/relationships/oleObject" Target="../embeddings/oleObject17.bin"/><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9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196.bin"/><Relationship Id="rId1" Type="http://schemas.openxmlformats.org/officeDocument/2006/relationships/slideLayout" Target="../slideLayouts/slideLayout2.xml"/><Relationship Id="rId6" Type="http://schemas.openxmlformats.org/officeDocument/2006/relationships/oleObject" Target="../embeddings/oleObject198.bin"/><Relationship Id="rId5" Type="http://schemas.openxmlformats.org/officeDocument/2006/relationships/image" Target="../media/image2.emf"/><Relationship Id="rId4" Type="http://schemas.openxmlformats.org/officeDocument/2006/relationships/oleObject" Target="../embeddings/oleObject197.bin"/><Relationship Id="rId9"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0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00.bin"/><Relationship Id="rId1" Type="http://schemas.openxmlformats.org/officeDocument/2006/relationships/slideLayout" Target="../slideLayouts/slideLayout2.xml"/><Relationship Id="rId6" Type="http://schemas.openxmlformats.org/officeDocument/2006/relationships/oleObject" Target="../embeddings/oleObject202.bin"/><Relationship Id="rId5" Type="http://schemas.openxmlformats.org/officeDocument/2006/relationships/image" Target="../media/image2.emf"/><Relationship Id="rId10" Type="http://schemas.openxmlformats.org/officeDocument/2006/relationships/image" Target="../media/image84.png"/><Relationship Id="rId4" Type="http://schemas.openxmlformats.org/officeDocument/2006/relationships/oleObject" Target="../embeddings/oleObject201.bin"/><Relationship Id="rId9"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0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04.bin"/><Relationship Id="rId1" Type="http://schemas.openxmlformats.org/officeDocument/2006/relationships/slideLayout" Target="../slideLayouts/slideLayout2.xml"/><Relationship Id="rId6" Type="http://schemas.openxmlformats.org/officeDocument/2006/relationships/oleObject" Target="../embeddings/oleObject206.bin"/><Relationship Id="rId5" Type="http://schemas.openxmlformats.org/officeDocument/2006/relationships/image" Target="../media/image2.emf"/><Relationship Id="rId10" Type="http://schemas.openxmlformats.org/officeDocument/2006/relationships/image" Target="../media/image86.png"/><Relationship Id="rId4" Type="http://schemas.openxmlformats.org/officeDocument/2006/relationships/oleObject" Target="../embeddings/oleObject205.bin"/><Relationship Id="rId9" Type="http://schemas.openxmlformats.org/officeDocument/2006/relationships/image" Target="../media/image85.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1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08.bin"/><Relationship Id="rId1" Type="http://schemas.openxmlformats.org/officeDocument/2006/relationships/slideLayout" Target="../slideLayouts/slideLayout4.xml"/><Relationship Id="rId6" Type="http://schemas.openxmlformats.org/officeDocument/2006/relationships/oleObject" Target="../embeddings/oleObject210.bin"/><Relationship Id="rId5" Type="http://schemas.openxmlformats.org/officeDocument/2006/relationships/image" Target="../media/image2.emf"/><Relationship Id="rId4" Type="http://schemas.openxmlformats.org/officeDocument/2006/relationships/oleObject" Target="../embeddings/oleObject209.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21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12.bin"/><Relationship Id="rId1" Type="http://schemas.openxmlformats.org/officeDocument/2006/relationships/slideLayout" Target="../slideLayouts/slideLayout2.xml"/><Relationship Id="rId6" Type="http://schemas.openxmlformats.org/officeDocument/2006/relationships/oleObject" Target="../embeddings/oleObject214.bin"/><Relationship Id="rId5" Type="http://schemas.openxmlformats.org/officeDocument/2006/relationships/image" Target="../media/image2.emf"/><Relationship Id="rId4" Type="http://schemas.openxmlformats.org/officeDocument/2006/relationships/oleObject" Target="../embeddings/oleObject213.bin"/><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16.bin"/><Relationship Id="rId1" Type="http://schemas.openxmlformats.org/officeDocument/2006/relationships/slideLayout" Target="../slideLayouts/slideLayout4.xml"/><Relationship Id="rId6" Type="http://schemas.openxmlformats.org/officeDocument/2006/relationships/oleObject" Target="../embeddings/oleObject218.bin"/><Relationship Id="rId5" Type="http://schemas.openxmlformats.org/officeDocument/2006/relationships/image" Target="../media/image2.emf"/><Relationship Id="rId4" Type="http://schemas.openxmlformats.org/officeDocument/2006/relationships/oleObject" Target="../embeddings/oleObject217.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23.bin"/><Relationship Id="rId3" Type="http://schemas.openxmlformats.org/officeDocument/2006/relationships/image" Target="../media/image4.emf"/><Relationship Id="rId7" Type="http://schemas.openxmlformats.org/officeDocument/2006/relationships/image" Target="../media/image1.emf"/><Relationship Id="rId12" Type="http://schemas.openxmlformats.org/officeDocument/2006/relationships/image" Target="../media/image91.png"/><Relationship Id="rId2" Type="http://schemas.openxmlformats.org/officeDocument/2006/relationships/oleObject" Target="../embeddings/oleObject220.bin"/><Relationship Id="rId1" Type="http://schemas.openxmlformats.org/officeDocument/2006/relationships/slideLayout" Target="../slideLayouts/slideLayout2.xml"/><Relationship Id="rId6" Type="http://schemas.openxmlformats.org/officeDocument/2006/relationships/oleObject" Target="../embeddings/oleObject222.bin"/><Relationship Id="rId11" Type="http://schemas.openxmlformats.org/officeDocument/2006/relationships/image" Target="../media/image90.png"/><Relationship Id="rId5" Type="http://schemas.openxmlformats.org/officeDocument/2006/relationships/image" Target="../media/image2.emf"/><Relationship Id="rId10" Type="http://schemas.openxmlformats.org/officeDocument/2006/relationships/image" Target="../media/image89.png"/><Relationship Id="rId4" Type="http://schemas.openxmlformats.org/officeDocument/2006/relationships/oleObject" Target="../embeddings/oleObject221.bin"/><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2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24.bin"/><Relationship Id="rId1" Type="http://schemas.openxmlformats.org/officeDocument/2006/relationships/slideLayout" Target="../slideLayouts/slideLayout2.xml"/><Relationship Id="rId6" Type="http://schemas.openxmlformats.org/officeDocument/2006/relationships/oleObject" Target="../embeddings/oleObject226.bin"/><Relationship Id="rId5" Type="http://schemas.openxmlformats.org/officeDocument/2006/relationships/image" Target="../media/image2.emf"/><Relationship Id="rId4" Type="http://schemas.openxmlformats.org/officeDocument/2006/relationships/oleObject" Target="../embeddings/oleObject225.bin"/><Relationship Id="rId9"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3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28.bin"/><Relationship Id="rId1" Type="http://schemas.openxmlformats.org/officeDocument/2006/relationships/slideLayout" Target="../slideLayouts/slideLayout2.xml"/><Relationship Id="rId6" Type="http://schemas.openxmlformats.org/officeDocument/2006/relationships/oleObject" Target="../embeddings/oleObject230.bin"/><Relationship Id="rId5" Type="http://schemas.openxmlformats.org/officeDocument/2006/relationships/image" Target="../media/image2.emf"/><Relationship Id="rId4" Type="http://schemas.openxmlformats.org/officeDocument/2006/relationships/oleObject" Target="../embeddings/oleObject229.bin"/><Relationship Id="rId9" Type="http://schemas.openxmlformats.org/officeDocument/2006/relationships/image" Target="../media/image93.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3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32.bin"/><Relationship Id="rId1" Type="http://schemas.openxmlformats.org/officeDocument/2006/relationships/slideLayout" Target="../slideLayouts/slideLayout2.xml"/><Relationship Id="rId6" Type="http://schemas.openxmlformats.org/officeDocument/2006/relationships/oleObject" Target="../embeddings/oleObject234.bin"/><Relationship Id="rId5" Type="http://schemas.openxmlformats.org/officeDocument/2006/relationships/image" Target="../media/image2.emf"/><Relationship Id="rId4" Type="http://schemas.openxmlformats.org/officeDocument/2006/relationships/oleObject" Target="../embeddings/oleObject233.bin"/><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0.bin"/><Relationship Id="rId1" Type="http://schemas.openxmlformats.org/officeDocument/2006/relationships/slideLayout" Target="../slideLayouts/slideLayout2.xml"/><Relationship Id="rId6" Type="http://schemas.openxmlformats.org/officeDocument/2006/relationships/oleObject" Target="../embeddings/oleObject22.bin"/><Relationship Id="rId5" Type="http://schemas.openxmlformats.org/officeDocument/2006/relationships/image" Target="../media/image2.emf"/><Relationship Id="rId4" Type="http://schemas.openxmlformats.org/officeDocument/2006/relationships/oleObject" Target="../embeddings/oleObject21.bin"/><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23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36.bin"/><Relationship Id="rId1" Type="http://schemas.openxmlformats.org/officeDocument/2006/relationships/slideLayout" Target="../slideLayouts/slideLayout2.xml"/><Relationship Id="rId6" Type="http://schemas.openxmlformats.org/officeDocument/2006/relationships/oleObject" Target="../embeddings/oleObject238.bin"/><Relationship Id="rId11" Type="http://schemas.openxmlformats.org/officeDocument/2006/relationships/image" Target="../media/image97.jpeg"/><Relationship Id="rId5" Type="http://schemas.openxmlformats.org/officeDocument/2006/relationships/image" Target="../media/image2.emf"/><Relationship Id="rId10" Type="http://schemas.openxmlformats.org/officeDocument/2006/relationships/image" Target="../media/image96.png"/><Relationship Id="rId4" Type="http://schemas.openxmlformats.org/officeDocument/2006/relationships/oleObject" Target="../embeddings/oleObject237.bin"/><Relationship Id="rId9" Type="http://schemas.openxmlformats.org/officeDocument/2006/relationships/image" Target="../media/image95.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24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40.bin"/><Relationship Id="rId1" Type="http://schemas.openxmlformats.org/officeDocument/2006/relationships/slideLayout" Target="../slideLayouts/slideLayout2.xml"/><Relationship Id="rId6" Type="http://schemas.openxmlformats.org/officeDocument/2006/relationships/oleObject" Target="../embeddings/oleObject242.bin"/><Relationship Id="rId5" Type="http://schemas.openxmlformats.org/officeDocument/2006/relationships/image" Target="../media/image2.emf"/><Relationship Id="rId10" Type="http://schemas.openxmlformats.org/officeDocument/2006/relationships/image" Target="../media/image99.png"/><Relationship Id="rId4" Type="http://schemas.openxmlformats.org/officeDocument/2006/relationships/oleObject" Target="../embeddings/oleObject241.bin"/><Relationship Id="rId9" Type="http://schemas.openxmlformats.org/officeDocument/2006/relationships/image" Target="../media/image98.pn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24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44.bin"/><Relationship Id="rId1" Type="http://schemas.openxmlformats.org/officeDocument/2006/relationships/slideLayout" Target="../slideLayouts/slideLayout2.xml"/><Relationship Id="rId6" Type="http://schemas.openxmlformats.org/officeDocument/2006/relationships/oleObject" Target="../embeddings/oleObject246.bin"/><Relationship Id="rId5" Type="http://schemas.openxmlformats.org/officeDocument/2006/relationships/image" Target="../media/image2.emf"/><Relationship Id="rId10" Type="http://schemas.openxmlformats.org/officeDocument/2006/relationships/image" Target="../media/image101.png"/><Relationship Id="rId4" Type="http://schemas.openxmlformats.org/officeDocument/2006/relationships/oleObject" Target="../embeddings/oleObject245.bin"/><Relationship Id="rId9" Type="http://schemas.openxmlformats.org/officeDocument/2006/relationships/image" Target="../media/image100.png"/></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5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48.bin"/><Relationship Id="rId1" Type="http://schemas.openxmlformats.org/officeDocument/2006/relationships/slideLayout" Target="../slideLayouts/slideLayout4.xml"/><Relationship Id="rId6" Type="http://schemas.openxmlformats.org/officeDocument/2006/relationships/oleObject" Target="../embeddings/oleObject250.bin"/><Relationship Id="rId5" Type="http://schemas.openxmlformats.org/officeDocument/2006/relationships/image" Target="../media/image2.emf"/><Relationship Id="rId4" Type="http://schemas.openxmlformats.org/officeDocument/2006/relationships/oleObject" Target="../embeddings/oleObject249.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25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52.bin"/><Relationship Id="rId1" Type="http://schemas.openxmlformats.org/officeDocument/2006/relationships/slideLayout" Target="../slideLayouts/slideLayout4.xml"/><Relationship Id="rId6" Type="http://schemas.openxmlformats.org/officeDocument/2006/relationships/oleObject" Target="../embeddings/oleObject254.bin"/><Relationship Id="rId5" Type="http://schemas.openxmlformats.org/officeDocument/2006/relationships/image" Target="../media/image2.emf"/><Relationship Id="rId10" Type="http://schemas.openxmlformats.org/officeDocument/2006/relationships/image" Target="../media/image103.png"/><Relationship Id="rId4" Type="http://schemas.openxmlformats.org/officeDocument/2006/relationships/oleObject" Target="../embeddings/oleObject253.bin"/><Relationship Id="rId9" Type="http://schemas.openxmlformats.org/officeDocument/2006/relationships/image" Target="../media/image102.png"/></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5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56.bin"/><Relationship Id="rId1" Type="http://schemas.openxmlformats.org/officeDocument/2006/relationships/slideLayout" Target="../slideLayouts/slideLayout4.xml"/><Relationship Id="rId6" Type="http://schemas.openxmlformats.org/officeDocument/2006/relationships/oleObject" Target="../embeddings/oleObject258.bin"/><Relationship Id="rId5" Type="http://schemas.openxmlformats.org/officeDocument/2006/relationships/image" Target="../media/image2.emf"/><Relationship Id="rId4" Type="http://schemas.openxmlformats.org/officeDocument/2006/relationships/oleObject" Target="../embeddings/oleObject257.bin"/><Relationship Id="rId9" Type="http://schemas.openxmlformats.org/officeDocument/2006/relationships/image" Target="../media/image104.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26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60.bin"/><Relationship Id="rId1" Type="http://schemas.openxmlformats.org/officeDocument/2006/relationships/slideLayout" Target="../slideLayouts/slideLayout4.xml"/><Relationship Id="rId6" Type="http://schemas.openxmlformats.org/officeDocument/2006/relationships/oleObject" Target="../embeddings/oleObject262.bin"/><Relationship Id="rId5" Type="http://schemas.openxmlformats.org/officeDocument/2006/relationships/image" Target="../media/image2.emf"/><Relationship Id="rId4" Type="http://schemas.openxmlformats.org/officeDocument/2006/relationships/oleObject" Target="../embeddings/oleObject261.bin"/><Relationship Id="rId9" Type="http://schemas.openxmlformats.org/officeDocument/2006/relationships/image" Target="../media/image105.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26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64.bin"/><Relationship Id="rId1" Type="http://schemas.openxmlformats.org/officeDocument/2006/relationships/slideLayout" Target="../slideLayouts/slideLayout4.xml"/><Relationship Id="rId6" Type="http://schemas.openxmlformats.org/officeDocument/2006/relationships/oleObject" Target="../embeddings/oleObject266.bin"/><Relationship Id="rId5" Type="http://schemas.openxmlformats.org/officeDocument/2006/relationships/image" Target="../media/image2.emf"/><Relationship Id="rId4" Type="http://schemas.openxmlformats.org/officeDocument/2006/relationships/oleObject" Target="../embeddings/oleObject265.bin"/><Relationship Id="rId9" Type="http://schemas.openxmlformats.org/officeDocument/2006/relationships/image" Target="../media/image105.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27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68.bin"/><Relationship Id="rId1" Type="http://schemas.openxmlformats.org/officeDocument/2006/relationships/slideLayout" Target="../slideLayouts/slideLayout4.xml"/><Relationship Id="rId6" Type="http://schemas.openxmlformats.org/officeDocument/2006/relationships/oleObject" Target="../embeddings/oleObject270.bin"/><Relationship Id="rId5" Type="http://schemas.openxmlformats.org/officeDocument/2006/relationships/image" Target="../media/image2.emf"/><Relationship Id="rId4" Type="http://schemas.openxmlformats.org/officeDocument/2006/relationships/oleObject" Target="../embeddings/oleObject269.bin"/><Relationship Id="rId9" Type="http://schemas.openxmlformats.org/officeDocument/2006/relationships/image" Target="../media/image106.jpe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27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72.bin"/><Relationship Id="rId1" Type="http://schemas.openxmlformats.org/officeDocument/2006/relationships/slideLayout" Target="../slideLayouts/slideLayout4.xml"/><Relationship Id="rId6" Type="http://schemas.openxmlformats.org/officeDocument/2006/relationships/oleObject" Target="../embeddings/oleObject274.bin"/><Relationship Id="rId5" Type="http://schemas.openxmlformats.org/officeDocument/2006/relationships/image" Target="../media/image2.emf"/><Relationship Id="rId10" Type="http://schemas.openxmlformats.org/officeDocument/2006/relationships/image" Target="../media/image108.png"/><Relationship Id="rId4" Type="http://schemas.openxmlformats.org/officeDocument/2006/relationships/oleObject" Target="../embeddings/oleObject273.bin"/><Relationship Id="rId9" Type="http://schemas.openxmlformats.org/officeDocument/2006/relationships/image" Target="../media/image107.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4.bin"/><Relationship Id="rId1" Type="http://schemas.openxmlformats.org/officeDocument/2006/relationships/slideLayout" Target="../slideLayouts/slideLayout2.xml"/><Relationship Id="rId6" Type="http://schemas.openxmlformats.org/officeDocument/2006/relationships/oleObject" Target="../embeddings/oleObject26.bin"/><Relationship Id="rId5" Type="http://schemas.openxmlformats.org/officeDocument/2006/relationships/image" Target="../media/image2.emf"/><Relationship Id="rId4" Type="http://schemas.openxmlformats.org/officeDocument/2006/relationships/oleObject" Target="../embeddings/oleObject25.bin"/><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279.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76.bin"/><Relationship Id="rId1" Type="http://schemas.openxmlformats.org/officeDocument/2006/relationships/slideLayout" Target="../slideLayouts/slideLayout2.xml"/><Relationship Id="rId6" Type="http://schemas.openxmlformats.org/officeDocument/2006/relationships/oleObject" Target="../embeddings/oleObject278.bin"/><Relationship Id="rId11" Type="http://schemas.openxmlformats.org/officeDocument/2006/relationships/image" Target="../media/image111.jpeg"/><Relationship Id="rId5" Type="http://schemas.openxmlformats.org/officeDocument/2006/relationships/image" Target="../media/image2.emf"/><Relationship Id="rId10" Type="http://schemas.openxmlformats.org/officeDocument/2006/relationships/image" Target="../media/image110.png"/><Relationship Id="rId4" Type="http://schemas.openxmlformats.org/officeDocument/2006/relationships/oleObject" Target="../embeddings/oleObject277.bin"/><Relationship Id="rId9" Type="http://schemas.openxmlformats.org/officeDocument/2006/relationships/image" Target="../media/image109.jpeg"/></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283.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80.bin"/><Relationship Id="rId1" Type="http://schemas.openxmlformats.org/officeDocument/2006/relationships/slideLayout" Target="../slideLayouts/slideLayout2.xml"/><Relationship Id="rId6" Type="http://schemas.openxmlformats.org/officeDocument/2006/relationships/oleObject" Target="../embeddings/oleObject282.bin"/><Relationship Id="rId5" Type="http://schemas.openxmlformats.org/officeDocument/2006/relationships/image" Target="../media/image2.emf"/><Relationship Id="rId4" Type="http://schemas.openxmlformats.org/officeDocument/2006/relationships/oleObject" Target="../embeddings/oleObject281.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287.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84.bin"/><Relationship Id="rId1" Type="http://schemas.openxmlformats.org/officeDocument/2006/relationships/slideLayout" Target="../slideLayouts/slideLayout2.xml"/><Relationship Id="rId6" Type="http://schemas.openxmlformats.org/officeDocument/2006/relationships/oleObject" Target="../embeddings/oleObject286.bin"/><Relationship Id="rId5" Type="http://schemas.openxmlformats.org/officeDocument/2006/relationships/image" Target="../media/image2.emf"/><Relationship Id="rId10" Type="http://schemas.openxmlformats.org/officeDocument/2006/relationships/image" Target="../media/image113.png"/><Relationship Id="rId4" Type="http://schemas.openxmlformats.org/officeDocument/2006/relationships/oleObject" Target="../embeddings/oleObject285.bin"/><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29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88.bin"/><Relationship Id="rId1" Type="http://schemas.openxmlformats.org/officeDocument/2006/relationships/slideLayout" Target="../slideLayouts/slideLayout4.xml"/><Relationship Id="rId6" Type="http://schemas.openxmlformats.org/officeDocument/2006/relationships/oleObject" Target="../embeddings/oleObject290.bin"/><Relationship Id="rId5" Type="http://schemas.openxmlformats.org/officeDocument/2006/relationships/image" Target="../media/image2.emf"/><Relationship Id="rId4" Type="http://schemas.openxmlformats.org/officeDocument/2006/relationships/oleObject" Target="../embeddings/oleObject289.bin"/><Relationship Id="rId9" Type="http://schemas.openxmlformats.org/officeDocument/2006/relationships/image" Target="../media/image114.png"/></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29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92.bin"/><Relationship Id="rId1" Type="http://schemas.openxmlformats.org/officeDocument/2006/relationships/slideLayout" Target="../slideLayouts/slideLayout4.xml"/><Relationship Id="rId6" Type="http://schemas.openxmlformats.org/officeDocument/2006/relationships/oleObject" Target="../embeddings/oleObject294.bin"/><Relationship Id="rId5" Type="http://schemas.openxmlformats.org/officeDocument/2006/relationships/image" Target="../media/image2.emf"/><Relationship Id="rId4" Type="http://schemas.openxmlformats.org/officeDocument/2006/relationships/oleObject" Target="../embeddings/oleObject293.bin"/><Relationship Id="rId9"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296.bin"/><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28.bin"/><Relationship Id="rId1" Type="http://schemas.openxmlformats.org/officeDocument/2006/relationships/slideLayout" Target="../slideLayouts/slideLayout2.xml"/><Relationship Id="rId6" Type="http://schemas.openxmlformats.org/officeDocument/2006/relationships/oleObject" Target="../embeddings/oleObject30.bin"/><Relationship Id="rId5" Type="http://schemas.openxmlformats.org/officeDocument/2006/relationships/image" Target="../media/image2.emf"/><Relationship Id="rId4" Type="http://schemas.openxmlformats.org/officeDocument/2006/relationships/oleObject" Target="../embeddings/oleObject29.bin"/><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oleObject" Target="../embeddings/oleObject32.bin"/><Relationship Id="rId1" Type="http://schemas.openxmlformats.org/officeDocument/2006/relationships/slideLayout" Target="../slideLayouts/slideLayout2.xml"/><Relationship Id="rId6" Type="http://schemas.openxmlformats.org/officeDocument/2006/relationships/oleObject" Target="../embeddings/oleObject34.bin"/><Relationship Id="rId5" Type="http://schemas.openxmlformats.org/officeDocument/2006/relationships/image" Target="../media/image2.emf"/><Relationship Id="rId4" Type="http://schemas.openxmlformats.org/officeDocument/2006/relationships/oleObject" Target="../embeddings/oleObject33.bin"/><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2351088" y="6021389"/>
          <a:ext cx="2089150" cy="46037"/>
        </p:xfrm>
        <a:graphic>
          <a:graphicData uri="http://schemas.openxmlformats.org/presentationml/2006/ole">
            <mc:AlternateContent xmlns:mc="http://schemas.openxmlformats.org/markup-compatibility/2006">
              <mc:Choice xmlns:v="urn:schemas-microsoft-com:vml" Requires="v">
                <p:oleObj name="CorelDRAW" r:id="rId3" imgW="2480400" imgH="61200" progId="">
                  <p:embed/>
                </p:oleObj>
              </mc:Choice>
              <mc:Fallback>
                <p:oleObj name="CorelDRAW" r:id="rId3" imgW="2480400" imgH="61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6021389"/>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2351089" y="6092825"/>
          <a:ext cx="2593975" cy="46038"/>
        </p:xfrm>
        <a:graphic>
          <a:graphicData uri="http://schemas.openxmlformats.org/presentationml/2006/ole">
            <mc:AlternateContent xmlns:mc="http://schemas.openxmlformats.org/markup-compatibility/2006">
              <mc:Choice xmlns:v="urn:schemas-microsoft-com:vml" Requires="v">
                <p:oleObj name="CorelDRAW" r:id="rId5" imgW="3484080" imgH="61200" progId="">
                  <p:embed/>
                </p:oleObj>
              </mc:Choice>
              <mc:Fallback>
                <p:oleObj name="CorelDRAW" r:id="rId5" imgW="3484080" imgH="6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9"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2351088" y="6165850"/>
          <a:ext cx="3384550" cy="44450"/>
        </p:xfrm>
        <a:graphic>
          <a:graphicData uri="http://schemas.openxmlformats.org/presentationml/2006/ole">
            <mc:AlternateContent xmlns:mc="http://schemas.openxmlformats.org/markup-compatibility/2006">
              <mc:Choice xmlns:v="urn:schemas-microsoft-com:vml" Requires="v">
                <p:oleObj name="CorelDRAW" r:id="rId7" imgW="2480400" imgH="61200" progId="">
                  <p:embed/>
                </p:oleObj>
              </mc:Choice>
              <mc:Fallback>
                <p:oleObj name="CorelDRAW" r:id="rId7" imgW="2480400" imgH="61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Podtytuł 2"/>
          <p:cNvSpPr>
            <a:spLocks noGrp="1"/>
          </p:cNvSpPr>
          <p:nvPr>
            <p:ph type="subTitle" idx="1"/>
          </p:nvPr>
        </p:nvSpPr>
        <p:spPr>
          <a:xfrm>
            <a:off x="1398268" y="4124020"/>
            <a:ext cx="9144000" cy="544959"/>
          </a:xfrm>
        </p:spPr>
        <p:txBody>
          <a:bodyPr>
            <a:normAutofit/>
          </a:bodyPr>
          <a:lstStyle/>
          <a:p>
            <a:r>
              <a:rPr lang="pl-PL" sz="3200" dirty="0"/>
              <a:t>Oddział w Zarzeczewie</a:t>
            </a:r>
          </a:p>
        </p:txBody>
      </p:sp>
      <p:pic>
        <p:nvPicPr>
          <p:cNvPr id="3" name="Obraz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2224" y="1009795"/>
            <a:ext cx="6390161" cy="2734571"/>
          </a:xfrm>
          <a:prstGeom prst="rect">
            <a:avLst/>
          </a:prstGeom>
        </p:spPr>
      </p:pic>
      <p:sp>
        <p:nvSpPr>
          <p:cNvPr id="11" name="Podtytuł 2"/>
          <p:cNvSpPr txBox="1">
            <a:spLocks/>
          </p:cNvSpPr>
          <p:nvPr/>
        </p:nvSpPr>
        <p:spPr>
          <a:xfrm>
            <a:off x="1241694" y="5004170"/>
            <a:ext cx="9144000" cy="5449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sz="3200" dirty="0"/>
              <a:t>Zarzeczewo, 23.11.2023 r.</a:t>
            </a:r>
          </a:p>
        </p:txBody>
      </p:sp>
    </p:spTree>
    <p:extLst>
      <p:ext uri="{BB962C8B-B14F-4D97-AF65-F5344CB8AC3E}">
        <p14:creationId xmlns:p14="http://schemas.microsoft.com/office/powerpoint/2010/main" val="3407539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787178" y="1880639"/>
            <a:ext cx="8579459" cy="4113762"/>
          </a:xfrm>
        </p:spPr>
        <p:txBody>
          <a:bodyPr>
            <a:normAutofit/>
          </a:bodyPr>
          <a:lstStyle/>
          <a:p>
            <a:pPr marL="0" indent="0">
              <a:buNone/>
            </a:pPr>
            <a:r>
              <a:rPr lang="pl-PL" sz="3200" b="1" dirty="0">
                <a:solidFill>
                  <a:schemeClr val="accent6">
                    <a:lumMod val="75000"/>
                  </a:schemeClr>
                </a:solidFill>
                <a:latin typeface="+mj-lt"/>
              </a:rPr>
              <a:t>Glinka</a:t>
            </a:r>
            <a:r>
              <a:rPr lang="fi-FI" sz="3200" b="1" dirty="0">
                <a:solidFill>
                  <a:schemeClr val="accent6">
                    <a:lumMod val="75000"/>
                  </a:schemeClr>
                </a:solidFill>
                <a:latin typeface="+mj-lt"/>
              </a:rPr>
              <a:t> Multani Mitti (Ziemia Fulerska)</a:t>
            </a:r>
            <a:r>
              <a:rPr lang="pl-PL" sz="3200" b="1" dirty="0">
                <a:solidFill>
                  <a:schemeClr val="accent6">
                    <a:lumMod val="75000"/>
                  </a:schemeClr>
                </a:solidFill>
                <a:latin typeface="+mj-lt"/>
              </a:rPr>
              <a:t> </a:t>
            </a:r>
          </a:p>
          <a:p>
            <a:pPr marL="0" indent="0">
              <a:buNone/>
            </a:pPr>
            <a:r>
              <a:rPr lang="pl-PL" sz="3200" dirty="0">
                <a:solidFill>
                  <a:schemeClr val="accent6">
                    <a:lumMod val="75000"/>
                  </a:schemeClr>
                </a:solidFill>
                <a:latin typeface="+mj-lt"/>
              </a:rPr>
              <a:t>można dodać glinki do ulubionego szamponu, by jeszcze dokładniej oczyścić włosy i skórę głowy  (efekt uniesionych włosów, pełnych objętości, nieco sztywniejszych) ;w trakcie mycia wykonujemy delikatny masaż skóry głowy, by złuszczyć zalegający obumarły naskórek</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20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8109" y="500276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472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943141"/>
            <a:ext cx="8766321" cy="4051260"/>
          </a:xfrm>
        </p:spPr>
        <p:txBody>
          <a:bodyPr>
            <a:normAutofit/>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Tłuszcze stałe, płynne i masła </a:t>
            </a:r>
            <a:r>
              <a:rPr lang="pl-PL" sz="3200" dirty="0">
                <a:solidFill>
                  <a:schemeClr val="accent6">
                    <a:lumMod val="75000"/>
                  </a:schemeClr>
                </a:solidFill>
                <a:latin typeface="+mj-lt"/>
              </a:rPr>
              <a:t>(najlepsze są nierafinowane oleje tłoczone na zimno): </a:t>
            </a:r>
          </a:p>
          <a:p>
            <a:pPr marL="0" indent="0">
              <a:buNone/>
            </a:pPr>
            <a:r>
              <a:rPr lang="pl-PL" sz="3200" b="1" dirty="0">
                <a:solidFill>
                  <a:schemeClr val="accent6">
                    <a:lumMod val="75000"/>
                  </a:schemeClr>
                </a:solidFill>
                <a:latin typeface="+mj-lt"/>
              </a:rPr>
              <a:t>masło kakaowe</a:t>
            </a:r>
            <a:r>
              <a:rPr lang="pl-PL" sz="3200" dirty="0">
                <a:solidFill>
                  <a:schemeClr val="accent6">
                    <a:lumMod val="75000"/>
                  </a:schemeClr>
                </a:solidFill>
                <a:latin typeface="+mj-lt"/>
              </a:rPr>
              <a:t>, olej mango, masło </a:t>
            </a:r>
            <a:r>
              <a:rPr lang="pl-PL" sz="3200" dirty="0" err="1">
                <a:solidFill>
                  <a:schemeClr val="accent6">
                    <a:lumMod val="75000"/>
                  </a:schemeClr>
                </a:solidFill>
                <a:latin typeface="+mj-lt"/>
              </a:rPr>
              <a:t>shea</a:t>
            </a:r>
            <a:r>
              <a:rPr lang="pl-PL" sz="3200" dirty="0">
                <a:solidFill>
                  <a:schemeClr val="accent6">
                    <a:lumMod val="75000"/>
                  </a:schemeClr>
                </a:solidFill>
                <a:latin typeface="+mj-lt"/>
              </a:rPr>
              <a:t>, </a:t>
            </a:r>
            <a:r>
              <a:rPr lang="pl-PL" sz="3200" b="1" dirty="0">
                <a:solidFill>
                  <a:schemeClr val="accent6">
                    <a:lumMod val="75000"/>
                  </a:schemeClr>
                </a:solidFill>
                <a:latin typeface="+mj-lt"/>
              </a:rPr>
              <a:t>olej kokosowy</a:t>
            </a:r>
            <a:r>
              <a:rPr lang="pl-PL" sz="3200" dirty="0">
                <a:solidFill>
                  <a:schemeClr val="accent6">
                    <a:lumMod val="75000"/>
                  </a:schemeClr>
                </a:solidFill>
                <a:latin typeface="+mj-lt"/>
              </a:rPr>
              <a:t>, sezamowy, słonecznikowy, </a:t>
            </a:r>
            <a:r>
              <a:rPr lang="pl-PL" sz="3200" b="1" dirty="0">
                <a:solidFill>
                  <a:schemeClr val="accent6">
                    <a:lumMod val="75000"/>
                  </a:schemeClr>
                </a:solidFill>
                <a:latin typeface="+mj-lt"/>
              </a:rPr>
              <a:t>migdałowy, </a:t>
            </a:r>
            <a:r>
              <a:rPr lang="pl-PL" sz="3200" dirty="0">
                <a:solidFill>
                  <a:schemeClr val="accent6">
                    <a:lumMod val="75000"/>
                  </a:schemeClr>
                </a:solidFill>
                <a:latin typeface="+mj-lt"/>
              </a:rPr>
              <a:t>z pestek moreli, orzechów laskowych, wiesiołka, konopny, z czarnuszki, </a:t>
            </a:r>
            <a:r>
              <a:rPr lang="pl-PL" sz="3200" b="1" dirty="0">
                <a:solidFill>
                  <a:schemeClr val="accent6">
                    <a:lumMod val="75000"/>
                  </a:schemeClr>
                </a:solidFill>
                <a:latin typeface="+mj-lt"/>
              </a:rPr>
              <a:t>z pestek winogron</a:t>
            </a:r>
            <a:r>
              <a:rPr lang="pl-PL" sz="3200" dirty="0">
                <a:solidFill>
                  <a:schemeClr val="accent6">
                    <a:lumMod val="75000"/>
                  </a:schemeClr>
                </a:solidFill>
                <a:latin typeface="+mj-lt"/>
              </a:rPr>
              <a:t>, </a:t>
            </a:r>
            <a:r>
              <a:rPr lang="pl-PL" sz="3200" dirty="0" err="1">
                <a:solidFill>
                  <a:schemeClr val="accent6">
                    <a:lumMod val="75000"/>
                  </a:schemeClr>
                </a:solidFill>
                <a:latin typeface="+mj-lt"/>
              </a:rPr>
              <a:t>arganowy</a:t>
            </a:r>
            <a:r>
              <a:rPr lang="pl-PL" sz="3200" dirty="0">
                <a:solidFill>
                  <a:schemeClr val="accent6">
                    <a:lumMod val="75000"/>
                  </a:schemeClr>
                </a:solidFill>
                <a:latin typeface="+mj-lt"/>
              </a:rPr>
              <a:t>, z awokado, z nasion maliny czerwonej, </a:t>
            </a:r>
            <a:r>
              <a:rPr lang="pl-PL" sz="3200" b="1" dirty="0">
                <a:solidFill>
                  <a:schemeClr val="accent6">
                    <a:lumMod val="75000"/>
                  </a:schemeClr>
                </a:solidFill>
                <a:latin typeface="+mj-lt"/>
              </a:rPr>
              <a:t>oliwa z oliwek</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3218" name="Picture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1225" y="4914858"/>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220" name="Picture 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0495" y="2258172"/>
            <a:ext cx="19335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335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1943141"/>
            <a:ext cx="8384658" cy="4294146"/>
          </a:xfrm>
        </p:spPr>
        <p:txBody>
          <a:bodyPr>
            <a:normAutofit fontScale="77500" lnSpcReduction="20000"/>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Masło kakaowe</a:t>
            </a:r>
          </a:p>
          <a:p>
            <a:pPr marL="0" indent="0">
              <a:buNone/>
            </a:pPr>
            <a:r>
              <a:rPr lang="pl-PL" sz="3200" dirty="0">
                <a:solidFill>
                  <a:schemeClr val="accent6">
                    <a:lumMod val="50000"/>
                  </a:schemeClr>
                </a:solidFill>
                <a:latin typeface="+mj-lt"/>
              </a:rPr>
              <a:t>Pozyskiwane z nasion dojrzałych owoców kakaowca (Ameryka Południowa, Afryka, Azja). Owoce, a potem nasiona poddaje się </a:t>
            </a:r>
            <a:r>
              <a:rPr lang="pl-PL" sz="3200" b="1" dirty="0">
                <a:solidFill>
                  <a:schemeClr val="accent6">
                    <a:lumMod val="50000"/>
                  </a:schemeClr>
                </a:solidFill>
                <a:latin typeface="+mj-lt"/>
              </a:rPr>
              <a:t>procesom fermentacji</a:t>
            </a:r>
            <a:r>
              <a:rPr lang="pl-PL" sz="3200" dirty="0">
                <a:solidFill>
                  <a:schemeClr val="accent6">
                    <a:lumMod val="50000"/>
                  </a:schemeClr>
                </a:solidFill>
                <a:latin typeface="+mj-lt"/>
              </a:rPr>
              <a:t>, po czym suszy się je i praży. Kolejny etap to mielenie ziarna na masę kakaową, z której tłoczy </a:t>
            </a:r>
            <a:r>
              <a:rPr lang="pl-PL" sz="3200" b="1" dirty="0">
                <a:solidFill>
                  <a:schemeClr val="accent6">
                    <a:lumMod val="50000"/>
                  </a:schemeClr>
                </a:solidFill>
                <a:latin typeface="+mj-lt"/>
              </a:rPr>
              <a:t>się na ciepło masło kakaowe </a:t>
            </a:r>
            <a:r>
              <a:rPr lang="pl-PL" sz="3200" dirty="0">
                <a:solidFill>
                  <a:schemeClr val="accent6">
                    <a:lumMod val="50000"/>
                  </a:schemeClr>
                </a:solidFill>
                <a:latin typeface="+mj-lt"/>
              </a:rPr>
              <a:t>(olej kakaowy, tłuszcz kakaowy). Produktem ubocznym w procesie wytłaczania oleju z masy kakaowej jest </a:t>
            </a:r>
            <a:r>
              <a:rPr lang="pl-PL" sz="3200" b="1" dirty="0">
                <a:solidFill>
                  <a:schemeClr val="accent6">
                    <a:lumMod val="50000"/>
                  </a:schemeClr>
                </a:solidFill>
                <a:latin typeface="+mj-lt"/>
              </a:rPr>
              <a:t>kuch kakaowy</a:t>
            </a:r>
            <a:r>
              <a:rPr lang="pl-PL" sz="3200" dirty="0">
                <a:solidFill>
                  <a:schemeClr val="accent6">
                    <a:lumMod val="50000"/>
                  </a:schemeClr>
                </a:solidFill>
                <a:latin typeface="+mj-lt"/>
              </a:rPr>
              <a:t>, z którego robi się kakao. Otrzymane masło kakaowe ma jasnożółtą barwę. W temperaturze pokojowej ma zbitą, twardą konsystencję. </a:t>
            </a:r>
            <a:r>
              <a:rPr lang="pl-PL" sz="3200" b="1" dirty="0">
                <a:solidFill>
                  <a:schemeClr val="accent6">
                    <a:lumMod val="50000"/>
                  </a:schemeClr>
                </a:solidFill>
                <a:latin typeface="+mj-lt"/>
              </a:rPr>
              <a:t>Topi się w temperaturze 30-35 stopni Celsjusza, a zatem w temperaturze zbliżonej do temperatury ludzkiego ciała. To sprawia, że w kontakcie ze skórą rozpuszcza się i wchłania.</a:t>
            </a:r>
          </a:p>
          <a:p>
            <a:pPr marL="0" indent="0">
              <a:buNone/>
            </a:pPr>
            <a:endParaRPr lang="pl-PL" sz="32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6" name="Picture 2" descr="Masło Kakaowe Nierafinowane, Naturalne 100g Bio-Line iZdrowiej">
            <a:extLst>
              <a:ext uri="{FF2B5EF4-FFF2-40B4-BE49-F238E27FC236}">
                <a16:creationId xmlns:a16="http://schemas.microsoft.com/office/drawing/2014/main" id="{96FEC77D-ED43-7E0C-461C-D8F0796368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7955" y="380581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057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943141"/>
            <a:ext cx="8766321" cy="4051260"/>
          </a:xfrm>
        </p:spPr>
        <p:txBody>
          <a:bodyPr>
            <a:normAutofit fontScale="77500" lnSpcReduction="20000"/>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Masło kakaowe (nierafinowane):</a:t>
            </a:r>
          </a:p>
          <a:p>
            <a:pPr marL="0" indent="0">
              <a:buNone/>
            </a:pPr>
            <a:r>
              <a:rPr lang="pl-PL" sz="3200" dirty="0">
                <a:solidFill>
                  <a:schemeClr val="accent6">
                    <a:lumMod val="50000"/>
                  </a:schemeClr>
                </a:solidFill>
                <a:latin typeface="+mj-lt"/>
              </a:rPr>
              <a:t>- jest źródłem przeciwutleniaczy, nienasyconych kwasów tłuszczowych oraz składników odżywczych, które spowalniają procesy starzenia się skóry oraz zmniejszają widoczność zmarszczek, zmiękczają one, nawilżają, wygładzają i odżywiają skórę</a:t>
            </a:r>
          </a:p>
          <a:p>
            <a:pPr marL="0" indent="0">
              <a:buNone/>
            </a:pPr>
            <a:endParaRPr lang="pl-PL" sz="3200" dirty="0">
              <a:solidFill>
                <a:schemeClr val="accent6">
                  <a:lumMod val="50000"/>
                </a:schemeClr>
              </a:solidFill>
              <a:latin typeface="+mj-lt"/>
            </a:endParaRPr>
          </a:p>
          <a:p>
            <a:pPr marL="0" indent="0">
              <a:buNone/>
            </a:pPr>
            <a:r>
              <a:rPr lang="pl-PL" sz="3200" dirty="0">
                <a:solidFill>
                  <a:schemeClr val="accent6">
                    <a:lumMod val="50000"/>
                  </a:schemeClr>
                </a:solidFill>
                <a:latin typeface="+mj-lt"/>
              </a:rPr>
              <a:t>- wykorzystywane jest do opalania (chroni przed promieniowaniem UV, a poza tym wyrównuje kolor skóry, lekko ją przyciemnia i likwiduje przebarwienia, przez co jest uważane za naturalny bronzer do ciała)</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0" name="Picture 2" descr="Masło KAKAOWE nierafinowane, łupane 1kg">
            <a:extLst>
              <a:ext uri="{FF2B5EF4-FFF2-40B4-BE49-F238E27FC236}">
                <a16:creationId xmlns:a16="http://schemas.microsoft.com/office/drawing/2014/main" id="{F4CA4586-D9CF-2100-253B-8BE0BCCA21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5025" y="469963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44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943141"/>
            <a:ext cx="8766321" cy="4051260"/>
          </a:xfrm>
        </p:spPr>
        <p:txBody>
          <a:bodyPr>
            <a:normAutofit/>
          </a:bodyPr>
          <a:lstStyle/>
          <a:p>
            <a:pPr marL="0" indent="0">
              <a:buNone/>
            </a:pPr>
            <a:r>
              <a:rPr lang="pl-PL" sz="3200" b="1" dirty="0">
                <a:solidFill>
                  <a:schemeClr val="accent6">
                    <a:lumMod val="75000"/>
                  </a:schemeClr>
                </a:solidFill>
                <a:latin typeface="+mj-lt"/>
              </a:rPr>
              <a:t>Masło </a:t>
            </a:r>
            <a:r>
              <a:rPr lang="pl-PL" sz="3200" b="1" dirty="0" err="1">
                <a:solidFill>
                  <a:schemeClr val="accent6">
                    <a:lumMod val="75000"/>
                  </a:schemeClr>
                </a:solidFill>
                <a:latin typeface="+mj-lt"/>
              </a:rPr>
              <a:t>shea</a:t>
            </a:r>
            <a:r>
              <a:rPr lang="pl-PL" sz="3200" b="1" dirty="0">
                <a:solidFill>
                  <a:schemeClr val="accent6">
                    <a:lumMod val="75000"/>
                  </a:schemeClr>
                </a:solidFill>
                <a:latin typeface="+mj-lt"/>
              </a:rPr>
              <a:t> (</a:t>
            </a:r>
            <a:r>
              <a:rPr lang="pl-PL" sz="3200" dirty="0">
                <a:solidFill>
                  <a:schemeClr val="accent6">
                    <a:lumMod val="75000"/>
                  </a:schemeClr>
                </a:solidFill>
                <a:latin typeface="+mj-lt"/>
              </a:rPr>
              <a:t>masło </a:t>
            </a:r>
            <a:r>
              <a:rPr lang="pl-PL" sz="3200" dirty="0" err="1">
                <a:solidFill>
                  <a:schemeClr val="accent6">
                    <a:lumMod val="75000"/>
                  </a:schemeClr>
                </a:solidFill>
                <a:latin typeface="+mj-lt"/>
              </a:rPr>
              <a:t>karité</a:t>
            </a:r>
            <a:r>
              <a:rPr lang="pl-PL" sz="3200" dirty="0">
                <a:solidFill>
                  <a:schemeClr val="accent6">
                    <a:lumMod val="75000"/>
                  </a:schemeClr>
                </a:solidFill>
                <a:latin typeface="+mj-lt"/>
              </a:rPr>
              <a:t>) </a:t>
            </a:r>
          </a:p>
          <a:p>
            <a:r>
              <a:rPr lang="pl-PL" sz="3200" dirty="0">
                <a:solidFill>
                  <a:schemeClr val="accent6">
                    <a:lumMod val="75000"/>
                  </a:schemeClr>
                </a:solidFill>
                <a:latin typeface="+mj-lt"/>
              </a:rPr>
              <a:t>Otrzymywane z nasion drzewa masłowego, które występuje w Afryce. </a:t>
            </a:r>
          </a:p>
          <a:p>
            <a:r>
              <a:rPr lang="pl-PL" sz="3200" dirty="0">
                <a:solidFill>
                  <a:schemeClr val="accent6">
                    <a:lumMod val="75000"/>
                  </a:schemeClr>
                </a:solidFill>
                <a:latin typeface="+mj-lt"/>
              </a:rPr>
              <a:t>Z rozgniecionych nasion otrzymuje się biały tłuszcz o stałej konsystencji, czyli masło </a:t>
            </a:r>
            <a:r>
              <a:rPr lang="pl-PL" sz="3200" dirty="0" err="1">
                <a:solidFill>
                  <a:schemeClr val="accent6">
                    <a:lumMod val="75000"/>
                  </a:schemeClr>
                </a:solidFill>
                <a:latin typeface="+mj-lt"/>
              </a:rPr>
              <a:t>Shea</a:t>
            </a:r>
            <a:r>
              <a:rPr lang="pl-PL" sz="3200" dirty="0">
                <a:solidFill>
                  <a:schemeClr val="accent6">
                    <a:lumMod val="75000"/>
                  </a:schemeClr>
                </a:solidFill>
                <a:latin typeface="+mj-lt"/>
              </a:rPr>
              <a:t>. </a:t>
            </a:r>
          </a:p>
          <a:p>
            <a:r>
              <a:rPr lang="pl-PL" sz="3200" dirty="0">
                <a:solidFill>
                  <a:schemeClr val="accent6">
                    <a:lumMod val="75000"/>
                  </a:schemeClr>
                </a:solidFill>
                <a:latin typeface="+mj-lt"/>
              </a:rPr>
              <a:t>W Afryce od wieków surowiec jest wykorzystywany do produkcji margaryny, stosowany jest jako lek oraz używany do pielęgnacji skóry. </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Obraz 4">
            <a:extLst>
              <a:ext uri="{FF2B5EF4-FFF2-40B4-BE49-F238E27FC236}">
                <a16:creationId xmlns:a16="http://schemas.microsoft.com/office/drawing/2014/main" id="{0E978C27-07B9-F635-1037-C40333604D6D}"/>
              </a:ext>
            </a:extLst>
          </p:cNvPr>
          <p:cNvPicPr>
            <a:picLocks noChangeAspect="1"/>
          </p:cNvPicPr>
          <p:nvPr/>
        </p:nvPicPr>
        <p:blipFill>
          <a:blip r:embed="rId9"/>
          <a:stretch>
            <a:fillRect/>
          </a:stretch>
        </p:blipFill>
        <p:spPr>
          <a:xfrm>
            <a:off x="10027141" y="2484658"/>
            <a:ext cx="2143125" cy="2143125"/>
          </a:xfrm>
          <a:prstGeom prst="rect">
            <a:avLst/>
          </a:prstGeom>
        </p:spPr>
      </p:pic>
    </p:spTree>
    <p:extLst>
      <p:ext uri="{BB962C8B-B14F-4D97-AF65-F5344CB8AC3E}">
        <p14:creationId xmlns:p14="http://schemas.microsoft.com/office/powerpoint/2010/main" val="3711697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943141"/>
            <a:ext cx="8766321" cy="4051260"/>
          </a:xfrm>
        </p:spPr>
        <p:txBody>
          <a:bodyPr>
            <a:normAutofit fontScale="70000" lnSpcReduction="20000"/>
          </a:bodyPr>
          <a:lstStyle/>
          <a:p>
            <a:pPr marL="0" indent="0">
              <a:buNone/>
            </a:pPr>
            <a:r>
              <a:rPr lang="pl-PL" sz="3200" b="1" dirty="0">
                <a:solidFill>
                  <a:schemeClr val="accent6">
                    <a:lumMod val="75000"/>
                  </a:schemeClr>
                </a:solidFill>
                <a:latin typeface="+mj-lt"/>
              </a:rPr>
              <a:t>Masło </a:t>
            </a:r>
            <a:r>
              <a:rPr lang="pl-PL" sz="3200" b="1" dirty="0" err="1">
                <a:solidFill>
                  <a:schemeClr val="accent6">
                    <a:lumMod val="75000"/>
                  </a:schemeClr>
                </a:solidFill>
                <a:latin typeface="+mj-lt"/>
              </a:rPr>
              <a:t>shea</a:t>
            </a:r>
            <a:endParaRPr lang="pl-PL" sz="3200" b="1" dirty="0">
              <a:solidFill>
                <a:schemeClr val="accent6">
                  <a:lumMod val="75000"/>
                </a:schemeClr>
              </a:solidFill>
              <a:latin typeface="+mj-lt"/>
            </a:endParaRPr>
          </a:p>
          <a:p>
            <a:r>
              <a:rPr lang="pl-PL" sz="3200" dirty="0">
                <a:solidFill>
                  <a:schemeClr val="accent6">
                    <a:lumMod val="75000"/>
                  </a:schemeClr>
                </a:solidFill>
                <a:latin typeface="+mj-lt"/>
              </a:rPr>
              <a:t>składnik odżywczych, gęstych i bogatych balsamów do ciała  oraz kremów przeciwsłonecznych</a:t>
            </a:r>
          </a:p>
          <a:p>
            <a:r>
              <a:rPr lang="pl-PL" sz="3200" dirty="0">
                <a:solidFill>
                  <a:schemeClr val="accent6">
                    <a:lumMod val="75000"/>
                  </a:schemeClr>
                </a:solidFill>
                <a:latin typeface="+mj-lt"/>
              </a:rPr>
              <a:t>do każdego typu cery</a:t>
            </a:r>
          </a:p>
          <a:p>
            <a:r>
              <a:rPr lang="pl-PL" sz="3200" dirty="0">
                <a:solidFill>
                  <a:schemeClr val="accent6">
                    <a:lumMod val="75000"/>
                  </a:schemeClr>
                </a:solidFill>
                <a:latin typeface="+mj-lt"/>
              </a:rPr>
              <a:t>bogaty skład: przeciwutleniacze, katechiny, witaminy z gruby A, E oraz F </a:t>
            </a:r>
          </a:p>
          <a:p>
            <a:r>
              <a:rPr lang="pl-PL" sz="3200" dirty="0">
                <a:solidFill>
                  <a:schemeClr val="accent6">
                    <a:lumMod val="75000"/>
                  </a:schemeClr>
                </a:solidFill>
                <a:latin typeface="+mj-lt"/>
              </a:rPr>
              <a:t>aplikowane na ciało w czystej formie zastępuje balsam nawilżający, krem do stóp czy krem do twarzy </a:t>
            </a:r>
          </a:p>
          <a:p>
            <a:r>
              <a:rPr lang="pl-PL" sz="3200" dirty="0">
                <a:solidFill>
                  <a:schemeClr val="accent6">
                    <a:lumMod val="75000"/>
                  </a:schemeClr>
                </a:solidFill>
                <a:latin typeface="+mj-lt"/>
              </a:rPr>
              <a:t>można je stosować cały rok, niezależnie od pory roku</a:t>
            </a:r>
          </a:p>
          <a:p>
            <a:r>
              <a:rPr lang="pl-PL" sz="3200" dirty="0">
                <a:solidFill>
                  <a:schemeClr val="accent6">
                    <a:lumMod val="75000"/>
                  </a:schemeClr>
                </a:solidFill>
                <a:latin typeface="+mj-lt"/>
              </a:rPr>
              <a:t>działa antybakteryjnie, kojąco, wzmacniająco, </a:t>
            </a:r>
            <a:r>
              <a:rPr lang="pl-PL" sz="3200" dirty="0" err="1">
                <a:solidFill>
                  <a:schemeClr val="accent6">
                    <a:lumMod val="75000"/>
                  </a:schemeClr>
                </a:solidFill>
                <a:latin typeface="+mj-lt"/>
              </a:rPr>
              <a:t>przeciwzmarszczkowo</a:t>
            </a:r>
            <a:endParaRPr lang="pl-PL" sz="3200" dirty="0">
              <a:solidFill>
                <a:schemeClr val="accent6">
                  <a:lumMod val="75000"/>
                </a:schemeClr>
              </a:solidFill>
              <a:latin typeface="+mj-lt"/>
            </a:endParaRPr>
          </a:p>
          <a:p>
            <a:r>
              <a:rPr lang="pl-PL" sz="3200" dirty="0">
                <a:solidFill>
                  <a:schemeClr val="accent6">
                    <a:lumMod val="75000"/>
                  </a:schemeClr>
                </a:solidFill>
                <a:latin typeface="+mj-lt"/>
              </a:rPr>
              <a:t>polecane na przesuszone usta, łokcie, kolana czy pięty.</a:t>
            </a:r>
          </a:p>
          <a:p>
            <a:pPr marL="0" indent="0">
              <a:buNone/>
            </a:pPr>
            <a:endParaRPr lang="pl-PL" sz="32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3218" name="Picture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34248" y="4525244"/>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447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699260"/>
            <a:ext cx="8766321" cy="4295141"/>
          </a:xfrm>
        </p:spPr>
        <p:txBody>
          <a:bodyPr>
            <a:normAutofit fontScale="85000" lnSpcReduction="20000"/>
          </a:bodyPr>
          <a:lstStyle/>
          <a:p>
            <a:pPr marL="0" indent="0">
              <a:buNone/>
            </a:pPr>
            <a:endParaRPr lang="pl-PL" sz="3200" b="1" dirty="0">
              <a:solidFill>
                <a:schemeClr val="accent6">
                  <a:lumMod val="75000"/>
                </a:schemeClr>
              </a:solidFill>
              <a:latin typeface="+mj-lt"/>
            </a:endParaRPr>
          </a:p>
          <a:p>
            <a:pPr marL="0" indent="0">
              <a:buNone/>
            </a:pPr>
            <a:r>
              <a:rPr lang="pl-PL" sz="3500" b="1" dirty="0">
                <a:solidFill>
                  <a:schemeClr val="accent6">
                    <a:lumMod val="75000"/>
                  </a:schemeClr>
                </a:solidFill>
                <a:latin typeface="+mj-lt"/>
              </a:rPr>
              <a:t>Olej kokosowy</a:t>
            </a:r>
          </a:p>
          <a:p>
            <a:pPr marL="0" indent="0">
              <a:buNone/>
            </a:pPr>
            <a:r>
              <a:rPr lang="pl-PL" sz="3200" b="1" dirty="0">
                <a:solidFill>
                  <a:schemeClr val="accent6">
                    <a:lumMod val="75000"/>
                  </a:schemeClr>
                </a:solidFill>
                <a:latin typeface="+mj-lt"/>
              </a:rPr>
              <a:t>Nierafinowany </a:t>
            </a:r>
            <a:r>
              <a:rPr lang="pl-PL" sz="3200" dirty="0">
                <a:solidFill>
                  <a:schemeClr val="accent6">
                    <a:lumMod val="75000"/>
                  </a:schemeClr>
                </a:solidFill>
                <a:latin typeface="+mj-lt"/>
              </a:rPr>
              <a:t>– ma dużo więcej składników odżywczych niż rafinowany, zachowuje smak i aromat kokosa, sprawdzi się w czasie zabiegów pielęgnacyjnych, doskonały do stosowania na zimno.</a:t>
            </a:r>
          </a:p>
          <a:p>
            <a:pPr marL="0" indent="0">
              <a:buNone/>
            </a:pPr>
            <a:r>
              <a:rPr lang="pl-PL" sz="3200" b="1" dirty="0">
                <a:solidFill>
                  <a:schemeClr val="accent6">
                    <a:lumMod val="75000"/>
                  </a:schemeClr>
                </a:solidFill>
                <a:latin typeface="+mj-lt"/>
              </a:rPr>
              <a:t>Rafinowany – </a:t>
            </a:r>
            <a:r>
              <a:rPr lang="pl-PL" sz="3200" dirty="0">
                <a:solidFill>
                  <a:schemeClr val="accent6">
                    <a:lumMod val="75000"/>
                  </a:schemeClr>
                </a:solidFill>
                <a:latin typeface="+mj-lt"/>
              </a:rPr>
              <a:t>dużo bardziej przetworzony, w procesie rafinacji  polegającym na podgrzewaniu oleju do wysokiej temperatury, pozbawiony większości właściwości, także smaku i zapachu; dzięki temu zyskuje on większą trwałość i wyższą temperaturę palenia - idealny produkt do smażenia czy pieczenia, nie nadaje się do stosowania na zimno, czy do pielęgnacji ciała.</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2AB075B5-29B9-9CEE-5613-673C75C6CE60}"/>
              </a:ext>
            </a:extLst>
          </p:cNvPr>
          <p:cNvPicPr>
            <a:picLocks noChangeAspect="1"/>
          </p:cNvPicPr>
          <p:nvPr/>
        </p:nvPicPr>
        <p:blipFill>
          <a:blip r:embed="rId9"/>
          <a:stretch>
            <a:fillRect/>
          </a:stretch>
        </p:blipFill>
        <p:spPr>
          <a:xfrm>
            <a:off x="9859617" y="3972719"/>
            <a:ext cx="2143125" cy="2143125"/>
          </a:xfrm>
          <a:prstGeom prst="rect">
            <a:avLst/>
          </a:prstGeom>
        </p:spPr>
      </p:pic>
    </p:spTree>
    <p:extLst>
      <p:ext uri="{BB962C8B-B14F-4D97-AF65-F5344CB8AC3E}">
        <p14:creationId xmlns:p14="http://schemas.microsoft.com/office/powerpoint/2010/main" val="58035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855240"/>
            <a:ext cx="8766321" cy="4080740"/>
          </a:xfrm>
        </p:spPr>
        <p:txBody>
          <a:bodyPr>
            <a:normAutofit fontScale="62500" lnSpcReduction="20000"/>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Olej kokosowy - właściwości prozdrowotne:</a:t>
            </a:r>
          </a:p>
          <a:p>
            <a:pPr marL="0" indent="0">
              <a:buNone/>
            </a:pPr>
            <a:endParaRPr lang="pl-PL" sz="3200" b="1" dirty="0">
              <a:solidFill>
                <a:schemeClr val="accent6">
                  <a:lumMod val="75000"/>
                </a:schemeClr>
              </a:solidFill>
              <a:latin typeface="+mj-lt"/>
            </a:endParaRPr>
          </a:p>
          <a:p>
            <a:r>
              <a:rPr lang="pl-PL" sz="3200" dirty="0">
                <a:solidFill>
                  <a:schemeClr val="accent6">
                    <a:lumMod val="75000"/>
                  </a:schemeClr>
                </a:solidFill>
                <a:latin typeface="+mj-lt"/>
              </a:rPr>
              <a:t>działanie antybakteryjne, antygrzybiczne i antywirusowe (kwas </a:t>
            </a:r>
            <a:r>
              <a:rPr lang="pl-PL" sz="3200" dirty="0" err="1">
                <a:solidFill>
                  <a:schemeClr val="accent6">
                    <a:lumMod val="75000"/>
                  </a:schemeClr>
                </a:solidFill>
                <a:latin typeface="+mj-lt"/>
              </a:rPr>
              <a:t>laurynowy</a:t>
            </a:r>
            <a:r>
              <a:rPr lang="pl-PL" sz="3200" dirty="0">
                <a:solidFill>
                  <a:schemeClr val="accent6">
                    <a:lumMod val="75000"/>
                  </a:schemeClr>
                </a:solidFill>
                <a:latin typeface="+mj-lt"/>
              </a:rPr>
              <a:t>), wspomaga leczenie próchnicy, infekcji jamy ustnej, gronkowca złocistego, wirusów opryszczki, odry, grypy, czy wirusa HPV </a:t>
            </a:r>
          </a:p>
          <a:p>
            <a:r>
              <a:rPr lang="pl-PL" sz="3200" dirty="0">
                <a:solidFill>
                  <a:schemeClr val="accent6">
                    <a:lumMod val="75000"/>
                  </a:schemeClr>
                </a:solidFill>
                <a:latin typeface="+mj-lt"/>
              </a:rPr>
              <a:t>pomaga zwalczyć przewlekłą grzybicę stóp;</a:t>
            </a:r>
          </a:p>
          <a:p>
            <a:r>
              <a:rPr lang="pl-PL" sz="3200" dirty="0">
                <a:solidFill>
                  <a:schemeClr val="accent6">
                    <a:lumMod val="75000"/>
                  </a:schemeClr>
                </a:solidFill>
                <a:latin typeface="+mj-lt"/>
              </a:rPr>
              <a:t>leczenie demencji (może wspomóc leczenie chorób wynikających z pracy mózgu, jak np. Parkinsona i Alzheimera)</a:t>
            </a:r>
          </a:p>
          <a:p>
            <a:r>
              <a:rPr lang="pl-PL" sz="3200" dirty="0">
                <a:solidFill>
                  <a:schemeClr val="accent6">
                    <a:lumMod val="75000"/>
                  </a:schemeClr>
                </a:solidFill>
                <a:latin typeface="+mj-lt"/>
              </a:rPr>
              <a:t>zalecany dla cukrzyków</a:t>
            </a:r>
          </a:p>
          <a:p>
            <a:r>
              <a:rPr lang="pl-PL" sz="3200" dirty="0">
                <a:solidFill>
                  <a:schemeClr val="accent6">
                    <a:lumMod val="75000"/>
                  </a:schemeClr>
                </a:solidFill>
                <a:latin typeface="+mj-lt"/>
              </a:rPr>
              <a:t>pomaga w utracie wagi</a:t>
            </a:r>
          </a:p>
          <a:p>
            <a:r>
              <a:rPr lang="pl-PL" sz="3200" dirty="0">
                <a:solidFill>
                  <a:schemeClr val="accent6">
                    <a:lumMod val="75000"/>
                  </a:schemeClr>
                </a:solidFill>
                <a:latin typeface="+mj-lt"/>
              </a:rPr>
              <a:t>przyspiesza gojenie ran</a:t>
            </a:r>
          </a:p>
          <a:p>
            <a:r>
              <a:rPr lang="pl-PL" sz="3200" dirty="0">
                <a:solidFill>
                  <a:schemeClr val="accent6">
                    <a:lumMod val="75000"/>
                  </a:schemeClr>
                </a:solidFill>
                <a:latin typeface="+mj-lt"/>
              </a:rPr>
              <a:t>łagodzi napady padaczkowe</a:t>
            </a:r>
          </a:p>
          <a:p>
            <a:endParaRPr lang="pl-PL" sz="3200" b="1" dirty="0">
              <a:solidFill>
                <a:schemeClr val="accent6">
                  <a:lumMod val="75000"/>
                </a:schemeClr>
              </a:solidFill>
              <a:latin typeface="+mj-lt"/>
            </a:endParaRPr>
          </a:p>
          <a:p>
            <a:pPr marL="0" indent="0">
              <a:buNone/>
            </a:pPr>
            <a:endParaRPr lang="pl-PL" sz="32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493E11E0-5AAA-8D31-606A-86082DAFAA51}"/>
              </a:ext>
            </a:extLst>
          </p:cNvPr>
          <p:cNvPicPr>
            <a:picLocks noChangeAspect="1"/>
          </p:cNvPicPr>
          <p:nvPr/>
        </p:nvPicPr>
        <p:blipFill>
          <a:blip r:embed="rId9"/>
          <a:stretch>
            <a:fillRect/>
          </a:stretch>
        </p:blipFill>
        <p:spPr>
          <a:xfrm>
            <a:off x="7427913" y="4351020"/>
            <a:ext cx="3323799" cy="2109787"/>
          </a:xfrm>
          <a:prstGeom prst="rect">
            <a:avLst/>
          </a:prstGeom>
        </p:spPr>
      </p:pic>
    </p:spTree>
    <p:extLst>
      <p:ext uri="{BB962C8B-B14F-4D97-AF65-F5344CB8AC3E}">
        <p14:creationId xmlns:p14="http://schemas.microsoft.com/office/powerpoint/2010/main" val="141676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21920" y="1554480"/>
            <a:ext cx="11148060" cy="4432301"/>
          </a:xfrm>
        </p:spPr>
        <p:txBody>
          <a:bodyPr>
            <a:normAutofit fontScale="92500" lnSpcReduction="10000"/>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Olej kokosowy - domowa pielęgnacja:</a:t>
            </a:r>
          </a:p>
          <a:p>
            <a:pPr marL="0" indent="0">
              <a:buNone/>
            </a:pPr>
            <a:r>
              <a:rPr lang="pl-PL" sz="3200" b="1" dirty="0">
                <a:solidFill>
                  <a:schemeClr val="accent6">
                    <a:lumMod val="75000"/>
                  </a:schemeClr>
                </a:solidFill>
                <a:latin typeface="+mj-lt"/>
              </a:rPr>
              <a:t>• </a:t>
            </a:r>
            <a:r>
              <a:rPr lang="pl-PL" sz="3200" dirty="0">
                <a:solidFill>
                  <a:schemeClr val="accent6">
                    <a:lumMod val="75000"/>
                  </a:schemeClr>
                </a:solidFill>
                <a:latin typeface="+mj-lt"/>
              </a:rPr>
              <a:t>nawilżanie skóry całego ciała,</a:t>
            </a:r>
          </a:p>
          <a:p>
            <a:pPr marL="0" indent="0">
              <a:buNone/>
            </a:pPr>
            <a:r>
              <a:rPr lang="pl-PL" sz="3200" dirty="0">
                <a:solidFill>
                  <a:schemeClr val="accent6">
                    <a:lumMod val="75000"/>
                  </a:schemeClr>
                </a:solidFill>
                <a:latin typeface="+mj-lt"/>
              </a:rPr>
              <a:t>• niwelowanie rozstępów, zalecany przy masażu dla kobiet ciężarnych,</a:t>
            </a:r>
          </a:p>
          <a:p>
            <a:pPr marL="0" indent="0">
              <a:buNone/>
            </a:pPr>
            <a:r>
              <a:rPr lang="pl-PL" sz="3200" dirty="0">
                <a:solidFill>
                  <a:schemeClr val="accent6">
                    <a:lumMod val="75000"/>
                  </a:schemeClr>
                </a:solidFill>
                <a:latin typeface="+mj-lt"/>
              </a:rPr>
              <a:t>• natłuszczanie suchej skóry pięt, kolan, łokci oraz ust,</a:t>
            </a:r>
          </a:p>
          <a:p>
            <a:pPr marL="0" indent="0">
              <a:buNone/>
            </a:pPr>
            <a:r>
              <a:rPr lang="pl-PL" sz="3200" dirty="0">
                <a:solidFill>
                  <a:schemeClr val="accent6">
                    <a:lumMod val="75000"/>
                  </a:schemeClr>
                </a:solidFill>
                <a:latin typeface="+mj-lt"/>
              </a:rPr>
              <a:t>• krem do twarzy na noc lub krem pod oczy,</a:t>
            </a:r>
          </a:p>
          <a:p>
            <a:pPr marL="0" indent="0">
              <a:buNone/>
            </a:pPr>
            <a:r>
              <a:rPr lang="pl-PL" sz="3200" dirty="0">
                <a:solidFill>
                  <a:schemeClr val="accent6">
                    <a:lumMod val="75000"/>
                  </a:schemeClr>
                </a:solidFill>
                <a:latin typeface="+mj-lt"/>
              </a:rPr>
              <a:t>• filtr ochronny przed słońcem (SPF 10),</a:t>
            </a:r>
          </a:p>
          <a:p>
            <a:pPr marL="0" indent="0">
              <a:buNone/>
            </a:pPr>
            <a:r>
              <a:rPr lang="pl-PL" sz="3200" dirty="0">
                <a:solidFill>
                  <a:schemeClr val="accent6">
                    <a:lumMod val="75000"/>
                  </a:schemeClr>
                </a:solidFill>
                <a:latin typeface="+mj-lt"/>
              </a:rPr>
              <a:t>• dezodorant (aplikacja pod pachami skutecznie chroni przed wydzielaniem intensywnego zapachu potu)</a:t>
            </a:r>
          </a:p>
          <a:p>
            <a:pPr marL="0" indent="0">
              <a:buNone/>
            </a:pPr>
            <a:endParaRPr lang="pl-PL" sz="3200" b="1" dirty="0">
              <a:solidFill>
                <a:schemeClr val="accent6">
                  <a:lumMod val="75000"/>
                </a:schemeClr>
              </a:solidFill>
              <a:latin typeface="+mj-lt"/>
            </a:endParaRPr>
          </a:p>
          <a:p>
            <a:pPr marL="0" indent="0">
              <a:buNone/>
            </a:pPr>
            <a:endParaRPr lang="pl-PL" sz="32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8452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320040" y="1943140"/>
            <a:ext cx="9539577" cy="3913147"/>
          </a:xfrm>
        </p:spPr>
        <p:txBody>
          <a:bodyPr>
            <a:normAutofit fontScale="92500" lnSpcReduction="20000"/>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Olej kokosowy - domowa pielęgnacja:</a:t>
            </a:r>
          </a:p>
          <a:p>
            <a:pPr marL="0" indent="0">
              <a:buNone/>
            </a:pPr>
            <a:r>
              <a:rPr lang="pl-PL" sz="3200" b="1" dirty="0">
                <a:solidFill>
                  <a:schemeClr val="accent6">
                    <a:lumMod val="75000"/>
                  </a:schemeClr>
                </a:solidFill>
                <a:latin typeface="+mj-lt"/>
              </a:rPr>
              <a:t>• </a:t>
            </a:r>
            <a:r>
              <a:rPr lang="pl-PL" sz="3200" dirty="0">
                <a:solidFill>
                  <a:schemeClr val="accent6">
                    <a:lumMod val="75000"/>
                  </a:schemeClr>
                </a:solidFill>
                <a:latin typeface="+mj-lt"/>
              </a:rPr>
              <a:t>wzmacnianie osłabionych rzęs i brwi i włosów</a:t>
            </a:r>
          </a:p>
          <a:p>
            <a:pPr marL="0" indent="0">
              <a:buNone/>
            </a:pPr>
            <a:r>
              <a:rPr lang="pl-PL" sz="3200" dirty="0">
                <a:solidFill>
                  <a:schemeClr val="accent6">
                    <a:lumMod val="75000"/>
                  </a:schemeClr>
                </a:solidFill>
                <a:latin typeface="+mj-lt"/>
              </a:rPr>
              <a:t>• demakijaż twarzy i oczu (skóra wrażliwa lub wyjątkowo przesuszona),</a:t>
            </a:r>
          </a:p>
          <a:p>
            <a:pPr marL="0" indent="0">
              <a:buNone/>
            </a:pPr>
            <a:r>
              <a:rPr lang="pl-PL" sz="3200" dirty="0">
                <a:solidFill>
                  <a:schemeClr val="accent6">
                    <a:lumMod val="75000"/>
                  </a:schemeClr>
                </a:solidFill>
                <a:latin typeface="+mj-lt"/>
              </a:rPr>
              <a:t>• </a:t>
            </a:r>
            <a:r>
              <a:rPr lang="pl-PL" sz="3200" b="1" dirty="0">
                <a:solidFill>
                  <a:schemeClr val="accent6">
                    <a:lumMod val="75000"/>
                  </a:schemeClr>
                </a:solidFill>
                <a:latin typeface="+mj-lt"/>
              </a:rPr>
              <a:t>golenie - zamiennie z tradycyjną pianką (przy zastosowaniu zwyczajnej golarki),</a:t>
            </a:r>
          </a:p>
          <a:p>
            <a:pPr marL="0" indent="0">
              <a:buNone/>
            </a:pPr>
            <a:r>
              <a:rPr lang="pl-PL" sz="3200" dirty="0">
                <a:solidFill>
                  <a:schemeClr val="accent6">
                    <a:lumMod val="75000"/>
                  </a:schemeClr>
                </a:solidFill>
                <a:latin typeface="+mj-lt"/>
              </a:rPr>
              <a:t>• przeciwłupieżowo – zastępuje maskę do włosów,</a:t>
            </a:r>
          </a:p>
          <a:p>
            <a:pPr marL="0" indent="0">
              <a:buNone/>
            </a:pPr>
            <a:r>
              <a:rPr lang="pl-PL" sz="3200" dirty="0">
                <a:solidFill>
                  <a:schemeClr val="accent6">
                    <a:lumMod val="75000"/>
                  </a:schemeClr>
                </a:solidFill>
                <a:latin typeface="+mj-lt"/>
              </a:rPr>
              <a:t>• baza do peelingów lub pasty do zębów.</a:t>
            </a:r>
          </a:p>
          <a:p>
            <a:pPr marL="0" indent="0">
              <a:buNone/>
            </a:pPr>
            <a:endParaRPr lang="pl-PL" sz="3200" b="1" dirty="0">
              <a:solidFill>
                <a:schemeClr val="accent6">
                  <a:lumMod val="75000"/>
                </a:schemeClr>
              </a:solidFill>
              <a:latin typeface="+mj-lt"/>
            </a:endParaRPr>
          </a:p>
          <a:p>
            <a:pPr marL="0" indent="0">
              <a:buNone/>
            </a:pPr>
            <a:endParaRPr lang="pl-PL" sz="32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EA87136A-77E1-F3E3-EE2F-469BC3CAEBAE}"/>
              </a:ext>
            </a:extLst>
          </p:cNvPr>
          <p:cNvPicPr>
            <a:picLocks noChangeAspect="1"/>
          </p:cNvPicPr>
          <p:nvPr/>
        </p:nvPicPr>
        <p:blipFill>
          <a:blip r:embed="rId9"/>
          <a:stretch>
            <a:fillRect/>
          </a:stretch>
        </p:blipFill>
        <p:spPr>
          <a:xfrm>
            <a:off x="9226928" y="4579620"/>
            <a:ext cx="2645031" cy="1855470"/>
          </a:xfrm>
          <a:prstGeom prst="rect">
            <a:avLst/>
          </a:prstGeom>
        </p:spPr>
      </p:pic>
    </p:spTree>
    <p:extLst>
      <p:ext uri="{BB962C8B-B14F-4D97-AF65-F5344CB8AC3E}">
        <p14:creationId xmlns:p14="http://schemas.microsoft.com/office/powerpoint/2010/main" val="1472837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640884"/>
            <a:ext cx="9454501" cy="3019236"/>
          </a:xfrm>
        </p:spPr>
        <p:txBody>
          <a:bodyPr>
            <a:normAutofit/>
          </a:bodyPr>
          <a:lstStyle/>
          <a:p>
            <a:pPr marL="0" indent="0" algn="ctr">
              <a:buNone/>
            </a:pPr>
            <a:endParaRPr lang="pl-PL" sz="3200" dirty="0">
              <a:solidFill>
                <a:schemeClr val="accent6">
                  <a:lumMod val="75000"/>
                </a:schemeClr>
              </a:solidFill>
              <a:latin typeface="Monotype Corsiva" panose="03010101010201010101" pitchFamily="66" charset="0"/>
            </a:endParaRPr>
          </a:p>
          <a:p>
            <a:pPr marL="0" indent="0" algn="ctr">
              <a:buNone/>
            </a:pPr>
            <a:r>
              <a:rPr lang="pl-PL" sz="3200" b="1" i="1" dirty="0">
                <a:solidFill>
                  <a:schemeClr val="accent6">
                    <a:lumMod val="75000"/>
                  </a:schemeClr>
                </a:solidFill>
              </a:rPr>
              <a:t>Anna </a:t>
            </a:r>
            <a:r>
              <a:rPr lang="pl-PL" sz="3200" b="1" i="1" dirty="0" err="1">
                <a:solidFill>
                  <a:schemeClr val="accent6">
                    <a:lumMod val="75000"/>
                  </a:schemeClr>
                </a:solidFill>
              </a:rPr>
              <a:t>Dykczyńska</a:t>
            </a:r>
            <a:r>
              <a:rPr lang="pl-PL" sz="3200" b="1" i="1" dirty="0">
                <a:solidFill>
                  <a:schemeClr val="accent6">
                    <a:lumMod val="75000"/>
                  </a:schemeClr>
                </a:solidFill>
              </a:rPr>
              <a:t> </a:t>
            </a:r>
          </a:p>
          <a:p>
            <a:pPr marL="0" indent="0" algn="ctr">
              <a:buNone/>
            </a:pPr>
            <a:r>
              <a:rPr lang="pl-PL" sz="3200" i="1" dirty="0">
                <a:solidFill>
                  <a:schemeClr val="accent6">
                    <a:lumMod val="75000"/>
                  </a:schemeClr>
                </a:solidFill>
              </a:rPr>
              <a:t>Oddział w Zarzeczewie</a:t>
            </a:r>
          </a:p>
          <a:p>
            <a:pPr marL="0" indent="0" algn="ctr">
              <a:buNone/>
            </a:pPr>
            <a:r>
              <a:rPr lang="pl-PL" sz="3200" i="1" dirty="0">
                <a:solidFill>
                  <a:schemeClr val="accent6">
                    <a:lumMod val="75000"/>
                  </a:schemeClr>
                </a:solidFill>
              </a:rPr>
              <a:t>KPODR w Minikowie</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Podtytuł 2"/>
          <p:cNvSpPr txBox="1">
            <a:spLocks/>
          </p:cNvSpPr>
          <p:nvPr/>
        </p:nvSpPr>
        <p:spPr>
          <a:xfrm>
            <a:off x="1308382" y="5105597"/>
            <a:ext cx="9144000" cy="5449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dirty="0"/>
              <a:t>Zarzeczewo, 23.11.2023 r.</a:t>
            </a:r>
          </a:p>
        </p:txBody>
      </p:sp>
    </p:spTree>
    <p:extLst>
      <p:ext uri="{BB962C8B-B14F-4D97-AF65-F5344CB8AC3E}">
        <p14:creationId xmlns:p14="http://schemas.microsoft.com/office/powerpoint/2010/main" val="131845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943141"/>
            <a:ext cx="8766321" cy="4051260"/>
          </a:xfrm>
        </p:spPr>
        <p:txBody>
          <a:bodyPr>
            <a:normAutofit/>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Olej ze słodkich migdałów</a:t>
            </a:r>
          </a:p>
          <a:p>
            <a:r>
              <a:rPr lang="pl-PL" sz="3200" dirty="0">
                <a:solidFill>
                  <a:schemeClr val="accent6">
                    <a:lumMod val="75000"/>
                  </a:schemeClr>
                </a:solidFill>
                <a:latin typeface="+mj-lt"/>
              </a:rPr>
              <a:t>intensywnie regeneruje, nawilża i odbudowuje skórę</a:t>
            </a:r>
          </a:p>
          <a:p>
            <a:r>
              <a:rPr lang="pl-PL" sz="3200" dirty="0">
                <a:solidFill>
                  <a:schemeClr val="accent6">
                    <a:lumMod val="75000"/>
                  </a:schemeClr>
                </a:solidFill>
                <a:latin typeface="+mj-lt"/>
              </a:rPr>
              <a:t>sprawdza się w pielęgnacji każdego typu skóry, a w szczególności suchej, zniszczonej, atopowej, wrażliwej i podrażnionej</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93884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243840" y="1943141"/>
            <a:ext cx="10058400" cy="3855679"/>
          </a:xfrm>
        </p:spPr>
        <p:txBody>
          <a:bodyPr>
            <a:normAutofit/>
          </a:bodyPr>
          <a:lstStyle/>
          <a:p>
            <a:pPr marL="0" indent="0">
              <a:buNone/>
            </a:pPr>
            <a:r>
              <a:rPr lang="pl-PL" sz="3200" b="1" dirty="0">
                <a:solidFill>
                  <a:schemeClr val="accent6">
                    <a:lumMod val="75000"/>
                  </a:schemeClr>
                </a:solidFill>
                <a:latin typeface="+mj-lt"/>
              </a:rPr>
              <a:t>Oliwa z oliwek</a:t>
            </a:r>
          </a:p>
          <a:p>
            <a:r>
              <a:rPr lang="pl-PL" sz="3200" dirty="0">
                <a:solidFill>
                  <a:schemeClr val="accent6">
                    <a:lumMod val="75000"/>
                  </a:schemeClr>
                </a:solidFill>
                <a:latin typeface="+mj-lt"/>
              </a:rPr>
              <a:t>można stosować na skórę całego ciała</a:t>
            </a:r>
          </a:p>
          <a:p>
            <a:r>
              <a:rPr lang="pl-PL" sz="3200" dirty="0">
                <a:solidFill>
                  <a:schemeClr val="accent6">
                    <a:lumMod val="75000"/>
                  </a:schemeClr>
                </a:solidFill>
                <a:latin typeface="+mj-lt"/>
              </a:rPr>
              <a:t>działa odbudowująco, antyoksydacyjnie i odmładzająco</a:t>
            </a:r>
          </a:p>
          <a:p>
            <a:r>
              <a:rPr lang="pl-PL" sz="3200" dirty="0">
                <a:solidFill>
                  <a:schemeClr val="accent6">
                    <a:lumMod val="75000"/>
                  </a:schemeClr>
                </a:solidFill>
                <a:latin typeface="+mj-lt"/>
              </a:rPr>
              <a:t>jako dodatek do kąpieli, do masażu ciała, do balsamu, który wsmarowuje się w skórę, itp.</a:t>
            </a:r>
          </a:p>
          <a:p>
            <a:r>
              <a:rPr lang="pl-PL" sz="3200" dirty="0">
                <a:solidFill>
                  <a:schemeClr val="accent6">
                    <a:lumMod val="75000"/>
                  </a:schemeClr>
                </a:solidFill>
                <a:latin typeface="+mj-lt"/>
              </a:rPr>
              <a:t>do usuwania zabrudzeń i resztek makijażu z twarzy (olejowanie)</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2E89CD1A-8C1A-99DF-CEDB-109527E46A52}"/>
              </a:ext>
            </a:extLst>
          </p:cNvPr>
          <p:cNvPicPr>
            <a:picLocks noChangeAspect="1"/>
          </p:cNvPicPr>
          <p:nvPr/>
        </p:nvPicPr>
        <p:blipFill>
          <a:blip r:embed="rId9"/>
          <a:stretch>
            <a:fillRect/>
          </a:stretch>
        </p:blipFill>
        <p:spPr>
          <a:xfrm>
            <a:off x="9242872" y="4229735"/>
            <a:ext cx="2609850" cy="1752600"/>
          </a:xfrm>
          <a:prstGeom prst="rect">
            <a:avLst/>
          </a:prstGeom>
        </p:spPr>
      </p:pic>
    </p:spTree>
    <p:extLst>
      <p:ext uri="{BB962C8B-B14F-4D97-AF65-F5344CB8AC3E}">
        <p14:creationId xmlns:p14="http://schemas.microsoft.com/office/powerpoint/2010/main" val="212730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468313" y="1748900"/>
            <a:ext cx="8086477" cy="4089221"/>
          </a:xfrm>
        </p:spPr>
        <p:txBody>
          <a:bodyPr>
            <a:normAutofit/>
          </a:bodyPr>
          <a:lstStyle/>
          <a:p>
            <a:pPr marL="0" indent="0">
              <a:buNone/>
            </a:pPr>
            <a:r>
              <a:rPr lang="pl-PL" sz="4000" b="1" dirty="0">
                <a:solidFill>
                  <a:schemeClr val="accent6">
                    <a:lumMod val="75000"/>
                  </a:schemeClr>
                </a:solidFill>
                <a:latin typeface="+mj-lt"/>
              </a:rPr>
              <a:t>Produkty pszczele:</a:t>
            </a:r>
          </a:p>
          <a:p>
            <a:pPr marL="0" indent="0">
              <a:buNone/>
            </a:pPr>
            <a:r>
              <a:rPr lang="pl-PL" sz="4000" b="1" dirty="0">
                <a:solidFill>
                  <a:schemeClr val="accent6">
                    <a:lumMod val="75000"/>
                  </a:schemeClr>
                </a:solidFill>
                <a:latin typeface="+mj-lt"/>
              </a:rPr>
              <a:t>Wosk pszczeli</a:t>
            </a:r>
          </a:p>
          <a:p>
            <a:pPr marL="0" indent="0">
              <a:buNone/>
            </a:pPr>
            <a:r>
              <a:rPr lang="pl-PL" sz="4000" b="1" dirty="0">
                <a:solidFill>
                  <a:schemeClr val="accent6">
                    <a:lumMod val="75000"/>
                  </a:schemeClr>
                </a:solidFill>
                <a:latin typeface="+mj-lt"/>
              </a:rPr>
              <a:t>Miód</a:t>
            </a:r>
          </a:p>
          <a:p>
            <a:pPr marL="0" indent="0">
              <a:buNone/>
            </a:pPr>
            <a:r>
              <a:rPr lang="pl-PL" sz="4000" b="1" dirty="0">
                <a:solidFill>
                  <a:schemeClr val="accent6">
                    <a:lumMod val="75000"/>
                  </a:schemeClr>
                </a:solidFill>
                <a:latin typeface="+mj-lt"/>
              </a:rPr>
              <a:t>Propolis</a:t>
            </a:r>
          </a:p>
          <a:p>
            <a:pPr marL="0" indent="0">
              <a:buNone/>
            </a:pPr>
            <a:r>
              <a:rPr lang="pl-PL" sz="4000" b="1" dirty="0">
                <a:solidFill>
                  <a:schemeClr val="accent6">
                    <a:lumMod val="75000"/>
                  </a:schemeClr>
                </a:solidFill>
                <a:latin typeface="+mj-lt"/>
              </a:rPr>
              <a:t>Jad pszczeli</a:t>
            </a:r>
          </a:p>
          <a:p>
            <a:pPr marL="0" indent="0">
              <a:buNone/>
            </a:pPr>
            <a:endParaRPr lang="pl-PL" sz="40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0" name="Picture 2" descr="Miód czy jest taki zdrowy? - Zdrowa Dieta, Odchudzanie i przepisy kulinarne">
            <a:extLst>
              <a:ext uri="{FF2B5EF4-FFF2-40B4-BE49-F238E27FC236}">
                <a16:creationId xmlns:a16="http://schemas.microsoft.com/office/drawing/2014/main" id="{5977F886-83BA-1CDD-29E8-09BD383F9E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590" y="2061888"/>
            <a:ext cx="24384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d pszczeli pomoże w walce z rakiem szyjki macicy. Niech żyją produkty  naturalne! - PKIK24.PL">
            <a:extLst>
              <a:ext uri="{FF2B5EF4-FFF2-40B4-BE49-F238E27FC236}">
                <a16:creationId xmlns:a16="http://schemas.microsoft.com/office/drawing/2014/main" id="{B14D7F4A-7D3B-5829-B0EE-1AA1BC731F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4268" y="4645301"/>
            <a:ext cx="2647950" cy="1724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Propolis, kit pszczeli 50g - Sklep pszczelarski Miejski Rój">
            <a:extLst>
              <a:ext uri="{FF2B5EF4-FFF2-40B4-BE49-F238E27FC236}">
                <a16:creationId xmlns:a16="http://schemas.microsoft.com/office/drawing/2014/main" id="{1F911806-8A1F-FED9-5E1E-03A66CCF65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3468" y="311705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dpowiedź na przesuszoną skórę: wosk pszczeli! - Twig">
            <a:extLst>
              <a:ext uri="{FF2B5EF4-FFF2-40B4-BE49-F238E27FC236}">
                <a16:creationId xmlns:a16="http://schemas.microsoft.com/office/drawing/2014/main" id="{FD9DCCC4-B8EE-0F37-58EB-3D48F13799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8343" y="1855239"/>
            <a:ext cx="1924050" cy="2371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036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262393" y="1932166"/>
            <a:ext cx="11529391" cy="4089221"/>
          </a:xfrm>
        </p:spPr>
        <p:txBody>
          <a:bodyPr>
            <a:normAutofit fontScale="77500" lnSpcReduction="20000"/>
          </a:bodyPr>
          <a:lstStyle/>
          <a:p>
            <a:pPr marL="0" indent="0">
              <a:buNone/>
            </a:pPr>
            <a:r>
              <a:rPr lang="pl-PL" sz="3200" b="1" dirty="0">
                <a:solidFill>
                  <a:schemeClr val="accent6">
                    <a:lumMod val="75000"/>
                  </a:schemeClr>
                </a:solidFill>
                <a:latin typeface="+mj-lt"/>
              </a:rPr>
              <a:t>Naturalny wosk pszczeli </a:t>
            </a:r>
            <a:r>
              <a:rPr lang="pl-PL" sz="3200" dirty="0">
                <a:solidFill>
                  <a:schemeClr val="accent6">
                    <a:lumMod val="75000"/>
                  </a:schemeClr>
                </a:solidFill>
                <a:latin typeface="+mj-lt"/>
              </a:rPr>
              <a:t>-  nawilża, odżywia i pielęgnuje skórę. Łagodzi podrażnienia, zmniejsza zaczerwienienie i obrzęk, a także przyspiesza gojenie się zmian zapalnych. Jest on składnikiem wielu maści oraz naturalnych kosmetyków:</a:t>
            </a:r>
          </a:p>
          <a:p>
            <a:pPr marL="0" indent="0">
              <a:buNone/>
            </a:pPr>
            <a:endParaRPr lang="pl-PL" sz="3200" dirty="0">
              <a:solidFill>
                <a:schemeClr val="accent6">
                  <a:lumMod val="75000"/>
                </a:schemeClr>
              </a:solidFill>
              <a:latin typeface="+mj-lt"/>
            </a:endParaRPr>
          </a:p>
          <a:p>
            <a:r>
              <a:rPr lang="pl-PL" sz="3200" dirty="0">
                <a:solidFill>
                  <a:schemeClr val="accent6">
                    <a:lumMod val="75000"/>
                  </a:schemeClr>
                </a:solidFill>
                <a:latin typeface="+mj-lt"/>
              </a:rPr>
              <a:t>kremów do twarzy,</a:t>
            </a:r>
          </a:p>
          <a:p>
            <a:r>
              <a:rPr lang="pl-PL" sz="3200" dirty="0">
                <a:solidFill>
                  <a:schemeClr val="accent6">
                    <a:lumMod val="75000"/>
                  </a:schemeClr>
                </a:solidFill>
                <a:latin typeface="+mj-lt"/>
              </a:rPr>
              <a:t>maseł do ciała,</a:t>
            </a:r>
          </a:p>
          <a:p>
            <a:r>
              <a:rPr lang="pl-PL" sz="3200" dirty="0">
                <a:solidFill>
                  <a:schemeClr val="accent6">
                    <a:lumMod val="75000"/>
                  </a:schemeClr>
                </a:solidFill>
                <a:latin typeface="+mj-lt"/>
              </a:rPr>
              <a:t>balsamów ochronnych do ust,</a:t>
            </a:r>
          </a:p>
          <a:p>
            <a:r>
              <a:rPr lang="pl-PL" sz="3200" dirty="0">
                <a:solidFill>
                  <a:schemeClr val="accent6">
                    <a:lumMod val="75000"/>
                  </a:schemeClr>
                </a:solidFill>
                <a:latin typeface="+mj-lt"/>
              </a:rPr>
              <a:t>produktów do makijażu </a:t>
            </a:r>
          </a:p>
          <a:p>
            <a:endParaRPr lang="pl-PL" sz="3200" dirty="0">
              <a:solidFill>
                <a:schemeClr val="accent6">
                  <a:lumMod val="75000"/>
                </a:schemeClr>
              </a:solidFill>
              <a:latin typeface="+mj-lt"/>
            </a:endParaRPr>
          </a:p>
          <a:p>
            <a:pPr marL="0" indent="0">
              <a:buNone/>
            </a:pPr>
            <a:r>
              <a:rPr lang="pl-PL" sz="4000" b="1" dirty="0">
                <a:solidFill>
                  <a:schemeClr val="accent6">
                    <a:lumMod val="75000"/>
                  </a:schemeClr>
                </a:solidFill>
                <a:latin typeface="+mj-lt"/>
              </a:rPr>
              <a:t>Naturalny emulgator - dzięki niemu frakcja wodna oraz tłuszczowa łączą się ze sobą, tworząc emulsję. </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4462"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1978" y="3044521"/>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07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69443" y="1932166"/>
            <a:ext cx="9195692" cy="4130933"/>
          </a:xfrm>
        </p:spPr>
        <p:txBody>
          <a:bodyPr>
            <a:normAutofit fontScale="62500" lnSpcReduction="20000"/>
          </a:bodyPr>
          <a:lstStyle/>
          <a:p>
            <a:pPr marL="0" indent="0">
              <a:buNone/>
            </a:pPr>
            <a:r>
              <a:rPr lang="pl-PL" sz="3400" b="1" dirty="0">
                <a:solidFill>
                  <a:schemeClr val="accent6">
                    <a:lumMod val="75000"/>
                  </a:schemeClr>
                </a:solidFill>
                <a:latin typeface="+mj-lt"/>
              </a:rPr>
              <a:t>Miód</a:t>
            </a:r>
            <a:r>
              <a:rPr lang="pl-PL" sz="3400" dirty="0">
                <a:solidFill>
                  <a:schemeClr val="accent6">
                    <a:lumMod val="75000"/>
                  </a:schemeClr>
                </a:solidFill>
                <a:latin typeface="+mj-lt"/>
              </a:rPr>
              <a:t>:</a:t>
            </a:r>
          </a:p>
          <a:p>
            <a:pPr marL="0" indent="0">
              <a:buNone/>
            </a:pPr>
            <a:r>
              <a:rPr lang="pl-PL" sz="3400" dirty="0">
                <a:solidFill>
                  <a:schemeClr val="accent6">
                    <a:lumMod val="75000"/>
                  </a:schemeClr>
                </a:solidFill>
                <a:latin typeface="+mj-lt"/>
              </a:rPr>
              <a:t> - skuteczny środek antybakteryjny i nawilżający</a:t>
            </a:r>
          </a:p>
          <a:p>
            <a:pPr>
              <a:buFontTx/>
              <a:buChar char="-"/>
            </a:pPr>
            <a:r>
              <a:rPr lang="pl-PL" sz="3400" dirty="0">
                <a:solidFill>
                  <a:schemeClr val="accent6">
                    <a:lumMod val="75000"/>
                  </a:schemeClr>
                </a:solidFill>
                <a:latin typeface="+mj-lt"/>
              </a:rPr>
              <a:t>wzmacnia i regeneruje organizm po intensywnym wysiłku fizycznym i umysłowym.</a:t>
            </a:r>
          </a:p>
          <a:p>
            <a:pPr>
              <a:buFontTx/>
              <a:buChar char="-"/>
            </a:pPr>
            <a:r>
              <a:rPr lang="pl-PL" sz="3400" dirty="0">
                <a:solidFill>
                  <a:schemeClr val="accent6">
                    <a:lumMod val="75000"/>
                  </a:schemeClr>
                </a:solidFill>
                <a:latin typeface="+mj-lt"/>
              </a:rPr>
              <a:t>zawarta w miodzie acetylocholina oraz potas wzmacniają wydolność mięśnia sercowego</a:t>
            </a:r>
          </a:p>
          <a:p>
            <a:pPr>
              <a:buFontTx/>
              <a:buChar char="-"/>
            </a:pPr>
            <a:r>
              <a:rPr lang="pl-PL" sz="3400" dirty="0">
                <a:solidFill>
                  <a:schemeClr val="accent6">
                    <a:lumMod val="75000"/>
                  </a:schemeClr>
                </a:solidFill>
                <a:latin typeface="+mj-lt"/>
              </a:rPr>
              <a:t>ma działanie detoksykujące i wpływa na metabolizm komórkowy zmniejszając toksyczne działanie używek – alkoholu czy kawy</a:t>
            </a:r>
          </a:p>
          <a:p>
            <a:pPr>
              <a:buFontTx/>
              <a:buChar char="-"/>
            </a:pPr>
            <a:r>
              <a:rPr lang="pl-PL" sz="3400" dirty="0">
                <a:solidFill>
                  <a:schemeClr val="accent6">
                    <a:lumMod val="75000"/>
                  </a:schemeClr>
                </a:solidFill>
                <a:latin typeface="+mj-lt"/>
              </a:rPr>
              <a:t>wiąże i neutralizuje toksyny pochodzące ze skażonego środowiska</a:t>
            </a:r>
          </a:p>
          <a:p>
            <a:pPr>
              <a:buFontTx/>
              <a:buChar char="-"/>
            </a:pPr>
            <a:endParaRPr lang="pl-PL" sz="3400" dirty="0">
              <a:solidFill>
                <a:schemeClr val="accent6">
                  <a:lumMod val="75000"/>
                </a:schemeClr>
              </a:solidFill>
              <a:latin typeface="+mj-lt"/>
            </a:endParaRPr>
          </a:p>
          <a:p>
            <a:pPr marL="0" indent="0">
              <a:buNone/>
            </a:pPr>
            <a:r>
              <a:rPr lang="pl-PL" sz="3700" b="1" dirty="0">
                <a:solidFill>
                  <a:schemeClr val="accent6">
                    <a:lumMod val="75000"/>
                  </a:schemeClr>
                </a:solidFill>
                <a:latin typeface="+mj-lt"/>
              </a:rPr>
              <a:t>Miód w kosmetyce - jako składnik kremów czy innych preparatów do pielęgnacji. Kąpiele w wodzie z dodatkiem miodu działają uspokajająco, rozluźniająco i kojąco na skórę.</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0598"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0205" y="3358219"/>
            <a:ext cx="2101794" cy="182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44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69442" y="1932167"/>
            <a:ext cx="8543685" cy="4148166"/>
          </a:xfrm>
        </p:spPr>
        <p:txBody>
          <a:bodyPr>
            <a:normAutofit fontScale="92500" lnSpcReduction="20000"/>
          </a:bodyPr>
          <a:lstStyle/>
          <a:p>
            <a:pPr marL="0" indent="0">
              <a:buNone/>
            </a:pPr>
            <a:r>
              <a:rPr lang="pl-PL" sz="3400" b="1" dirty="0">
                <a:solidFill>
                  <a:schemeClr val="accent6">
                    <a:lumMod val="75000"/>
                  </a:schemeClr>
                </a:solidFill>
                <a:latin typeface="+mj-lt"/>
              </a:rPr>
              <a:t>Propolis</a:t>
            </a:r>
            <a:r>
              <a:rPr lang="pl-PL" sz="3400" dirty="0">
                <a:solidFill>
                  <a:schemeClr val="accent6">
                    <a:lumMod val="75000"/>
                  </a:schemeClr>
                </a:solidFill>
                <a:latin typeface="+mj-lt"/>
              </a:rPr>
              <a:t>  </a:t>
            </a:r>
            <a:r>
              <a:rPr lang="pl-PL" sz="3400" b="1" dirty="0">
                <a:solidFill>
                  <a:schemeClr val="accent6">
                    <a:lumMod val="75000"/>
                  </a:schemeClr>
                </a:solidFill>
                <a:latin typeface="+mj-lt"/>
              </a:rPr>
              <a:t>(kit pszczeli)</a:t>
            </a:r>
          </a:p>
          <a:p>
            <a:r>
              <a:rPr lang="pl-PL" sz="3400" dirty="0">
                <a:solidFill>
                  <a:schemeClr val="accent6">
                    <a:lumMod val="75000"/>
                  </a:schemeClr>
                </a:solidFill>
                <a:latin typeface="+mj-lt"/>
              </a:rPr>
              <a:t>lepka, gęsta substancja, wykorzystywana przez pszczoły do wyściełania wnętrza ula, co pozwala na uszczelnienie i wzmocnienie jego konstrukcji</a:t>
            </a:r>
          </a:p>
          <a:p>
            <a:r>
              <a:rPr lang="pl-PL" sz="3400" dirty="0">
                <a:solidFill>
                  <a:schemeClr val="accent6">
                    <a:lumMod val="75000"/>
                  </a:schemeClr>
                </a:solidFill>
                <a:latin typeface="+mj-lt"/>
              </a:rPr>
              <a:t> chroni ul przed patogenami – bakteriami, grzybami i wirusami</a:t>
            </a:r>
          </a:p>
          <a:p>
            <a:r>
              <a:rPr lang="pl-PL" sz="3400" dirty="0">
                <a:solidFill>
                  <a:schemeClr val="accent6">
                    <a:lumMod val="75000"/>
                  </a:schemeClr>
                </a:solidFill>
                <a:latin typeface="+mj-lt"/>
              </a:rPr>
              <a:t>jest wytwarzany z wydzielin oraz żywic drzewnych i kwiatowych – jego źródłem mogą być topola, wierzba, jesion, olcha, brzoza czy dąb oraz drzewa iglaste z uszkodzoną korą, takie jak świerk, jodła czy sosna</a:t>
            </a:r>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366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5271" y="2237727"/>
            <a:ext cx="2450438" cy="163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3672"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5271" y="423248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019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69441" y="1932167"/>
            <a:ext cx="6873911" cy="4015408"/>
          </a:xfrm>
        </p:spPr>
        <p:txBody>
          <a:bodyPr>
            <a:normAutofit fontScale="70000" lnSpcReduction="20000"/>
          </a:bodyPr>
          <a:lstStyle/>
          <a:p>
            <a:pPr marL="0" indent="0">
              <a:buNone/>
            </a:pPr>
            <a:r>
              <a:rPr lang="pl-PL" sz="3400" b="1" dirty="0">
                <a:solidFill>
                  <a:schemeClr val="accent6">
                    <a:lumMod val="75000"/>
                  </a:schemeClr>
                </a:solidFill>
                <a:latin typeface="+mj-lt"/>
              </a:rPr>
              <a:t>Propolis (kit pszczeli)  – składniki:</a:t>
            </a:r>
          </a:p>
          <a:p>
            <a:pPr>
              <a:buFont typeface="Wingdings" panose="05000000000000000000" pitchFamily="2" charset="2"/>
              <a:buChar char="§"/>
            </a:pPr>
            <a:r>
              <a:rPr lang="pl-PL" sz="3200" dirty="0">
                <a:solidFill>
                  <a:schemeClr val="accent6">
                    <a:lumMod val="75000"/>
                  </a:schemeClr>
                </a:solidFill>
                <a:latin typeface="+mj-lt"/>
              </a:rPr>
              <a:t>żywice roślinne (50-80%),</a:t>
            </a:r>
          </a:p>
          <a:p>
            <a:pPr>
              <a:buFont typeface="Wingdings" panose="05000000000000000000" pitchFamily="2" charset="2"/>
              <a:buChar char="§"/>
            </a:pPr>
            <a:r>
              <a:rPr lang="pl-PL" sz="3200" dirty="0">
                <a:solidFill>
                  <a:schemeClr val="accent6">
                    <a:lumMod val="75000"/>
                  </a:schemeClr>
                </a:solidFill>
                <a:latin typeface="+mj-lt"/>
              </a:rPr>
              <a:t>woski (8-30%),</a:t>
            </a:r>
          </a:p>
          <a:p>
            <a:pPr>
              <a:buFont typeface="Wingdings" panose="05000000000000000000" pitchFamily="2" charset="2"/>
              <a:buChar char="§"/>
            </a:pPr>
            <a:r>
              <a:rPr lang="pl-PL" sz="3200" dirty="0" err="1">
                <a:solidFill>
                  <a:schemeClr val="accent6">
                    <a:lumMod val="75000"/>
                  </a:schemeClr>
                </a:solidFill>
                <a:latin typeface="+mj-lt"/>
              </a:rPr>
              <a:t>polifenole</a:t>
            </a:r>
            <a:r>
              <a:rPr lang="pl-PL" sz="3200" dirty="0">
                <a:solidFill>
                  <a:schemeClr val="accent6">
                    <a:lumMod val="75000"/>
                  </a:schemeClr>
                </a:solidFill>
                <a:latin typeface="+mj-lt"/>
              </a:rPr>
              <a:t> (14-16%),</a:t>
            </a:r>
          </a:p>
          <a:p>
            <a:pPr>
              <a:buFont typeface="Wingdings" panose="05000000000000000000" pitchFamily="2" charset="2"/>
              <a:buChar char="§"/>
            </a:pPr>
            <a:r>
              <a:rPr lang="pl-PL" sz="3200" dirty="0">
                <a:solidFill>
                  <a:schemeClr val="accent6">
                    <a:lumMod val="75000"/>
                  </a:schemeClr>
                </a:solidFill>
                <a:latin typeface="+mj-lt"/>
              </a:rPr>
              <a:t>pyłek kwiatowy (5%)</a:t>
            </a:r>
          </a:p>
          <a:p>
            <a:pPr marL="0" indent="0">
              <a:buNone/>
            </a:pPr>
            <a:endParaRPr lang="pl-PL" sz="2800" dirty="0">
              <a:solidFill>
                <a:schemeClr val="accent6">
                  <a:lumMod val="75000"/>
                </a:schemeClr>
              </a:solidFill>
              <a:latin typeface="+mj-lt"/>
            </a:endParaRPr>
          </a:p>
          <a:p>
            <a:pPr marL="0" indent="0">
              <a:buNone/>
            </a:pPr>
            <a:r>
              <a:rPr lang="pl-PL" sz="2800" dirty="0">
                <a:solidFill>
                  <a:schemeClr val="accent6">
                    <a:lumMod val="75000"/>
                  </a:schemeClr>
                </a:solidFill>
                <a:latin typeface="+mj-lt"/>
              </a:rPr>
              <a:t>	Kit pszczeli zawiera ponadto:</a:t>
            </a:r>
          </a:p>
          <a:p>
            <a:pPr lvl="2">
              <a:buFont typeface="Wingdings" panose="05000000000000000000" pitchFamily="2" charset="2"/>
              <a:buChar char="§"/>
            </a:pPr>
            <a:r>
              <a:rPr lang="pl-PL" sz="2800" dirty="0">
                <a:solidFill>
                  <a:schemeClr val="accent6">
                    <a:lumMod val="75000"/>
                  </a:schemeClr>
                </a:solidFill>
                <a:latin typeface="+mj-lt"/>
              </a:rPr>
              <a:t>garbniki,</a:t>
            </a:r>
          </a:p>
          <a:p>
            <a:pPr lvl="2">
              <a:buFont typeface="Wingdings" panose="05000000000000000000" pitchFamily="2" charset="2"/>
              <a:buChar char="§"/>
            </a:pPr>
            <a:r>
              <a:rPr lang="pl-PL" sz="2800" dirty="0">
                <a:solidFill>
                  <a:schemeClr val="accent6">
                    <a:lumMod val="75000"/>
                  </a:schemeClr>
                </a:solidFill>
                <a:latin typeface="+mj-lt"/>
              </a:rPr>
              <a:t>domieszki mechaniczne,</a:t>
            </a:r>
          </a:p>
          <a:p>
            <a:pPr lvl="2">
              <a:buFont typeface="Wingdings" panose="05000000000000000000" pitchFamily="2" charset="2"/>
              <a:buChar char="§"/>
            </a:pPr>
            <a:r>
              <a:rPr lang="pl-PL" sz="2800" dirty="0">
                <a:solidFill>
                  <a:schemeClr val="accent6">
                    <a:lumMod val="75000"/>
                  </a:schemeClr>
                </a:solidFill>
                <a:latin typeface="+mj-lt"/>
              </a:rPr>
              <a:t>polisacharydy,</a:t>
            </a:r>
          </a:p>
          <a:p>
            <a:pPr lvl="2">
              <a:buFont typeface="Wingdings" panose="05000000000000000000" pitchFamily="2" charset="2"/>
              <a:buChar char="§"/>
            </a:pPr>
            <a:r>
              <a:rPr lang="pl-PL" sz="2800" dirty="0">
                <a:solidFill>
                  <a:schemeClr val="accent6">
                    <a:lumMod val="75000"/>
                  </a:schemeClr>
                </a:solidFill>
                <a:latin typeface="+mj-lt"/>
              </a:rPr>
              <a:t>substancje lotne, w tym olejki eteryczne,</a:t>
            </a:r>
          </a:p>
          <a:p>
            <a:pPr lvl="2">
              <a:buFont typeface="Wingdings" panose="05000000000000000000" pitchFamily="2" charset="2"/>
              <a:buChar char="§"/>
            </a:pPr>
            <a:r>
              <a:rPr lang="pl-PL" sz="2800" dirty="0">
                <a:solidFill>
                  <a:schemeClr val="accent6">
                    <a:lumMod val="75000"/>
                  </a:schemeClr>
                </a:solidFill>
                <a:latin typeface="+mj-lt"/>
              </a:rPr>
              <a:t>witaminy i minerały.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1622"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4938" y="2231677"/>
            <a:ext cx="3986213" cy="277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06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82880" y="1932167"/>
            <a:ext cx="10341063" cy="3781561"/>
          </a:xfrm>
        </p:spPr>
        <p:txBody>
          <a:bodyPr>
            <a:normAutofit fontScale="55000" lnSpcReduction="20000"/>
          </a:bodyPr>
          <a:lstStyle/>
          <a:p>
            <a:pPr marL="0" indent="0">
              <a:buNone/>
            </a:pPr>
            <a:r>
              <a:rPr lang="pl-PL" sz="3400" b="1" dirty="0">
                <a:solidFill>
                  <a:schemeClr val="accent6">
                    <a:lumMod val="75000"/>
                  </a:schemeClr>
                </a:solidFill>
                <a:latin typeface="+mj-lt"/>
              </a:rPr>
              <a:t>Propolis – właściwości:</a:t>
            </a:r>
          </a:p>
          <a:p>
            <a:r>
              <a:rPr lang="pl-PL" sz="3400" dirty="0">
                <a:solidFill>
                  <a:schemeClr val="accent6">
                    <a:lumMod val="75000"/>
                  </a:schemeClr>
                </a:solidFill>
                <a:latin typeface="+mj-lt"/>
              </a:rPr>
              <a:t>działanie przeciwdrobnoustrojowe</a:t>
            </a:r>
          </a:p>
          <a:p>
            <a:r>
              <a:rPr lang="pl-PL" sz="3400" dirty="0">
                <a:solidFill>
                  <a:schemeClr val="accent6">
                    <a:lumMod val="75000"/>
                  </a:schemeClr>
                </a:solidFill>
                <a:latin typeface="+mj-lt"/>
              </a:rPr>
              <a:t>wspiera procesy regeneracyjne – wyciąg z propolisu stosuje się między innymi w leczeniu ran pooperacyjnych</a:t>
            </a:r>
          </a:p>
          <a:p>
            <a:r>
              <a:rPr lang="pl-PL" sz="3400" dirty="0">
                <a:solidFill>
                  <a:schemeClr val="accent6">
                    <a:lumMod val="75000"/>
                  </a:schemeClr>
                </a:solidFill>
                <a:latin typeface="+mj-lt"/>
              </a:rPr>
              <a:t>na problemy stomatologiczne – afty, pleśniawki, wrzodziejące zapalenie dziąseł, paradontoza, nadwrażliwość zębów oraz choroby miazgi zębowej i kanałów korzeniowych</a:t>
            </a:r>
          </a:p>
          <a:p>
            <a:r>
              <a:rPr lang="pl-PL" sz="3400" dirty="0">
                <a:solidFill>
                  <a:schemeClr val="accent6">
                    <a:lumMod val="75000"/>
                  </a:schemeClr>
                </a:solidFill>
                <a:latin typeface="+mj-lt"/>
              </a:rPr>
              <a:t>chroni wątrobę i pomaga leczyć wirusowe zapalenie wątroby we wczesnych stadiach</a:t>
            </a:r>
          </a:p>
          <a:p>
            <a:r>
              <a:rPr lang="pl-PL" sz="3400" dirty="0">
                <a:solidFill>
                  <a:schemeClr val="accent6">
                    <a:lumMod val="75000"/>
                  </a:schemeClr>
                </a:solidFill>
                <a:latin typeface="+mj-lt"/>
              </a:rPr>
              <a:t>stosowany jako środek hamujący rozwój chorób nowotworowych, a zwłaszcza raka piersi, płuc, jelita grubego czy czerniaka złośliwego.</a:t>
            </a:r>
          </a:p>
          <a:p>
            <a:r>
              <a:rPr lang="pl-PL" sz="3400" dirty="0">
                <a:solidFill>
                  <a:schemeClr val="accent6">
                    <a:lumMod val="75000"/>
                  </a:schemeClr>
                </a:solidFill>
                <a:latin typeface="+mj-lt"/>
              </a:rPr>
              <a:t>w chorobach skórnych, takich jak zapalenie mieszków włosowych, ropnie, zajady czy grzybica</a:t>
            </a:r>
          </a:p>
          <a:p>
            <a:r>
              <a:rPr lang="pl-PL" sz="3400" dirty="0">
                <a:solidFill>
                  <a:schemeClr val="accent6">
                    <a:lumMod val="75000"/>
                  </a:schemeClr>
                </a:solidFill>
                <a:latin typeface="+mj-lt"/>
              </a:rPr>
              <a:t> w leczeniu </a:t>
            </a:r>
            <a:r>
              <a:rPr lang="pl-PL" sz="3400" dirty="0" err="1">
                <a:solidFill>
                  <a:schemeClr val="accent6">
                    <a:lumMod val="75000"/>
                  </a:schemeClr>
                </a:solidFill>
                <a:latin typeface="+mj-lt"/>
              </a:rPr>
              <a:t>odmrożeń</a:t>
            </a:r>
            <a:r>
              <a:rPr lang="pl-PL" sz="3400" dirty="0">
                <a:solidFill>
                  <a:schemeClr val="accent6">
                    <a:lumMod val="75000"/>
                  </a:schemeClr>
                </a:solidFill>
                <a:latin typeface="+mj-lt"/>
              </a:rPr>
              <a:t> i oparzeń.</a:t>
            </a:r>
          </a:p>
          <a:p>
            <a:r>
              <a:rPr lang="pl-PL" sz="3400" dirty="0">
                <a:solidFill>
                  <a:schemeClr val="accent6">
                    <a:lumMod val="75000"/>
                  </a:schemeClr>
                </a:solidFill>
                <a:latin typeface="+mj-lt"/>
              </a:rPr>
              <a:t>w pielęgnacji skóry tłustej, trądzikowej i opryszczkowej, przyspiesza odnowę skóry, działa dezodorująco. </a:t>
            </a:r>
          </a:p>
          <a:p>
            <a:pPr>
              <a:buFontTx/>
              <a:buChar char="-"/>
            </a:pPr>
            <a:endParaRPr lang="pl-PL" sz="3400" dirty="0">
              <a:solidFill>
                <a:schemeClr val="accent6">
                  <a:lumMod val="75000"/>
                </a:schemeClr>
              </a:solidFill>
              <a:latin typeface="+mj-lt"/>
            </a:endParaRPr>
          </a:p>
          <a:p>
            <a:pPr>
              <a:buFontTx/>
              <a:buChar char="-"/>
            </a:pPr>
            <a:endParaRPr lang="pl-PL" sz="34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265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1959" y="5374481"/>
            <a:ext cx="2809875"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972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556592" y="1932167"/>
            <a:ext cx="7466274" cy="3713259"/>
          </a:xfrm>
        </p:spPr>
        <p:txBody>
          <a:bodyPr>
            <a:normAutofit/>
          </a:bodyPr>
          <a:lstStyle/>
          <a:p>
            <a:pPr marL="0" indent="0">
              <a:buNone/>
            </a:pPr>
            <a:r>
              <a:rPr lang="pl-PL" sz="3200" b="1" dirty="0">
                <a:solidFill>
                  <a:schemeClr val="accent6">
                    <a:lumMod val="75000"/>
                  </a:schemeClr>
                </a:solidFill>
                <a:latin typeface="+mj-lt"/>
              </a:rPr>
              <a:t>Olejki eteryczne</a:t>
            </a:r>
            <a:r>
              <a:rPr lang="pl-PL" sz="3200" dirty="0">
                <a:solidFill>
                  <a:schemeClr val="accent6">
                    <a:lumMod val="75000"/>
                  </a:schemeClr>
                </a:solidFill>
                <a:latin typeface="+mj-lt"/>
              </a:rPr>
              <a:t>:</a:t>
            </a:r>
          </a:p>
          <a:p>
            <a:pPr marL="0" indent="0">
              <a:buNone/>
            </a:pPr>
            <a:r>
              <a:rPr lang="pl-PL" sz="3200" dirty="0">
                <a:solidFill>
                  <a:schemeClr val="accent6">
                    <a:lumMod val="75000"/>
                  </a:schemeClr>
                </a:solidFill>
                <a:latin typeface="+mj-lt"/>
              </a:rPr>
              <a:t>cynamonowy, cytrynowy, goździkowy, grejpfrutowy, jaśminowy, lawendowy, mandarynkowy, pomarańczowy, różany, miętowy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80551AD4-FAA4-3A91-5621-22D00E93B6AB}"/>
              </a:ext>
            </a:extLst>
          </p:cNvPr>
          <p:cNvPicPr>
            <a:picLocks noChangeAspect="1"/>
          </p:cNvPicPr>
          <p:nvPr/>
        </p:nvPicPr>
        <p:blipFill>
          <a:blip r:embed="rId9"/>
          <a:stretch>
            <a:fillRect/>
          </a:stretch>
        </p:blipFill>
        <p:spPr>
          <a:xfrm>
            <a:off x="8022866" y="2677005"/>
            <a:ext cx="3045350" cy="3045350"/>
          </a:xfrm>
          <a:prstGeom prst="rect">
            <a:avLst/>
          </a:prstGeom>
          <a:ln>
            <a:noFill/>
          </a:ln>
          <a:effectLst>
            <a:softEdge rad="112500"/>
          </a:effectLst>
        </p:spPr>
      </p:pic>
    </p:spTree>
    <p:extLst>
      <p:ext uri="{BB962C8B-B14F-4D97-AF65-F5344CB8AC3E}">
        <p14:creationId xmlns:p14="http://schemas.microsoft.com/office/powerpoint/2010/main" val="2947057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091193"/>
            <a:ext cx="6858008" cy="3568927"/>
          </a:xfrm>
        </p:spPr>
        <p:txBody>
          <a:bodyPr>
            <a:normAutofit/>
          </a:bodyPr>
          <a:lstStyle/>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Zioła</a:t>
            </a:r>
            <a:r>
              <a:rPr lang="pl-PL" sz="3200" dirty="0">
                <a:solidFill>
                  <a:schemeClr val="accent6">
                    <a:lumMod val="75000"/>
                  </a:schemeClr>
                </a:solidFill>
                <a:latin typeface="+mj-lt"/>
              </a:rPr>
              <a:t>:</a:t>
            </a:r>
          </a:p>
          <a:p>
            <a:pPr marL="0" indent="0">
              <a:buNone/>
            </a:pPr>
            <a:r>
              <a:rPr lang="pl-PL" sz="3200" dirty="0">
                <a:solidFill>
                  <a:schemeClr val="accent6">
                    <a:lumMod val="75000"/>
                  </a:schemeClr>
                </a:solidFill>
                <a:latin typeface="+mj-lt"/>
              </a:rPr>
              <a:t>aloes, babka zwyczajna, dziurawiec, krwawnik pospolity, melisa, mięta, nagietek, pokrzywa, rozmaryn, rumianek, szałwia, tymianek</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298"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3110" y="3208337"/>
            <a:ext cx="3619279" cy="24084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1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266122"/>
            <a:ext cx="7486161" cy="3393997"/>
          </a:xfrm>
        </p:spPr>
        <p:txBody>
          <a:bodyPr>
            <a:normAutofit/>
          </a:bodyPr>
          <a:lstStyle/>
          <a:p>
            <a:pPr marL="0" indent="0">
              <a:buNone/>
            </a:pPr>
            <a:r>
              <a:rPr lang="pl-PL" sz="3200" b="1" dirty="0">
                <a:solidFill>
                  <a:schemeClr val="accent6">
                    <a:lumMod val="75000"/>
                  </a:schemeClr>
                </a:solidFill>
                <a:latin typeface="+mj-lt"/>
              </a:rPr>
              <a:t>Kosmetyki komercyjne – czy bezpieczne?</a:t>
            </a:r>
          </a:p>
          <a:p>
            <a:pPr marL="0" indent="0">
              <a:buNone/>
            </a:pPr>
            <a:r>
              <a:rPr lang="pl-PL" sz="3200" dirty="0">
                <a:solidFill>
                  <a:schemeClr val="accent6">
                    <a:lumMod val="75000"/>
                  </a:schemeClr>
                </a:solidFill>
                <a:latin typeface="+mj-lt"/>
              </a:rPr>
              <a:t>- zawierają dodatki poprawiające zapach i wygląd, przedłużające termin przydatności; mogą one działać negatywnie na naszą urodę (alergia, wysypka, działanie toksyczne i rakotwórcze)</a:t>
            </a:r>
          </a:p>
          <a:p>
            <a:pPr marL="0" indent="0">
              <a:buNone/>
            </a:pPr>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7034" name="Picture 10" descr="C:\Users\Anna\Desktop\Do domowej\IMG_955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95465" y="2004392"/>
            <a:ext cx="2776346" cy="416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97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091193"/>
            <a:ext cx="6388880" cy="3568927"/>
          </a:xfrm>
        </p:spPr>
        <p:txBody>
          <a:bodyPr>
            <a:normAutofit fontScale="92500" lnSpcReduction="10000"/>
          </a:bodyPr>
          <a:lstStyle/>
          <a:p>
            <a:pPr marL="0" indent="0">
              <a:buNone/>
            </a:pPr>
            <a:endParaRPr lang="pl-PL" sz="3200"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Owoce</a:t>
            </a:r>
            <a:r>
              <a:rPr lang="pl-PL" sz="3200" dirty="0">
                <a:solidFill>
                  <a:schemeClr val="accent6">
                    <a:lumMod val="75000"/>
                  </a:schemeClr>
                </a:solidFill>
                <a:latin typeface="+mj-lt"/>
              </a:rPr>
              <a:t>:</a:t>
            </a:r>
          </a:p>
          <a:p>
            <a:r>
              <a:rPr lang="pl-PL" sz="3200" dirty="0">
                <a:solidFill>
                  <a:schemeClr val="accent6">
                    <a:lumMod val="75000"/>
                  </a:schemeClr>
                </a:solidFill>
                <a:latin typeface="+mj-lt"/>
              </a:rPr>
              <a:t>są bogate w kwasy owocowe </a:t>
            </a:r>
          </a:p>
          <a:p>
            <a:r>
              <a:rPr lang="pl-PL" sz="3200" dirty="0">
                <a:solidFill>
                  <a:schemeClr val="accent6">
                    <a:lumMod val="75000"/>
                  </a:schemeClr>
                </a:solidFill>
                <a:latin typeface="+mj-lt"/>
              </a:rPr>
              <a:t>wspomagają łagodną eliminację starych komórek i odmładzają skórę</a:t>
            </a:r>
          </a:p>
          <a:p>
            <a:r>
              <a:rPr lang="pl-PL" sz="3200" dirty="0">
                <a:solidFill>
                  <a:schemeClr val="accent6">
                    <a:lumMod val="75000"/>
                  </a:schemeClr>
                </a:solidFill>
                <a:latin typeface="+mj-lt"/>
              </a:rPr>
              <a:t> antyoksydanty (walczące z wolnymi rodnikami), witaminy korzystne dla skóry</a:t>
            </a:r>
          </a:p>
          <a:p>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7318"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2506" y="2553983"/>
            <a:ext cx="3872465" cy="290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253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910417" y="1926117"/>
            <a:ext cx="6309367" cy="3014708"/>
          </a:xfrm>
        </p:spPr>
        <p:txBody>
          <a:bodyPr>
            <a:normAutofit/>
          </a:bodyPr>
          <a:lstStyle/>
          <a:p>
            <a:pPr marL="0" indent="0">
              <a:buNone/>
            </a:pPr>
            <a:endParaRPr lang="pl-PL" sz="2600"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Inne dodatki</a:t>
            </a:r>
            <a:r>
              <a:rPr lang="pl-PL" sz="3200" dirty="0">
                <a:solidFill>
                  <a:schemeClr val="accent6">
                    <a:lumMod val="75000"/>
                  </a:schemeClr>
                </a:solidFill>
                <a:latin typeface="+mj-lt"/>
              </a:rPr>
              <a:t>:</a:t>
            </a:r>
          </a:p>
          <a:p>
            <a:pPr marL="0" indent="0">
              <a:buNone/>
            </a:pPr>
            <a:r>
              <a:rPr lang="pl-PL" sz="3200" dirty="0">
                <a:solidFill>
                  <a:schemeClr val="accent6">
                    <a:lumMod val="75000"/>
                  </a:schemeClr>
                </a:solidFill>
                <a:latin typeface="+mj-lt"/>
              </a:rPr>
              <a:t>Soda oczyszczona, kwasek cytrynowy, sól morska, cukier brązowy, płatki owsiane, imbir…</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8346" name="Picture 5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3185" y="1864166"/>
            <a:ext cx="201930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347" name="Picture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2678" y="72402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352" name="Picture 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1153" y="2867148"/>
            <a:ext cx="29146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353" name="Picture 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8417" y="4940824"/>
            <a:ext cx="32099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354" name="Picture 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5729" y="4853255"/>
            <a:ext cx="2374212" cy="159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355" name="Picture 6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70469" y="4861703"/>
            <a:ext cx="2435822"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064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640884"/>
            <a:ext cx="9454501" cy="3019236"/>
          </a:xfrm>
        </p:spPr>
        <p:txBody>
          <a:bodyPr>
            <a:normAutofit/>
          </a:bodyPr>
          <a:lstStyle/>
          <a:p>
            <a:pPr marL="0" indent="0">
              <a:buNone/>
            </a:pPr>
            <a:r>
              <a:rPr lang="pl-PL" sz="3200" b="1" dirty="0">
                <a:solidFill>
                  <a:schemeClr val="accent6">
                    <a:lumMod val="75000"/>
                  </a:schemeClr>
                </a:solidFill>
                <a:latin typeface="+mj-lt"/>
              </a:rPr>
              <a:t>Sól z Morza Martwego </a:t>
            </a:r>
            <a:r>
              <a:rPr lang="pl-PL" sz="3200" dirty="0">
                <a:solidFill>
                  <a:schemeClr val="accent6">
                    <a:lumMod val="75000"/>
                  </a:schemeClr>
                </a:solidFill>
                <a:latin typeface="+mj-lt"/>
              </a:rPr>
              <a:t>– kąpiele z jej dodatkiem sprzyjają prawidłowemu nawilżeniu skóry, mają właściwości lecznicze. Sól polecana jest w przypadku trądziku, atopowego zapalenia skóry, działa kojąco na układ nerwowy.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B650F2AB-3043-E241-C53D-8E29D7927B5A}"/>
              </a:ext>
            </a:extLst>
          </p:cNvPr>
          <p:cNvPicPr>
            <a:picLocks noChangeAspect="1"/>
          </p:cNvPicPr>
          <p:nvPr/>
        </p:nvPicPr>
        <p:blipFill>
          <a:blip r:embed="rId9"/>
          <a:stretch>
            <a:fillRect/>
          </a:stretch>
        </p:blipFill>
        <p:spPr>
          <a:xfrm>
            <a:off x="7872412" y="4672210"/>
            <a:ext cx="2619375" cy="1743075"/>
          </a:xfrm>
          <a:prstGeom prst="rect">
            <a:avLst/>
          </a:prstGeom>
        </p:spPr>
      </p:pic>
    </p:spTree>
    <p:extLst>
      <p:ext uri="{BB962C8B-B14F-4D97-AF65-F5344CB8AC3E}">
        <p14:creationId xmlns:p14="http://schemas.microsoft.com/office/powerpoint/2010/main" val="147472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042160"/>
            <a:ext cx="9454501" cy="3283902"/>
          </a:xfrm>
        </p:spPr>
        <p:txBody>
          <a:bodyPr>
            <a:normAutofit fontScale="92500" lnSpcReduction="10000"/>
          </a:bodyPr>
          <a:lstStyle/>
          <a:p>
            <a:pPr marL="0" indent="0">
              <a:buNone/>
            </a:pPr>
            <a:r>
              <a:rPr lang="pl-PL" sz="3200" b="1" dirty="0">
                <a:solidFill>
                  <a:schemeClr val="accent6">
                    <a:lumMod val="75000"/>
                  </a:schemeClr>
                </a:solidFill>
                <a:latin typeface="+mj-lt"/>
              </a:rPr>
              <a:t>Siarczan magnezu </a:t>
            </a:r>
          </a:p>
          <a:p>
            <a:pPr marL="0" indent="0">
              <a:buNone/>
            </a:pPr>
            <a:r>
              <a:rPr lang="pl-PL" sz="3200" dirty="0">
                <a:solidFill>
                  <a:schemeClr val="accent6">
                    <a:lumMod val="75000"/>
                  </a:schemeClr>
                </a:solidFill>
                <a:latin typeface="+mj-lt"/>
              </a:rPr>
              <a:t>zwany jest Solą Epsom (od miasteczka w Anglii, gdzie została odkryta) lub solą gorzką. Siarka zawarta w siarczanie magnezu działa bakteriobójczo, przeciwgrzybiczo i oczyszcza organizm z toksycznych metali ciężkich. Kąpiel z dodatkiem tego związku chemicznego korzystnie wpłynie na organizm w przypadku stanów zapalnych skóry, siniaków, obrzęków i bóli kostno-stawowych.</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Obraz 4">
            <a:extLst>
              <a:ext uri="{FF2B5EF4-FFF2-40B4-BE49-F238E27FC236}">
                <a16:creationId xmlns:a16="http://schemas.microsoft.com/office/drawing/2014/main" id="{0B923074-5CDC-34E0-AFB7-30F93ADC77E0}"/>
              </a:ext>
            </a:extLst>
          </p:cNvPr>
          <p:cNvPicPr>
            <a:picLocks noChangeAspect="1"/>
          </p:cNvPicPr>
          <p:nvPr/>
        </p:nvPicPr>
        <p:blipFill>
          <a:blip r:embed="rId9"/>
          <a:stretch>
            <a:fillRect/>
          </a:stretch>
        </p:blipFill>
        <p:spPr>
          <a:xfrm>
            <a:off x="6404610" y="5066506"/>
            <a:ext cx="3543300" cy="1285875"/>
          </a:xfrm>
          <a:prstGeom prst="rect">
            <a:avLst/>
          </a:prstGeom>
        </p:spPr>
      </p:pic>
    </p:spTree>
    <p:extLst>
      <p:ext uri="{BB962C8B-B14F-4D97-AF65-F5344CB8AC3E}">
        <p14:creationId xmlns:p14="http://schemas.microsoft.com/office/powerpoint/2010/main" val="1995320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640884"/>
            <a:ext cx="9454501" cy="3019236"/>
          </a:xfrm>
        </p:spPr>
        <p:txBody>
          <a:bodyPr>
            <a:normAutofit fontScale="85000" lnSpcReduction="10000"/>
          </a:bodyPr>
          <a:lstStyle/>
          <a:p>
            <a:pPr marL="0" indent="0">
              <a:buNone/>
            </a:pPr>
            <a:r>
              <a:rPr lang="pl-PL" sz="3200" b="1" dirty="0">
                <a:solidFill>
                  <a:schemeClr val="accent6">
                    <a:lumMod val="75000"/>
                  </a:schemeClr>
                </a:solidFill>
                <a:latin typeface="+mj-lt"/>
              </a:rPr>
              <a:t>Soda oczyszczona - </a:t>
            </a:r>
            <a:r>
              <a:rPr lang="pl-PL" sz="3200" dirty="0">
                <a:solidFill>
                  <a:schemeClr val="accent6">
                    <a:lumMod val="75000"/>
                  </a:schemeClr>
                </a:solidFill>
                <a:latin typeface="+mj-lt"/>
              </a:rPr>
              <a:t>ma właściwości antyseptyczne, przeciwzapalne, świetnie wspomaga oczyszczanie organizmu z toksyn, jest higroskopijna (pochłania wilgoć), nie zapycha porów, działa wybielająco (jeżeli masz więc problem z ciemnymi obszarami skóry pod pachami, soda rozjaśni nieco Twoją skórę)</a:t>
            </a:r>
          </a:p>
          <a:p>
            <a:pPr marL="0" indent="0">
              <a:buNone/>
            </a:pPr>
            <a:r>
              <a:rPr lang="pl-PL" sz="3200" dirty="0">
                <a:solidFill>
                  <a:schemeClr val="accent6">
                    <a:lumMod val="75000"/>
                  </a:schemeClr>
                </a:solidFill>
                <a:latin typeface="+mj-lt"/>
              </a:rPr>
              <a:t>. </a:t>
            </a:r>
          </a:p>
          <a:p>
            <a:pPr marL="0" indent="0">
              <a:buNone/>
            </a:pPr>
            <a:r>
              <a:rPr lang="pl-PL" sz="3200" b="1" dirty="0">
                <a:solidFill>
                  <a:schemeClr val="accent6">
                    <a:lumMod val="75000"/>
                  </a:schemeClr>
                </a:solidFill>
                <a:latin typeface="+mj-lt"/>
              </a:rPr>
              <a:t>Kwasek cytrynowy </a:t>
            </a:r>
            <a:r>
              <a:rPr lang="pl-PL" sz="3200" dirty="0">
                <a:solidFill>
                  <a:schemeClr val="accent6">
                    <a:lumMod val="75000"/>
                  </a:schemeClr>
                </a:solidFill>
                <a:latin typeface="+mj-lt"/>
              </a:rPr>
              <a:t>- to substancja przeciwbakteryjna i przeciwgrzybicza.</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8210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064081"/>
            <a:ext cx="9454501" cy="3930320"/>
          </a:xfrm>
        </p:spPr>
        <p:txBody>
          <a:bodyPr>
            <a:normAutofit fontScale="70000" lnSpcReduction="20000"/>
          </a:bodyPr>
          <a:lstStyle/>
          <a:p>
            <a:pPr marL="0" indent="0">
              <a:buNone/>
            </a:pPr>
            <a:r>
              <a:rPr lang="pl-PL" sz="3200" b="1" dirty="0">
                <a:solidFill>
                  <a:schemeClr val="accent6">
                    <a:lumMod val="75000"/>
                  </a:schemeClr>
                </a:solidFill>
                <a:latin typeface="+mj-lt"/>
              </a:rPr>
              <a:t>Mąka ziemniaczana</a:t>
            </a:r>
          </a:p>
          <a:p>
            <a:r>
              <a:rPr lang="pl-PL" sz="3200" dirty="0">
                <a:solidFill>
                  <a:schemeClr val="accent6">
                    <a:lumMod val="75000"/>
                  </a:schemeClr>
                </a:solidFill>
                <a:latin typeface="+mj-lt"/>
              </a:rPr>
              <a:t>składnik maseczek</a:t>
            </a:r>
          </a:p>
          <a:p>
            <a:r>
              <a:rPr lang="pl-PL" sz="3200" dirty="0">
                <a:solidFill>
                  <a:schemeClr val="accent6">
                    <a:lumMod val="75000"/>
                  </a:schemeClr>
                </a:solidFill>
                <a:latin typeface="+mj-lt"/>
              </a:rPr>
              <a:t>nie zatyka porów</a:t>
            </a:r>
          </a:p>
          <a:p>
            <a:r>
              <a:rPr lang="pl-PL" sz="3200" dirty="0">
                <a:solidFill>
                  <a:schemeClr val="accent6">
                    <a:lumMod val="75000"/>
                  </a:schemeClr>
                </a:solidFill>
                <a:latin typeface="+mj-lt"/>
              </a:rPr>
              <a:t>służy również jako zagęstnik</a:t>
            </a:r>
          </a:p>
          <a:p>
            <a:r>
              <a:rPr lang="pl-PL" sz="3200" dirty="0">
                <a:solidFill>
                  <a:schemeClr val="accent6">
                    <a:lumMod val="75000"/>
                  </a:schemeClr>
                </a:solidFill>
                <a:latin typeface="+mj-lt"/>
              </a:rPr>
              <a:t>usuwa ona nadmiar </a:t>
            </a:r>
            <a:r>
              <a:rPr lang="pl-PL" sz="3200" dirty="0" err="1">
                <a:solidFill>
                  <a:schemeClr val="accent6">
                    <a:lumMod val="75000"/>
                  </a:schemeClr>
                </a:solidFill>
                <a:latin typeface="+mj-lt"/>
              </a:rPr>
              <a:t>sebum</a:t>
            </a:r>
            <a:r>
              <a:rPr lang="pl-PL" sz="3200" dirty="0">
                <a:solidFill>
                  <a:schemeClr val="accent6">
                    <a:lumMod val="75000"/>
                  </a:schemeClr>
                </a:solidFill>
                <a:latin typeface="+mj-lt"/>
              </a:rPr>
              <a:t> – sprawdzi się jako suchy szampon (włosy staną się świeże, wystarczy wetrzeć jej odrobinę w skórę głowy i wyczesać)</a:t>
            </a:r>
          </a:p>
          <a:p>
            <a:r>
              <a:rPr lang="pl-PL" sz="3200" dirty="0">
                <a:solidFill>
                  <a:schemeClr val="accent6">
                    <a:lumMod val="75000"/>
                  </a:schemeClr>
                </a:solidFill>
                <a:latin typeface="+mj-lt"/>
              </a:rPr>
              <a:t>zapobiega nadmiernemu poceniu się (można jej używać jako zasypkę na otarcia) </a:t>
            </a:r>
          </a:p>
          <a:p>
            <a:r>
              <a:rPr lang="pl-PL" sz="3200" dirty="0">
                <a:solidFill>
                  <a:schemeClr val="accent6">
                    <a:lumMod val="75000"/>
                  </a:schemeClr>
                </a:solidFill>
                <a:latin typeface="+mj-lt"/>
              </a:rPr>
              <a:t>jako sypki puder </a:t>
            </a:r>
          </a:p>
          <a:p>
            <a:r>
              <a:rPr lang="pl-PL" sz="3200" dirty="0">
                <a:solidFill>
                  <a:schemeClr val="accent6">
                    <a:lumMod val="75000"/>
                  </a:schemeClr>
                </a:solidFill>
                <a:latin typeface="+mj-lt"/>
              </a:rPr>
              <a:t>odrobina mąki na rzęsach, nałożona przed ich wytuszowaniem sprawi, że będą gęstsze</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16CF3501-D0C3-5D75-5BAD-03092FC1CF34}"/>
              </a:ext>
            </a:extLst>
          </p:cNvPr>
          <p:cNvPicPr>
            <a:picLocks noChangeAspect="1"/>
          </p:cNvPicPr>
          <p:nvPr/>
        </p:nvPicPr>
        <p:blipFill>
          <a:blip r:embed="rId9"/>
          <a:stretch>
            <a:fillRect/>
          </a:stretch>
        </p:blipFill>
        <p:spPr>
          <a:xfrm>
            <a:off x="9326246" y="1390650"/>
            <a:ext cx="2238375" cy="2038350"/>
          </a:xfrm>
          <a:prstGeom prst="rect">
            <a:avLst/>
          </a:prstGeom>
        </p:spPr>
      </p:pic>
    </p:spTree>
    <p:extLst>
      <p:ext uri="{BB962C8B-B14F-4D97-AF65-F5344CB8AC3E}">
        <p14:creationId xmlns:p14="http://schemas.microsoft.com/office/powerpoint/2010/main" val="264976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468313" y="1855239"/>
            <a:ext cx="9454501" cy="3019236"/>
          </a:xfrm>
        </p:spPr>
        <p:txBody>
          <a:bodyPr>
            <a:normAutofit fontScale="85000" lnSpcReduction="20000"/>
          </a:bodyPr>
          <a:lstStyle/>
          <a:p>
            <a:pPr marL="0" indent="0">
              <a:buNone/>
            </a:pPr>
            <a:r>
              <a:rPr lang="pl-PL" sz="3200" b="1" dirty="0">
                <a:solidFill>
                  <a:schemeClr val="accent6">
                    <a:lumMod val="75000"/>
                  </a:schemeClr>
                </a:solidFill>
                <a:latin typeface="+mj-lt"/>
              </a:rPr>
              <a:t>Cynamon</a:t>
            </a:r>
          </a:p>
          <a:p>
            <a:pPr marL="0" indent="0">
              <a:buNone/>
            </a:pPr>
            <a:r>
              <a:rPr lang="pl-PL" sz="3200" dirty="0">
                <a:solidFill>
                  <a:schemeClr val="accent6">
                    <a:lumMod val="75000"/>
                  </a:schemeClr>
                </a:solidFill>
                <a:latin typeface="+mj-lt"/>
              </a:rPr>
              <a:t>Pobudza krążenie krwi, ma działanie rozgrzewające. </a:t>
            </a:r>
          </a:p>
          <a:p>
            <a:pPr marL="0" indent="0">
              <a:buNone/>
            </a:pPr>
            <a:r>
              <a:rPr lang="pl-PL" sz="3200" dirty="0">
                <a:solidFill>
                  <a:schemeClr val="accent6">
                    <a:lumMod val="75000"/>
                  </a:schemeClr>
                </a:solidFill>
                <a:latin typeface="+mj-lt"/>
              </a:rPr>
              <a:t>Ujędrnia skórę, likwiduje delikatne, pierwsze zmarszczki, ma działanie antycellulitowe.</a:t>
            </a:r>
          </a:p>
          <a:p>
            <a:pPr marL="0" indent="0">
              <a:buNone/>
            </a:pPr>
            <a:r>
              <a:rPr lang="pl-PL" sz="3200" dirty="0">
                <a:solidFill>
                  <a:schemeClr val="accent6">
                    <a:lumMod val="75000"/>
                  </a:schemeClr>
                </a:solidFill>
                <a:latin typeface="+mj-lt"/>
              </a:rPr>
              <a:t>Wtarty w delikatną skórę ust (na przykład po wymieszaniu z wazeliną), sprawi, że staną się większe i nabiorą ładnego koloru. </a:t>
            </a:r>
          </a:p>
          <a:p>
            <a:pPr marL="0" indent="0">
              <a:buNone/>
            </a:pPr>
            <a:r>
              <a:rPr lang="pl-PL" sz="3200" dirty="0">
                <a:solidFill>
                  <a:schemeClr val="accent6">
                    <a:lumMod val="75000"/>
                  </a:schemeClr>
                </a:solidFill>
                <a:latin typeface="+mj-lt"/>
              </a:rPr>
              <a:t>Jest częstym składnikiem zimowych kosmetyków do kąpieli, peelingów oraz rozgrzewających maseczek do stóp. </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2F246A1A-ACD9-E086-2802-4053DCDA2B18}"/>
              </a:ext>
            </a:extLst>
          </p:cNvPr>
          <p:cNvPicPr>
            <a:picLocks noChangeAspect="1"/>
          </p:cNvPicPr>
          <p:nvPr/>
        </p:nvPicPr>
        <p:blipFill>
          <a:blip r:embed="rId9"/>
          <a:stretch>
            <a:fillRect/>
          </a:stretch>
        </p:blipFill>
        <p:spPr>
          <a:xfrm>
            <a:off x="8328255" y="4576394"/>
            <a:ext cx="3036657" cy="2020757"/>
          </a:xfrm>
          <a:prstGeom prst="rect">
            <a:avLst/>
          </a:prstGeom>
          <a:ln>
            <a:noFill/>
          </a:ln>
          <a:effectLst>
            <a:softEdge rad="112500"/>
          </a:effectLst>
        </p:spPr>
      </p:pic>
    </p:spTree>
    <p:extLst>
      <p:ext uri="{BB962C8B-B14F-4D97-AF65-F5344CB8AC3E}">
        <p14:creationId xmlns:p14="http://schemas.microsoft.com/office/powerpoint/2010/main" val="2815765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640884"/>
            <a:ext cx="5005354" cy="3019236"/>
          </a:xfrm>
        </p:spPr>
        <p:txBody>
          <a:bodyPr>
            <a:normAutofit/>
          </a:bodyPr>
          <a:lstStyle/>
          <a:p>
            <a:pPr marL="0" indent="0">
              <a:buNone/>
            </a:pPr>
            <a:r>
              <a:rPr lang="pl-PL" sz="3200" b="1" dirty="0">
                <a:solidFill>
                  <a:schemeClr val="accent6">
                    <a:lumMod val="75000"/>
                  </a:schemeClr>
                </a:solidFill>
                <a:latin typeface="+mj-lt"/>
              </a:rPr>
              <a:t>Oczyszczanie skóry twarzy:</a:t>
            </a:r>
          </a:p>
          <a:p>
            <a:pPr>
              <a:buFontTx/>
              <a:buChar char="-"/>
            </a:pPr>
            <a:r>
              <a:rPr lang="pl-PL" sz="3200" b="1" dirty="0">
                <a:solidFill>
                  <a:schemeClr val="accent6">
                    <a:lumMod val="75000"/>
                  </a:schemeClr>
                </a:solidFill>
                <a:latin typeface="+mj-lt"/>
              </a:rPr>
              <a:t>Olejowanie</a:t>
            </a:r>
          </a:p>
          <a:p>
            <a:pPr>
              <a:buFontTx/>
              <a:buChar char="-"/>
            </a:pPr>
            <a:r>
              <a:rPr lang="pl-PL" sz="3200" b="1" dirty="0">
                <a:solidFill>
                  <a:schemeClr val="accent6">
                    <a:lumMod val="75000"/>
                  </a:schemeClr>
                </a:solidFill>
                <a:latin typeface="+mj-lt"/>
              </a:rPr>
              <a:t>Peelingi naturalne</a:t>
            </a:r>
          </a:p>
          <a:p>
            <a:pPr>
              <a:buFontTx/>
              <a:buChar char="-"/>
            </a:pPr>
            <a:r>
              <a:rPr lang="pl-PL" sz="3200" b="1" dirty="0" err="1">
                <a:solidFill>
                  <a:schemeClr val="accent6">
                    <a:lumMod val="75000"/>
                  </a:schemeClr>
                </a:solidFill>
                <a:latin typeface="+mj-lt"/>
              </a:rPr>
              <a:t>Tonizacja</a:t>
            </a:r>
            <a:r>
              <a:rPr lang="pl-PL" sz="3200" b="1" dirty="0">
                <a:solidFill>
                  <a:schemeClr val="accent6">
                    <a:lumMod val="75000"/>
                  </a:schemeClr>
                </a:solidFill>
                <a:latin typeface="+mj-lt"/>
              </a:rPr>
              <a:t> twarzy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8574" name="Picture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7626" y="1936749"/>
            <a:ext cx="180022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75" name="Picture 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9445" y="205055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8576"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3649" y="455509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322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242507" y="1963972"/>
            <a:ext cx="8408512" cy="3872285"/>
          </a:xfrm>
        </p:spPr>
        <p:txBody>
          <a:bodyPr>
            <a:normAutofit fontScale="92500" lnSpcReduction="10000"/>
          </a:bodyPr>
          <a:lstStyle/>
          <a:p>
            <a:pPr marL="0" indent="0">
              <a:buNone/>
            </a:pPr>
            <a:r>
              <a:rPr lang="pl-PL" sz="3200" b="1" dirty="0">
                <a:solidFill>
                  <a:schemeClr val="accent6">
                    <a:lumMod val="75000"/>
                  </a:schemeClr>
                </a:solidFill>
                <a:latin typeface="+mj-lt"/>
              </a:rPr>
              <a:t>Olejowanie</a:t>
            </a:r>
          </a:p>
          <a:p>
            <a:r>
              <a:rPr lang="pl-PL" sz="3200" dirty="0">
                <a:solidFill>
                  <a:schemeClr val="accent6">
                    <a:lumMod val="75000"/>
                  </a:schemeClr>
                </a:solidFill>
                <a:latin typeface="+mj-lt"/>
              </a:rPr>
              <a:t>zasada chemiczna – tłuszcz rozpuszcza tłuszcz, dlatego olej delikatnie, lecz skutecznie oczyszcza skórę z makijażu, kurzu i cząsteczek smogu</a:t>
            </a:r>
          </a:p>
          <a:p>
            <a:r>
              <a:rPr lang="pl-PL" sz="3200" dirty="0">
                <a:solidFill>
                  <a:schemeClr val="accent6">
                    <a:lumMod val="75000"/>
                  </a:schemeClr>
                </a:solidFill>
                <a:latin typeface="+mj-lt"/>
              </a:rPr>
              <a:t>nie narusza warstwy </a:t>
            </a:r>
            <a:r>
              <a:rPr lang="pl-PL" sz="3200" dirty="0" err="1">
                <a:solidFill>
                  <a:schemeClr val="accent6">
                    <a:lumMod val="75000"/>
                  </a:schemeClr>
                </a:solidFill>
                <a:latin typeface="+mj-lt"/>
              </a:rPr>
              <a:t>hydrolipidowej</a:t>
            </a:r>
            <a:r>
              <a:rPr lang="pl-PL" sz="3200" dirty="0">
                <a:solidFill>
                  <a:schemeClr val="accent6">
                    <a:lumMod val="75000"/>
                  </a:schemeClr>
                </a:solidFill>
                <a:latin typeface="+mj-lt"/>
              </a:rPr>
              <a:t> skóry i nie zaburza jej właściwego </a:t>
            </a:r>
            <a:r>
              <a:rPr lang="pl-PL" sz="3200" dirty="0" err="1">
                <a:solidFill>
                  <a:schemeClr val="accent6">
                    <a:lumMod val="75000"/>
                  </a:schemeClr>
                </a:solidFill>
                <a:latin typeface="+mj-lt"/>
              </a:rPr>
              <a:t>pH</a:t>
            </a:r>
            <a:r>
              <a:rPr lang="pl-PL" sz="3200" dirty="0">
                <a:solidFill>
                  <a:schemeClr val="accent6">
                    <a:lumMod val="75000"/>
                  </a:schemeClr>
                </a:solidFill>
                <a:latin typeface="+mj-lt"/>
              </a:rPr>
              <a:t>. </a:t>
            </a:r>
          </a:p>
          <a:p>
            <a:r>
              <a:rPr lang="pl-PL" sz="3200" dirty="0">
                <a:solidFill>
                  <a:schemeClr val="accent6">
                    <a:lumMod val="75000"/>
                  </a:schemeClr>
                </a:solidFill>
                <a:latin typeface="+mj-lt"/>
              </a:rPr>
              <a:t>preparaty zawierające składniki syntetyczne (kosmetyki drogeryjne) często razem z zanieczyszczeniami usuwają </a:t>
            </a:r>
            <a:r>
              <a:rPr lang="pl-PL" sz="3200" dirty="0" err="1">
                <a:solidFill>
                  <a:schemeClr val="accent6">
                    <a:lumMod val="75000"/>
                  </a:schemeClr>
                </a:solidFill>
                <a:latin typeface="+mj-lt"/>
              </a:rPr>
              <a:t>sebum</a:t>
            </a:r>
            <a:r>
              <a:rPr lang="pl-PL" sz="3200" dirty="0">
                <a:solidFill>
                  <a:schemeClr val="accent6">
                    <a:lumMod val="75000"/>
                  </a:schemeClr>
                </a:solidFill>
                <a:latin typeface="+mj-lt"/>
              </a:rPr>
              <a:t>.</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9586"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9444" y="4618701"/>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912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640884"/>
            <a:ext cx="9454501" cy="3019236"/>
          </a:xfrm>
        </p:spPr>
        <p:txBody>
          <a:bodyPr>
            <a:normAutofit/>
          </a:bodyPr>
          <a:lstStyle/>
          <a:p>
            <a:pPr marL="0" indent="0">
              <a:buNone/>
            </a:pPr>
            <a:r>
              <a:rPr lang="pl-PL" sz="3200" b="1" dirty="0">
                <a:solidFill>
                  <a:schemeClr val="accent6">
                    <a:lumMod val="75000"/>
                  </a:schemeClr>
                </a:solidFill>
                <a:latin typeface="+mj-lt"/>
              </a:rPr>
              <a:t>Olejowanie</a:t>
            </a:r>
          </a:p>
          <a:p>
            <a:pPr marL="0" indent="0">
              <a:buNone/>
            </a:pPr>
            <a:r>
              <a:rPr lang="pl-PL" sz="3200" dirty="0">
                <a:solidFill>
                  <a:schemeClr val="accent6">
                    <a:lumMod val="75000"/>
                  </a:schemeClr>
                </a:solidFill>
                <a:latin typeface="+mj-lt"/>
              </a:rPr>
              <a:t>Oleje do mycia twarzy dzięki utworzeniu na jej powierzchni filmu, wzmacniają barierę </a:t>
            </a:r>
            <a:r>
              <a:rPr lang="pl-PL" sz="3200" dirty="0" err="1">
                <a:solidFill>
                  <a:schemeClr val="accent6">
                    <a:lumMod val="75000"/>
                  </a:schemeClr>
                </a:solidFill>
                <a:latin typeface="+mj-lt"/>
              </a:rPr>
              <a:t>hydrolipidową</a:t>
            </a:r>
            <a:r>
              <a:rPr lang="pl-PL" sz="3200" dirty="0">
                <a:solidFill>
                  <a:schemeClr val="accent6">
                    <a:lumMod val="75000"/>
                  </a:schemeClr>
                </a:solidFill>
                <a:latin typeface="+mj-lt"/>
              </a:rPr>
              <a:t>, a przez to skutecznie chronią przed nadmierną utratą wody. W efekcie skóra oprócz dogłębnego oczyszczenia zyskuje na jędrności i elastyczności.</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8782"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01364" y="1855239"/>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06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186609"/>
            <a:ext cx="6126488" cy="3473511"/>
          </a:xfrm>
        </p:spPr>
        <p:txBody>
          <a:bodyPr>
            <a:normAutofit/>
          </a:bodyPr>
          <a:lstStyle/>
          <a:p>
            <a:pPr marL="0" indent="0">
              <a:buNone/>
            </a:pPr>
            <a:r>
              <a:rPr lang="pl-PL" sz="3200" b="1" dirty="0">
                <a:solidFill>
                  <a:schemeClr val="accent6">
                    <a:lumMod val="75000"/>
                  </a:schemeClr>
                </a:solidFill>
                <a:latin typeface="+mj-lt"/>
              </a:rPr>
              <a:t>Domowy kosmetyk:</a:t>
            </a:r>
          </a:p>
          <a:p>
            <a:pPr>
              <a:buFontTx/>
              <a:buChar char="-"/>
            </a:pPr>
            <a:r>
              <a:rPr lang="pl-PL" sz="3200" dirty="0">
                <a:solidFill>
                  <a:schemeClr val="accent6">
                    <a:lumMod val="75000"/>
                  </a:schemeClr>
                </a:solidFill>
                <a:latin typeface="+mj-lt"/>
              </a:rPr>
              <a:t>Z naturalnych składników</a:t>
            </a:r>
          </a:p>
          <a:p>
            <a:pPr>
              <a:buFontTx/>
              <a:buChar char="-"/>
            </a:pPr>
            <a:r>
              <a:rPr lang="pl-PL" sz="3200" dirty="0">
                <a:solidFill>
                  <a:schemeClr val="accent6">
                    <a:lumMod val="75000"/>
                  </a:schemeClr>
                </a:solidFill>
                <a:latin typeface="+mj-lt"/>
              </a:rPr>
              <a:t>Zawsze wiesz, co zawiera </a:t>
            </a:r>
            <a:r>
              <a:rPr lang="pl-PL" sz="3200" dirty="0">
                <a:solidFill>
                  <a:schemeClr val="accent6">
                    <a:lumMod val="75000"/>
                  </a:schemeClr>
                </a:solidFill>
                <a:latin typeface="+mj-lt"/>
                <a:sym typeface="Wingdings" panose="05000000000000000000" pitchFamily="2" charset="2"/>
              </a:rPr>
              <a:t></a:t>
            </a:r>
          </a:p>
          <a:p>
            <a:pPr>
              <a:buFontTx/>
              <a:buChar char="-"/>
            </a:pPr>
            <a:r>
              <a:rPr lang="pl-PL" sz="3200" dirty="0">
                <a:solidFill>
                  <a:schemeClr val="accent6">
                    <a:lumMod val="75000"/>
                  </a:schemeClr>
                </a:solidFill>
                <a:latin typeface="+mj-lt"/>
                <a:sym typeface="Wingdings" panose="05000000000000000000" pitchFamily="2" charset="2"/>
              </a:rPr>
              <a:t>Krótszy termin przydatności – zawsze będzie świeży</a:t>
            </a:r>
          </a:p>
          <a:p>
            <a:pPr>
              <a:buFontTx/>
              <a:buChar char="-"/>
            </a:pPr>
            <a:r>
              <a:rPr lang="pl-PL" sz="3200" dirty="0">
                <a:solidFill>
                  <a:schemeClr val="accent6">
                    <a:lumMod val="75000"/>
                  </a:schemeClr>
                </a:solidFill>
                <a:latin typeface="+mj-lt"/>
                <a:sym typeface="Wingdings" panose="05000000000000000000" pitchFamily="2" charset="2"/>
              </a:rPr>
              <a:t>Bez niepotrzebnych dodatków</a:t>
            </a:r>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9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389" y="2585789"/>
            <a:ext cx="3840620" cy="287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270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640884"/>
            <a:ext cx="9454501" cy="3019236"/>
          </a:xfrm>
        </p:spPr>
        <p:txBody>
          <a:bodyPr>
            <a:normAutofit fontScale="85000" lnSpcReduction="20000"/>
          </a:bodyPr>
          <a:lstStyle/>
          <a:p>
            <a:pPr marL="0" indent="0">
              <a:buNone/>
            </a:pPr>
            <a:r>
              <a:rPr lang="pl-PL" sz="3200" b="1" dirty="0">
                <a:solidFill>
                  <a:schemeClr val="accent6">
                    <a:lumMod val="75000"/>
                  </a:schemeClr>
                </a:solidFill>
                <a:latin typeface="+mj-lt"/>
              </a:rPr>
              <a:t>Olejowanie – korzyści: </a:t>
            </a:r>
          </a:p>
          <a:p>
            <a:r>
              <a:rPr lang="pl-PL" sz="3200" dirty="0">
                <a:solidFill>
                  <a:schemeClr val="accent6">
                    <a:lumMod val="75000"/>
                  </a:schemeClr>
                </a:solidFill>
                <a:latin typeface="+mj-lt"/>
              </a:rPr>
              <a:t>pozbycie się przebarwień,</a:t>
            </a:r>
          </a:p>
          <a:p>
            <a:r>
              <a:rPr lang="pl-PL" sz="3200" dirty="0">
                <a:solidFill>
                  <a:schemeClr val="accent6">
                    <a:lumMod val="75000"/>
                  </a:schemeClr>
                </a:solidFill>
                <a:latin typeface="+mj-lt"/>
              </a:rPr>
              <a:t>rozjaśnienie skóry,</a:t>
            </a:r>
          </a:p>
          <a:p>
            <a:r>
              <a:rPr lang="pl-PL" sz="3200" dirty="0">
                <a:solidFill>
                  <a:schemeClr val="accent6">
                    <a:lumMod val="75000"/>
                  </a:schemeClr>
                </a:solidFill>
                <a:latin typeface="+mj-lt"/>
              </a:rPr>
              <a:t>nawilżenie </a:t>
            </a:r>
            <a:r>
              <a:rPr lang="pl-PL" sz="3200" dirty="0">
                <a:solidFill>
                  <a:srgbClr val="FF0000"/>
                </a:solidFill>
                <a:latin typeface="+mj-lt"/>
              </a:rPr>
              <a:t>(?)</a:t>
            </a:r>
          </a:p>
          <a:p>
            <a:r>
              <a:rPr lang="pl-PL" sz="3200" dirty="0">
                <a:solidFill>
                  <a:schemeClr val="accent6">
                    <a:lumMod val="75000"/>
                  </a:schemeClr>
                </a:solidFill>
                <a:latin typeface="+mj-lt"/>
              </a:rPr>
              <a:t>jędrność i elastyczność,</a:t>
            </a:r>
          </a:p>
          <a:p>
            <a:r>
              <a:rPr lang="pl-PL" sz="3200" dirty="0">
                <a:solidFill>
                  <a:schemeClr val="accent6">
                    <a:lumMod val="75000"/>
                  </a:schemeClr>
                </a:solidFill>
                <a:latin typeface="+mj-lt"/>
              </a:rPr>
              <a:t>spłycenie zmarszczek,</a:t>
            </a:r>
          </a:p>
          <a:p>
            <a:r>
              <a:rPr lang="pl-PL" sz="3200" dirty="0">
                <a:solidFill>
                  <a:schemeClr val="accent6">
                    <a:lumMod val="75000"/>
                  </a:schemeClr>
                </a:solidFill>
                <a:latin typeface="+mj-lt"/>
              </a:rPr>
              <a:t>zniwelowanie zmian trądzikowych </a:t>
            </a:r>
            <a:r>
              <a:rPr lang="pl-PL" sz="3200" dirty="0">
                <a:solidFill>
                  <a:srgbClr val="FF0000"/>
                </a:solidFill>
                <a:latin typeface="+mj-lt"/>
              </a:rPr>
              <a:t>(?)</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980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5830" y="2359122"/>
            <a:ext cx="3770437" cy="270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023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146852"/>
            <a:ext cx="7414600" cy="3792772"/>
          </a:xfrm>
        </p:spPr>
        <p:txBody>
          <a:bodyPr>
            <a:normAutofit fontScale="70000" lnSpcReduction="20000"/>
          </a:bodyPr>
          <a:lstStyle/>
          <a:p>
            <a:pPr marL="0" indent="0">
              <a:buNone/>
            </a:pPr>
            <a:r>
              <a:rPr lang="pl-PL" sz="3700" b="1" dirty="0">
                <a:solidFill>
                  <a:schemeClr val="accent6">
                    <a:lumMod val="75000"/>
                  </a:schemeClr>
                </a:solidFill>
                <a:latin typeface="+mj-lt"/>
              </a:rPr>
              <a:t>Olejowanie – zagrożenia</a:t>
            </a:r>
          </a:p>
          <a:p>
            <a:pPr marL="0" indent="0">
              <a:buNone/>
            </a:pPr>
            <a:endParaRPr lang="pl-PL" sz="3700" b="1" dirty="0">
              <a:solidFill>
                <a:schemeClr val="accent6">
                  <a:lumMod val="75000"/>
                </a:schemeClr>
              </a:solidFill>
              <a:latin typeface="+mj-lt"/>
            </a:endParaRPr>
          </a:p>
          <a:p>
            <a:r>
              <a:rPr lang="pl-PL" sz="3200" dirty="0">
                <a:solidFill>
                  <a:schemeClr val="accent6">
                    <a:lumMod val="75000"/>
                  </a:schemeClr>
                </a:solidFill>
                <a:latin typeface="+mj-lt"/>
              </a:rPr>
              <a:t>Cera tłusta i trądzikowa  - olejowanie może  pogorszyć jej stan. Oleje to substancje o działaniu </a:t>
            </a:r>
            <a:r>
              <a:rPr lang="pl-PL" sz="3200" dirty="0" err="1">
                <a:solidFill>
                  <a:schemeClr val="accent6">
                    <a:lumMod val="75000"/>
                  </a:schemeClr>
                </a:solidFill>
                <a:latin typeface="+mj-lt"/>
              </a:rPr>
              <a:t>okluzyjnym</a:t>
            </a:r>
            <a:r>
              <a:rPr lang="pl-PL" sz="3200" dirty="0">
                <a:solidFill>
                  <a:schemeClr val="accent6">
                    <a:lumMod val="75000"/>
                  </a:schemeClr>
                </a:solidFill>
                <a:latin typeface="+mj-lt"/>
              </a:rPr>
              <a:t> – tworzą na skórze tłusty film, który zatyka ujścia gruczołów łojowych. Z tego powodu stosowanie ich przy aktywnym trądziku i cerze tłustej jest ogromnym błędem.</a:t>
            </a:r>
          </a:p>
          <a:p>
            <a:r>
              <a:rPr lang="pl-PL" sz="3200" dirty="0">
                <a:solidFill>
                  <a:schemeClr val="accent6">
                    <a:lumMod val="75000"/>
                  </a:schemeClr>
                </a:solidFill>
                <a:latin typeface="+mj-lt"/>
              </a:rPr>
              <a:t>Cera wrażliwa i alergiczna – można również mieć alergię na coś, co pochodzi z natury, nie tylko na środki chemiczne.</a:t>
            </a:r>
          </a:p>
          <a:p>
            <a:r>
              <a:rPr lang="pl-PL" sz="3200" dirty="0">
                <a:solidFill>
                  <a:schemeClr val="accent6">
                    <a:lumMod val="75000"/>
                  </a:schemeClr>
                </a:solidFill>
                <a:latin typeface="+mj-lt"/>
              </a:rPr>
              <a:t>Olejowanie  nie nawilża, pozostawia na twarzy tylko tłustą warstwę </a:t>
            </a:r>
            <a:r>
              <a:rPr lang="pl-PL" sz="3200" dirty="0" err="1">
                <a:solidFill>
                  <a:schemeClr val="accent6">
                    <a:lumMod val="75000"/>
                  </a:schemeClr>
                </a:solidFill>
                <a:latin typeface="+mj-lt"/>
              </a:rPr>
              <a:t>okluzyjną</a:t>
            </a:r>
            <a:r>
              <a:rPr lang="pl-PL" sz="3200" dirty="0">
                <a:solidFill>
                  <a:schemeClr val="accent6">
                    <a:lumMod val="75000"/>
                  </a:schemeClr>
                </a:solidFill>
                <a:latin typeface="+mj-lt"/>
              </a:rPr>
              <a:t>, która zapobiega ucieczce wody z głębszych warstw skóry.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980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5380" y="4285752"/>
            <a:ext cx="2968512" cy="212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007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704494"/>
            <a:ext cx="9454501" cy="3019236"/>
          </a:xfrm>
        </p:spPr>
        <p:txBody>
          <a:bodyPr>
            <a:normAutofit/>
          </a:bodyPr>
          <a:lstStyle/>
          <a:p>
            <a:pPr marL="0" indent="0">
              <a:buNone/>
            </a:pPr>
            <a:r>
              <a:rPr lang="pl-PL" sz="3200" b="1" dirty="0">
                <a:solidFill>
                  <a:schemeClr val="accent6">
                    <a:lumMod val="75000"/>
                  </a:schemeClr>
                </a:solidFill>
                <a:latin typeface="+mj-lt"/>
              </a:rPr>
              <a:t>Olejowanie </a:t>
            </a:r>
          </a:p>
          <a:p>
            <a:pPr marL="0" indent="0">
              <a:buNone/>
            </a:pPr>
            <a:r>
              <a:rPr lang="pl-PL" sz="3200" b="1" dirty="0">
                <a:solidFill>
                  <a:schemeClr val="accent6">
                    <a:lumMod val="75000"/>
                  </a:schemeClr>
                </a:solidFill>
                <a:latin typeface="+mj-lt"/>
              </a:rPr>
              <a:t>Użyte oleje powinny być w 100% naturalne, nie rafinowane, tłoczone na zimno i niezawierające dodatkowych substancji barwiących i zapachowych.</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083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8239" y="203792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562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969402"/>
            <a:ext cx="4043247" cy="3954382"/>
          </a:xfrm>
        </p:spPr>
        <p:txBody>
          <a:bodyPr>
            <a:normAutofit fontScale="92500" lnSpcReduction="10000"/>
          </a:bodyPr>
          <a:lstStyle/>
          <a:p>
            <a:pPr marL="0" indent="0">
              <a:buNone/>
            </a:pPr>
            <a:r>
              <a:rPr lang="pl-PL" sz="3200" b="1" dirty="0">
                <a:solidFill>
                  <a:schemeClr val="accent6">
                    <a:lumMod val="75000"/>
                  </a:schemeClr>
                </a:solidFill>
                <a:latin typeface="+mj-lt"/>
              </a:rPr>
              <a:t>Olejowanie </a:t>
            </a:r>
          </a:p>
          <a:p>
            <a:pPr marL="0" indent="0">
              <a:buNone/>
            </a:pPr>
            <a:r>
              <a:rPr lang="pl-PL" sz="3200" b="1" dirty="0">
                <a:solidFill>
                  <a:schemeClr val="accent6">
                    <a:lumMod val="75000"/>
                  </a:schemeClr>
                </a:solidFill>
                <a:latin typeface="+mj-lt"/>
              </a:rPr>
              <a:t>Najlepszy olej do twarzy z cerą suchą to: olej </a:t>
            </a:r>
            <a:r>
              <a:rPr lang="pl-PL" sz="3200" b="1" dirty="0" err="1">
                <a:solidFill>
                  <a:schemeClr val="accent6">
                    <a:lumMod val="75000"/>
                  </a:schemeClr>
                </a:solidFill>
                <a:latin typeface="+mj-lt"/>
              </a:rPr>
              <a:t>arganowy</a:t>
            </a:r>
            <a:r>
              <a:rPr lang="pl-PL" sz="3200" b="1" dirty="0">
                <a:solidFill>
                  <a:schemeClr val="accent6">
                    <a:lumMod val="75000"/>
                  </a:schemeClr>
                </a:solidFill>
                <a:latin typeface="+mj-lt"/>
              </a:rPr>
              <a:t>, olej z pestek malin, oliwa z oliwek, olej z awokado, olej z pestek winogron, olej ze słodkich migdałów, olej z kiełków pszenicy, olejek różany, olej z rokitnika.</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1854"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3527" y="5094123"/>
            <a:ext cx="1579963" cy="165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59"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8864" y="839068"/>
            <a:ext cx="1476845" cy="147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60"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2246" y="3126946"/>
            <a:ext cx="2193798" cy="145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61"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1041" y="3369667"/>
            <a:ext cx="1313155" cy="158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62"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37305" y="5191248"/>
            <a:ext cx="1753788" cy="156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63"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72198" y="4939358"/>
            <a:ext cx="2309854" cy="157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64"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24376" y="1948394"/>
            <a:ext cx="2290971" cy="128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65" name="Picture 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49218" y="3231338"/>
            <a:ext cx="1308544" cy="164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61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836751"/>
            <a:ext cx="3995539" cy="4293705"/>
          </a:xfrm>
        </p:spPr>
        <p:txBody>
          <a:bodyPr>
            <a:normAutofit fontScale="92500" lnSpcReduction="20000"/>
          </a:bodyPr>
          <a:lstStyle/>
          <a:p>
            <a:pPr marL="0" indent="0">
              <a:buNone/>
            </a:pPr>
            <a:r>
              <a:rPr lang="pl-PL" sz="3200" b="1" dirty="0">
                <a:solidFill>
                  <a:schemeClr val="accent6">
                    <a:lumMod val="75000"/>
                  </a:schemeClr>
                </a:solidFill>
                <a:latin typeface="+mj-lt"/>
              </a:rPr>
              <a:t>Olejowanie </a:t>
            </a:r>
          </a:p>
          <a:p>
            <a:pPr marL="0" indent="0">
              <a:buNone/>
            </a:pPr>
            <a:r>
              <a:rPr lang="pl-PL" sz="3200" b="1" dirty="0">
                <a:solidFill>
                  <a:schemeClr val="accent6">
                    <a:lumMod val="75000"/>
                  </a:schemeClr>
                </a:solidFill>
                <a:latin typeface="+mj-lt"/>
              </a:rPr>
              <a:t>Najlepszy olej do twarzy z cerą mieszaną to: </a:t>
            </a:r>
          </a:p>
          <a:p>
            <a:pPr marL="0" indent="0">
              <a:buNone/>
            </a:pPr>
            <a:r>
              <a:rPr lang="pl-PL" sz="3200" b="1" dirty="0">
                <a:solidFill>
                  <a:schemeClr val="accent6">
                    <a:lumMod val="75000"/>
                  </a:schemeClr>
                </a:solidFill>
                <a:latin typeface="+mj-lt"/>
              </a:rPr>
              <a:t>olej </a:t>
            </a:r>
            <a:r>
              <a:rPr lang="pl-PL" sz="3200" b="1" dirty="0" err="1">
                <a:solidFill>
                  <a:schemeClr val="accent6">
                    <a:lumMod val="75000"/>
                  </a:schemeClr>
                </a:solidFill>
                <a:latin typeface="+mj-lt"/>
              </a:rPr>
              <a:t>jojoba</a:t>
            </a:r>
            <a:r>
              <a:rPr lang="pl-PL" sz="3200" b="1" dirty="0">
                <a:solidFill>
                  <a:schemeClr val="accent6">
                    <a:lumMod val="75000"/>
                  </a:schemeClr>
                </a:solidFill>
                <a:latin typeface="+mj-lt"/>
              </a:rPr>
              <a:t>, olej z pestek malin, olej z pestek moreli, olej z pestek winogron, olej z awokado, olej z pestek dyni, olej lniany, olej z jagód ACAI (palmy brazylijskiej)</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288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6755" y="3369123"/>
            <a:ext cx="2239066" cy="167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83"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7905" y="1965213"/>
            <a:ext cx="1116136" cy="111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84"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40124" y="1413555"/>
            <a:ext cx="1731156" cy="173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85"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76575" y="3369123"/>
            <a:ext cx="1726813" cy="172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86"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5821" y="2107837"/>
            <a:ext cx="1433254" cy="95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91"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52537" y="3369123"/>
            <a:ext cx="2418743" cy="160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92" name="Picture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31938" y="2053834"/>
            <a:ext cx="1976527" cy="131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93" name="Picture 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3073" y="504626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94" name="Picture 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23131" y="5095936"/>
            <a:ext cx="1477554" cy="147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913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1852654"/>
            <a:ext cx="4138662" cy="3807466"/>
          </a:xfrm>
        </p:spPr>
        <p:txBody>
          <a:bodyPr>
            <a:normAutofit/>
          </a:bodyPr>
          <a:lstStyle/>
          <a:p>
            <a:pPr marL="0" indent="0">
              <a:buNone/>
            </a:pPr>
            <a:r>
              <a:rPr lang="pl-PL" sz="3200" b="1" dirty="0">
                <a:solidFill>
                  <a:schemeClr val="accent6">
                    <a:lumMod val="75000"/>
                  </a:schemeClr>
                </a:solidFill>
                <a:latin typeface="+mj-lt"/>
              </a:rPr>
              <a:t>Olejowanie </a:t>
            </a:r>
          </a:p>
          <a:p>
            <a:pPr marL="0" indent="0">
              <a:buNone/>
            </a:pPr>
            <a:r>
              <a:rPr lang="pl-PL" sz="3200" b="1" dirty="0">
                <a:solidFill>
                  <a:schemeClr val="accent6">
                    <a:lumMod val="75000"/>
                  </a:schemeClr>
                </a:solidFill>
                <a:latin typeface="+mj-lt"/>
              </a:rPr>
              <a:t>Najlepszy olej do twarzy z cerą tłustą i skłonną do niedoskonałości to: olej lniany,  olej z czarnuszki, olej z konopi, olej z orzechów laskowych, olej z pestek śliwki.</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39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7921" y="1976700"/>
            <a:ext cx="197485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9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8282" y="1550987"/>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9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2971" y="3294325"/>
            <a:ext cx="22098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9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1707" y="4064221"/>
            <a:ext cx="19335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39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98217" y="428329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71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717482"/>
            <a:ext cx="3693389" cy="3942638"/>
          </a:xfrm>
        </p:spPr>
        <p:txBody>
          <a:bodyPr>
            <a:normAutofit fontScale="92500"/>
          </a:bodyPr>
          <a:lstStyle/>
          <a:p>
            <a:pPr marL="0" indent="0">
              <a:buNone/>
            </a:pPr>
            <a:r>
              <a:rPr lang="pl-PL" sz="3200" b="1" dirty="0">
                <a:solidFill>
                  <a:schemeClr val="accent6">
                    <a:lumMod val="75000"/>
                  </a:schemeClr>
                </a:solidFill>
                <a:latin typeface="+mj-lt"/>
              </a:rPr>
              <a:t>Olejowanie </a:t>
            </a:r>
          </a:p>
          <a:p>
            <a:pPr marL="0" indent="0">
              <a:buNone/>
            </a:pPr>
            <a:r>
              <a:rPr lang="pl-PL" sz="3200" b="1" dirty="0">
                <a:solidFill>
                  <a:schemeClr val="accent6">
                    <a:lumMod val="75000"/>
                  </a:schemeClr>
                </a:solidFill>
                <a:latin typeface="+mj-lt"/>
              </a:rPr>
              <a:t>Najlepsze oleje do cery </a:t>
            </a:r>
            <a:r>
              <a:rPr lang="pl-PL" sz="3200" b="1" dirty="0" err="1">
                <a:solidFill>
                  <a:schemeClr val="accent6">
                    <a:lumMod val="75000"/>
                  </a:schemeClr>
                </a:solidFill>
                <a:latin typeface="+mj-lt"/>
              </a:rPr>
              <a:t>naczynkowej</a:t>
            </a:r>
            <a:r>
              <a:rPr lang="pl-PL" sz="3200" b="1" dirty="0">
                <a:solidFill>
                  <a:schemeClr val="accent6">
                    <a:lumMod val="75000"/>
                  </a:schemeClr>
                </a:solidFill>
                <a:latin typeface="+mj-lt"/>
              </a:rPr>
              <a:t> to: olej z orzecha laskowego, olej z pestek czarnej porzeczki, olej  (macerat) z kocanki, olej z dzikiej róży, olej ze słodkich migdałów.</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0"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7625" y="2219325"/>
            <a:ext cx="1931988"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4931"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58" y="1962757"/>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4932"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5604" y="429124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4933"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10529" y="4718106"/>
            <a:ext cx="13176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4934"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2040" y="435643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787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564544" y="3196424"/>
            <a:ext cx="11171582" cy="2463696"/>
          </a:xfrm>
        </p:spPr>
        <p:txBody>
          <a:bodyPr>
            <a:normAutofit/>
          </a:bodyPr>
          <a:lstStyle/>
          <a:p>
            <a:pPr marL="0" indent="0" algn="ctr">
              <a:buNone/>
            </a:pPr>
            <a:r>
              <a:rPr lang="pl-PL" sz="5000" b="1" dirty="0">
                <a:solidFill>
                  <a:schemeClr val="accent6">
                    <a:lumMod val="75000"/>
                  </a:schemeClr>
                </a:solidFill>
                <a:latin typeface="+mj-lt"/>
              </a:rPr>
              <a:t>Zabiegi i receptury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76460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860604"/>
            <a:ext cx="8225633" cy="4079019"/>
          </a:xfrm>
        </p:spPr>
        <p:txBody>
          <a:bodyPr>
            <a:normAutofit fontScale="47500" lnSpcReduction="20000"/>
          </a:bodyPr>
          <a:lstStyle/>
          <a:p>
            <a:pPr marL="0" indent="0">
              <a:buNone/>
            </a:pPr>
            <a:r>
              <a:rPr lang="pl-PL" sz="4600" b="1" dirty="0">
                <a:solidFill>
                  <a:schemeClr val="accent6">
                    <a:lumMod val="75000"/>
                  </a:schemeClr>
                </a:solidFill>
                <a:latin typeface="+mj-lt"/>
              </a:rPr>
              <a:t>Olejowanie – jak wykonać zabieg?</a:t>
            </a:r>
          </a:p>
          <a:p>
            <a:r>
              <a:rPr lang="pl-PL" sz="4500" dirty="0">
                <a:solidFill>
                  <a:schemeClr val="accent6">
                    <a:lumMod val="75000"/>
                  </a:schemeClr>
                </a:solidFill>
                <a:latin typeface="+mj-lt"/>
              </a:rPr>
              <a:t>zwilżenie skóry twarzy  ciepłą wodą.</a:t>
            </a:r>
          </a:p>
          <a:p>
            <a:r>
              <a:rPr lang="pl-PL" sz="4500" dirty="0">
                <a:solidFill>
                  <a:schemeClr val="accent6">
                    <a:lumMod val="75000"/>
                  </a:schemeClr>
                </a:solidFill>
                <a:latin typeface="+mj-lt"/>
              </a:rPr>
              <a:t>rozgrzanie mieszanki olejów w dłoniach; olejek powinien mieć lekko ciepłą lub pokojową temperaturę</a:t>
            </a:r>
          </a:p>
          <a:p>
            <a:r>
              <a:rPr lang="pl-PL" sz="4500" dirty="0">
                <a:solidFill>
                  <a:schemeClr val="accent6">
                    <a:lumMod val="75000"/>
                  </a:schemeClr>
                </a:solidFill>
                <a:latin typeface="+mj-lt"/>
              </a:rPr>
              <a:t>oczyszczanie twarzy olejem, polegające na masażu skóry twarzy – może trwać od 2 do 4 minut; ważne, aby skóra była masowana równomiernie i dokładnie – w ten sposób oczyścimy całą jej powierzchnię, zmywając makijaż i inne zanieczyszczenia </a:t>
            </a:r>
          </a:p>
          <a:p>
            <a:r>
              <a:rPr lang="pl-PL" sz="4500" dirty="0">
                <a:solidFill>
                  <a:schemeClr val="accent6">
                    <a:lumMod val="75000"/>
                  </a:schemeClr>
                </a:solidFill>
                <a:latin typeface="+mj-lt"/>
              </a:rPr>
              <a:t>pozbycie się nadmiaru olejków – do tego celu możesz użyć zwilżonego ciepłą wodą ręcznika, specjalnej, bawełnianej ściereczki lub zastosować delikatny żel do twarzy; podczas masażu dobroczynne składniki zawarte w olejkach zdążyły dotrzeć do powierzchni naszej skóry, a zbyt duża ilość olejku może powodować niezamierzony efekt zatkanych porów</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5954"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5703" y="1714900"/>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62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29685" y="2011680"/>
            <a:ext cx="7001131" cy="3737113"/>
          </a:xfrm>
        </p:spPr>
        <p:txBody>
          <a:bodyPr>
            <a:normAutofit fontScale="70000" lnSpcReduction="20000"/>
          </a:bodyPr>
          <a:lstStyle/>
          <a:p>
            <a:pPr marL="0" indent="0">
              <a:buNone/>
            </a:pPr>
            <a:r>
              <a:rPr lang="pl-PL" sz="4500" b="1" dirty="0">
                <a:solidFill>
                  <a:schemeClr val="accent6">
                    <a:lumMod val="75000"/>
                  </a:schemeClr>
                </a:solidFill>
                <a:latin typeface="+mj-lt"/>
              </a:rPr>
              <a:t>Peelingi – składają się z:</a:t>
            </a:r>
          </a:p>
          <a:p>
            <a:pPr marL="0" indent="0">
              <a:buNone/>
            </a:pPr>
            <a:endParaRPr lang="pl-PL" sz="4500" b="1" dirty="0">
              <a:solidFill>
                <a:schemeClr val="accent6">
                  <a:lumMod val="75000"/>
                </a:schemeClr>
              </a:solidFill>
              <a:latin typeface="+mj-lt"/>
            </a:endParaRPr>
          </a:p>
          <a:p>
            <a:r>
              <a:rPr lang="pl-PL" sz="4500" dirty="0">
                <a:solidFill>
                  <a:schemeClr val="accent6">
                    <a:lumMod val="75000"/>
                  </a:schemeClr>
                </a:solidFill>
                <a:latin typeface="+mj-lt"/>
              </a:rPr>
              <a:t>materiał ścierny (płatki owsiane, kawa, zmielone nasiona brązowego ryżu, czarnego owsa, mak, nasiona czarnej porzeczki, pyłek pszczeli)</a:t>
            </a:r>
          </a:p>
          <a:p>
            <a:r>
              <a:rPr lang="pl-PL" sz="4500" dirty="0">
                <a:solidFill>
                  <a:schemeClr val="accent6">
                    <a:lumMod val="75000"/>
                  </a:schemeClr>
                </a:solidFill>
                <a:latin typeface="+mj-lt"/>
              </a:rPr>
              <a:t>„smarowidło” (olej, jogurt, miód, woda, herbatka ziołowa)</a:t>
            </a:r>
          </a:p>
          <a:p>
            <a:r>
              <a:rPr lang="pl-PL" sz="4500" dirty="0">
                <a:solidFill>
                  <a:schemeClr val="accent6">
                    <a:lumMod val="75000"/>
                  </a:schemeClr>
                </a:solidFill>
                <a:latin typeface="+mj-lt"/>
              </a:rPr>
              <a:t>glinka</a:t>
            </a:r>
          </a:p>
          <a:p>
            <a:pPr marL="0" indent="0">
              <a:buNone/>
            </a:pPr>
            <a:endParaRPr lang="pl-PL" sz="45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6982"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4918" y="2104307"/>
            <a:ext cx="32956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3"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6868" y="423716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051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747424" y="2115047"/>
            <a:ext cx="5876013" cy="3879354"/>
          </a:xfrm>
        </p:spPr>
        <p:txBody>
          <a:bodyPr>
            <a:normAutofit fontScale="77500" lnSpcReduction="20000"/>
          </a:bodyPr>
          <a:lstStyle/>
          <a:p>
            <a:pPr marL="0" indent="0">
              <a:buNone/>
            </a:pPr>
            <a:r>
              <a:rPr lang="pl-PL" sz="3200" b="1" dirty="0">
                <a:solidFill>
                  <a:schemeClr val="accent6">
                    <a:lumMod val="75000"/>
                  </a:schemeClr>
                </a:solidFill>
                <a:latin typeface="+mj-lt"/>
              </a:rPr>
              <a:t>Składniki do wyrobu domowych kosmetyków:</a:t>
            </a:r>
          </a:p>
          <a:p>
            <a:pPr marL="0" indent="0">
              <a:buNone/>
            </a:pPr>
            <a:endParaRPr lang="pl-PL" sz="3200" b="1"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Glinki kosmetyczne</a:t>
            </a:r>
          </a:p>
          <a:p>
            <a:pPr marL="0" indent="0">
              <a:buNone/>
            </a:pPr>
            <a:r>
              <a:rPr lang="pl-PL" sz="3200" b="1" dirty="0">
                <a:solidFill>
                  <a:schemeClr val="accent6">
                    <a:lumMod val="75000"/>
                  </a:schemeClr>
                </a:solidFill>
                <a:latin typeface="+mj-lt"/>
              </a:rPr>
              <a:t>Tłuszcze stałe, płynne i masła</a:t>
            </a:r>
          </a:p>
          <a:p>
            <a:pPr marL="0" indent="0">
              <a:buNone/>
            </a:pPr>
            <a:r>
              <a:rPr lang="pl-PL" sz="3200" b="1" dirty="0">
                <a:solidFill>
                  <a:schemeClr val="accent6">
                    <a:lumMod val="75000"/>
                  </a:schemeClr>
                </a:solidFill>
                <a:latin typeface="+mj-lt"/>
              </a:rPr>
              <a:t>Produkty pszczele</a:t>
            </a:r>
          </a:p>
          <a:p>
            <a:pPr marL="0" indent="0">
              <a:buNone/>
            </a:pPr>
            <a:r>
              <a:rPr lang="pl-PL" sz="3200" b="1" dirty="0">
                <a:solidFill>
                  <a:schemeClr val="accent6">
                    <a:lumMod val="75000"/>
                  </a:schemeClr>
                </a:solidFill>
                <a:latin typeface="+mj-lt"/>
              </a:rPr>
              <a:t>Zioła</a:t>
            </a:r>
          </a:p>
          <a:p>
            <a:pPr marL="0" indent="0">
              <a:buNone/>
            </a:pPr>
            <a:r>
              <a:rPr lang="pl-PL" sz="3200" b="1" dirty="0">
                <a:solidFill>
                  <a:schemeClr val="accent6">
                    <a:lumMod val="75000"/>
                  </a:schemeClr>
                </a:solidFill>
                <a:latin typeface="+mj-lt"/>
              </a:rPr>
              <a:t>Owoce</a:t>
            </a:r>
          </a:p>
          <a:p>
            <a:pPr marL="0" indent="0">
              <a:buNone/>
            </a:pPr>
            <a:r>
              <a:rPr lang="pl-PL" sz="3200" b="1" dirty="0">
                <a:solidFill>
                  <a:schemeClr val="accent6">
                    <a:lumMod val="75000"/>
                  </a:schemeClr>
                </a:solidFill>
                <a:latin typeface="+mj-lt"/>
              </a:rPr>
              <a:t>Olejki eteryczne</a:t>
            </a:r>
          </a:p>
          <a:p>
            <a:pPr marL="0" indent="0">
              <a:buNone/>
            </a:pPr>
            <a:r>
              <a:rPr lang="pl-PL" sz="3200" b="1" dirty="0">
                <a:solidFill>
                  <a:schemeClr val="accent6">
                    <a:lumMod val="75000"/>
                  </a:schemeClr>
                </a:solidFill>
                <a:latin typeface="+mj-lt"/>
              </a:rPr>
              <a:t>Inne dodatki</a:t>
            </a:r>
          </a:p>
          <a:p>
            <a:pPr marL="0" indent="0">
              <a:buNone/>
            </a:pPr>
            <a:endParaRPr lang="pl-PL" sz="3200"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1195" name="Picture 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0710" y="225829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Masło Shea Rafinowane | EcoFlores">
            <a:extLst>
              <a:ext uri="{FF2B5EF4-FFF2-40B4-BE49-F238E27FC236}">
                <a16:creationId xmlns:a16="http://schemas.microsoft.com/office/drawing/2014/main" id="{48F9D954-E45D-C9DE-2946-26FF353B19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82197" y="2557463"/>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k przygotować macerat? | Sklep Nabea.pl">
            <a:extLst>
              <a:ext uri="{FF2B5EF4-FFF2-40B4-BE49-F238E27FC236}">
                <a16:creationId xmlns:a16="http://schemas.microsoft.com/office/drawing/2014/main" id="{91929F53-D332-A7FC-7F63-006BA69BFC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1982" y="44672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łatki owsiane – maseczka na trądzik">
            <a:extLst>
              <a:ext uri="{FF2B5EF4-FFF2-40B4-BE49-F238E27FC236}">
                <a16:creationId xmlns:a16="http://schemas.microsoft.com/office/drawing/2014/main" id="{811F861D-FA76-693A-B921-B382AF5DC8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8035" y="446935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15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868557"/>
            <a:ext cx="8225633" cy="4150580"/>
          </a:xfrm>
        </p:spPr>
        <p:txBody>
          <a:bodyPr>
            <a:normAutofit fontScale="70000" lnSpcReduction="20000"/>
          </a:bodyPr>
          <a:lstStyle/>
          <a:p>
            <a:pPr marL="0" indent="0">
              <a:buNone/>
            </a:pPr>
            <a:endParaRPr lang="pl-PL" sz="4500" b="1" dirty="0">
              <a:solidFill>
                <a:schemeClr val="accent6">
                  <a:lumMod val="75000"/>
                </a:schemeClr>
              </a:solidFill>
              <a:latin typeface="+mj-lt"/>
            </a:endParaRPr>
          </a:p>
          <a:p>
            <a:pPr marL="0" indent="0">
              <a:buNone/>
            </a:pPr>
            <a:endParaRPr lang="pl-PL" sz="4500" b="1" dirty="0">
              <a:solidFill>
                <a:schemeClr val="accent6">
                  <a:lumMod val="75000"/>
                </a:schemeClr>
              </a:solidFill>
              <a:latin typeface="+mj-lt"/>
            </a:endParaRPr>
          </a:p>
          <a:p>
            <a:pPr marL="0" indent="0">
              <a:buNone/>
            </a:pPr>
            <a:r>
              <a:rPr lang="pl-PL" sz="4200" u="sng" dirty="0">
                <a:solidFill>
                  <a:schemeClr val="accent6">
                    <a:lumMod val="75000"/>
                  </a:schemeClr>
                </a:solidFill>
                <a:latin typeface="+mj-lt"/>
              </a:rPr>
              <a:t>Peeling makowy</a:t>
            </a:r>
          </a:p>
          <a:p>
            <a:r>
              <a:rPr lang="pl-PL" sz="4200" dirty="0">
                <a:solidFill>
                  <a:schemeClr val="accent6">
                    <a:lumMod val="75000"/>
                  </a:schemeClr>
                </a:solidFill>
                <a:latin typeface="+mj-lt"/>
              </a:rPr>
              <a:t>1/02 łyżeczki ziaren maku</a:t>
            </a:r>
          </a:p>
          <a:p>
            <a:r>
              <a:rPr lang="pl-PL" sz="4200" dirty="0">
                <a:solidFill>
                  <a:schemeClr val="accent6">
                    <a:lumMod val="75000"/>
                  </a:schemeClr>
                </a:solidFill>
                <a:latin typeface="+mj-lt"/>
              </a:rPr>
              <a:t>1 łyżeczka jogurtu</a:t>
            </a:r>
          </a:p>
          <a:p>
            <a:r>
              <a:rPr lang="pl-PL" sz="4200" dirty="0">
                <a:solidFill>
                  <a:schemeClr val="accent6">
                    <a:lumMod val="75000"/>
                  </a:schemeClr>
                </a:solidFill>
                <a:latin typeface="+mj-lt"/>
              </a:rPr>
              <a:t>½ łyżeczki miodu</a:t>
            </a:r>
          </a:p>
          <a:p>
            <a:endParaRPr lang="pl-PL" sz="4200" dirty="0">
              <a:solidFill>
                <a:schemeClr val="accent6">
                  <a:lumMod val="75000"/>
                </a:schemeClr>
              </a:solidFill>
              <a:latin typeface="+mj-lt"/>
            </a:endParaRPr>
          </a:p>
          <a:p>
            <a:pPr marL="0" indent="0">
              <a:buNone/>
            </a:pPr>
            <a:r>
              <a:rPr lang="pl-PL" sz="4200" dirty="0">
                <a:solidFill>
                  <a:schemeClr val="accent6">
                    <a:lumMod val="75000"/>
                  </a:schemeClr>
                </a:solidFill>
                <a:latin typeface="+mj-lt"/>
              </a:rPr>
              <a:t>Składniki wymieszać i wmasować w skórę, odczekać parę minut i spłukać ciepłą wodą.</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8002"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7438" y="2296160"/>
            <a:ext cx="3072139" cy="20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402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1669774"/>
            <a:ext cx="8225633" cy="3982395"/>
          </a:xfrm>
        </p:spPr>
        <p:txBody>
          <a:bodyPr>
            <a:normAutofit fontScale="70000" lnSpcReduction="20000"/>
          </a:bodyPr>
          <a:lstStyle/>
          <a:p>
            <a:pPr marL="0" indent="0">
              <a:buNone/>
            </a:pPr>
            <a:endParaRPr lang="pl-PL" sz="4500" b="1" dirty="0">
              <a:solidFill>
                <a:schemeClr val="accent6">
                  <a:lumMod val="75000"/>
                </a:schemeClr>
              </a:solidFill>
              <a:latin typeface="+mj-lt"/>
            </a:endParaRPr>
          </a:p>
          <a:p>
            <a:pPr marL="0" indent="0">
              <a:buNone/>
            </a:pPr>
            <a:endParaRPr lang="pl-PL" sz="4500" b="1" dirty="0">
              <a:solidFill>
                <a:schemeClr val="accent6">
                  <a:lumMod val="75000"/>
                </a:schemeClr>
              </a:solidFill>
              <a:latin typeface="+mj-lt"/>
            </a:endParaRPr>
          </a:p>
          <a:p>
            <a:pPr marL="0" indent="0">
              <a:buNone/>
            </a:pPr>
            <a:r>
              <a:rPr lang="pl-PL" sz="4200" u="sng" dirty="0">
                <a:solidFill>
                  <a:schemeClr val="accent6">
                    <a:lumMod val="75000"/>
                  </a:schemeClr>
                </a:solidFill>
                <a:latin typeface="+mj-lt"/>
              </a:rPr>
              <a:t>Peeling kawowy</a:t>
            </a:r>
          </a:p>
          <a:p>
            <a:r>
              <a:rPr lang="pl-PL" sz="4200" dirty="0">
                <a:solidFill>
                  <a:schemeClr val="accent6">
                    <a:lumMod val="75000"/>
                  </a:schemeClr>
                </a:solidFill>
                <a:latin typeface="+mj-lt"/>
              </a:rPr>
              <a:t>1 łyżka fusów z kawy</a:t>
            </a:r>
          </a:p>
          <a:p>
            <a:r>
              <a:rPr lang="pl-PL" sz="4200" dirty="0">
                <a:solidFill>
                  <a:schemeClr val="accent6">
                    <a:lumMod val="75000"/>
                  </a:schemeClr>
                </a:solidFill>
                <a:latin typeface="+mj-lt"/>
              </a:rPr>
              <a:t>½ łyżki oleju</a:t>
            </a:r>
          </a:p>
          <a:p>
            <a:r>
              <a:rPr lang="pl-PL" sz="4200" dirty="0">
                <a:solidFill>
                  <a:schemeClr val="accent6">
                    <a:lumMod val="75000"/>
                  </a:schemeClr>
                </a:solidFill>
                <a:latin typeface="+mj-lt"/>
              </a:rPr>
              <a:t>1 łyżka wody</a:t>
            </a:r>
          </a:p>
          <a:p>
            <a:pPr marL="0" indent="0">
              <a:buNone/>
            </a:pPr>
            <a:endParaRPr lang="pl-PL" sz="4200" dirty="0">
              <a:solidFill>
                <a:schemeClr val="accent6">
                  <a:lumMod val="75000"/>
                </a:schemeClr>
              </a:solidFill>
              <a:latin typeface="+mj-lt"/>
            </a:endParaRPr>
          </a:p>
          <a:p>
            <a:pPr marL="0" indent="0">
              <a:buNone/>
            </a:pPr>
            <a:r>
              <a:rPr lang="pl-PL" sz="4200" dirty="0">
                <a:solidFill>
                  <a:schemeClr val="accent6">
                    <a:lumMod val="75000"/>
                  </a:schemeClr>
                </a:solidFill>
                <a:latin typeface="+mj-lt"/>
              </a:rPr>
              <a:t>Składniki wymieszać i wmasować w skórę, odczekać parę minut i spłukać ciepłą wodą.</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902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7462" y="1993279"/>
            <a:ext cx="2667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902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5361" y="3282176"/>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862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146852"/>
            <a:ext cx="7327135" cy="3505317"/>
          </a:xfrm>
        </p:spPr>
        <p:txBody>
          <a:bodyPr>
            <a:normAutofit fontScale="85000" lnSpcReduction="20000"/>
          </a:bodyPr>
          <a:lstStyle/>
          <a:p>
            <a:pPr marL="0" indent="0">
              <a:buNone/>
            </a:pPr>
            <a:r>
              <a:rPr lang="pl-PL" sz="4500" b="1" dirty="0" err="1">
                <a:solidFill>
                  <a:schemeClr val="accent6">
                    <a:lumMod val="75000"/>
                  </a:schemeClr>
                </a:solidFill>
                <a:latin typeface="+mj-lt"/>
              </a:rPr>
              <a:t>Tonizacja</a:t>
            </a:r>
            <a:endParaRPr lang="pl-PL" sz="4500" b="1" dirty="0">
              <a:solidFill>
                <a:schemeClr val="accent6">
                  <a:lumMod val="75000"/>
                </a:schemeClr>
              </a:solidFill>
              <a:latin typeface="+mj-lt"/>
            </a:endParaRPr>
          </a:p>
          <a:p>
            <a:pPr marL="0" indent="0">
              <a:buNone/>
            </a:pPr>
            <a:r>
              <a:rPr lang="pl-PL" sz="4200" dirty="0">
                <a:solidFill>
                  <a:schemeClr val="accent6">
                    <a:lumMod val="75000"/>
                  </a:schemeClr>
                </a:solidFill>
                <a:latin typeface="+mj-lt"/>
              </a:rPr>
              <a:t>Po demakijażu i oczyszczaniu twarzy powinno się przecierać twarz tonikiem, który przywróci cerze naturalne </a:t>
            </a:r>
            <a:r>
              <a:rPr lang="pl-PL" sz="4200" dirty="0" err="1">
                <a:solidFill>
                  <a:schemeClr val="accent6">
                    <a:lumMod val="75000"/>
                  </a:schemeClr>
                </a:solidFill>
                <a:latin typeface="+mj-lt"/>
              </a:rPr>
              <a:t>pH</a:t>
            </a:r>
            <a:r>
              <a:rPr lang="pl-PL" sz="4200" dirty="0">
                <a:solidFill>
                  <a:schemeClr val="accent6">
                    <a:lumMod val="75000"/>
                  </a:schemeClr>
                </a:solidFill>
                <a:latin typeface="+mj-lt"/>
              </a:rPr>
              <a:t> (4,7-5,6). </a:t>
            </a:r>
          </a:p>
          <a:p>
            <a:pPr marL="0" indent="0">
              <a:buNone/>
            </a:pPr>
            <a:r>
              <a:rPr lang="pl-PL" sz="4200" dirty="0">
                <a:solidFill>
                  <a:schemeClr val="accent6">
                    <a:lumMod val="75000"/>
                  </a:schemeClr>
                </a:solidFill>
                <a:latin typeface="+mj-lt"/>
              </a:rPr>
              <a:t>Naturalnym tonikiem może być ostudzony napar z ulubionych ziół, np. rumianku, melisy, szałwii.</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0050"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4962" y="2193677"/>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0051"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4575" y="434848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970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38199" y="1963971"/>
            <a:ext cx="4998057" cy="4212991"/>
          </a:xfrm>
        </p:spPr>
        <p:txBody>
          <a:bodyPr>
            <a:normAutofit fontScale="62500" lnSpcReduction="20000"/>
          </a:bodyPr>
          <a:lstStyle/>
          <a:p>
            <a:pPr marL="0" indent="0">
              <a:buNone/>
            </a:pPr>
            <a:r>
              <a:rPr lang="pl-PL" sz="4500" b="1" dirty="0">
                <a:solidFill>
                  <a:schemeClr val="accent6">
                    <a:lumMod val="75000"/>
                  </a:schemeClr>
                </a:solidFill>
                <a:latin typeface="+mj-lt"/>
              </a:rPr>
              <a:t>Toniki naturalne</a:t>
            </a:r>
          </a:p>
          <a:p>
            <a:pPr marL="0" indent="0">
              <a:buNone/>
            </a:pPr>
            <a:r>
              <a:rPr lang="pl-PL" sz="4500" u="sng" dirty="0">
                <a:solidFill>
                  <a:schemeClr val="accent6">
                    <a:lumMod val="75000"/>
                  </a:schemeClr>
                </a:solidFill>
                <a:latin typeface="+mj-lt"/>
              </a:rPr>
              <a:t>Tonik z igieł sosnowych</a:t>
            </a:r>
          </a:p>
          <a:p>
            <a:pPr marL="0" indent="0">
              <a:buNone/>
            </a:pPr>
            <a:endParaRPr lang="pl-PL" sz="4500" dirty="0">
              <a:solidFill>
                <a:schemeClr val="accent6">
                  <a:lumMod val="75000"/>
                </a:schemeClr>
              </a:solidFill>
              <a:latin typeface="+mj-lt"/>
            </a:endParaRPr>
          </a:p>
          <a:p>
            <a:r>
              <a:rPr lang="pl-PL" sz="4500" dirty="0">
                <a:solidFill>
                  <a:schemeClr val="accent6">
                    <a:lumMod val="75000"/>
                  </a:schemeClr>
                </a:solidFill>
                <a:latin typeface="+mj-lt"/>
              </a:rPr>
              <a:t>kilka igieł sosnowych </a:t>
            </a:r>
          </a:p>
          <a:p>
            <a:r>
              <a:rPr lang="pl-PL" sz="4500" dirty="0">
                <a:solidFill>
                  <a:schemeClr val="accent6">
                    <a:lumMod val="75000"/>
                  </a:schemeClr>
                </a:solidFill>
                <a:latin typeface="+mj-lt"/>
              </a:rPr>
              <a:t>1 gałązka rozmarynu</a:t>
            </a:r>
          </a:p>
          <a:p>
            <a:r>
              <a:rPr lang="pl-PL" sz="4500" dirty="0">
                <a:solidFill>
                  <a:schemeClr val="accent6">
                    <a:lumMod val="75000"/>
                  </a:schemeClr>
                </a:solidFill>
                <a:latin typeface="+mj-lt"/>
              </a:rPr>
              <a:t>5-6 jagód jałowca</a:t>
            </a:r>
          </a:p>
          <a:p>
            <a:r>
              <a:rPr lang="pl-PL" sz="4500" dirty="0">
                <a:solidFill>
                  <a:schemeClr val="accent6">
                    <a:lumMod val="75000"/>
                  </a:schemeClr>
                </a:solidFill>
                <a:latin typeface="+mj-lt"/>
              </a:rPr>
              <a:t>świeża skórka z ½ pomarańczy</a:t>
            </a:r>
          </a:p>
          <a:p>
            <a:r>
              <a:rPr lang="pl-PL" sz="4500" dirty="0">
                <a:solidFill>
                  <a:schemeClr val="accent6">
                    <a:lumMod val="75000"/>
                  </a:schemeClr>
                </a:solidFill>
                <a:latin typeface="+mj-lt"/>
              </a:rPr>
              <a:t>5-6 goździków</a:t>
            </a:r>
          </a:p>
          <a:p>
            <a:r>
              <a:rPr lang="pl-PL" sz="4500" dirty="0">
                <a:solidFill>
                  <a:schemeClr val="accent6">
                    <a:lumMod val="75000"/>
                  </a:schemeClr>
                </a:solidFill>
                <a:latin typeface="+mj-lt"/>
              </a:rPr>
              <a:t>½ szklanki wódki (40-45%)</a:t>
            </a:r>
          </a:p>
        </p:txBody>
      </p:sp>
      <p:sp>
        <p:nvSpPr>
          <p:cNvPr id="4" name="Symbol zastępczy zawartości 3"/>
          <p:cNvSpPr>
            <a:spLocks noGrp="1"/>
          </p:cNvSpPr>
          <p:nvPr>
            <p:ph sz="half" idx="2"/>
          </p:nvPr>
        </p:nvSpPr>
        <p:spPr>
          <a:xfrm>
            <a:off x="6172200" y="1858962"/>
            <a:ext cx="5181600" cy="4351338"/>
          </a:xfrm>
        </p:spPr>
        <p:txBody>
          <a:bodyPr>
            <a:normAutofit fontScale="62500" lnSpcReduction="20000"/>
          </a:bodyPr>
          <a:lstStyle/>
          <a:p>
            <a:pPr marL="0" indent="0">
              <a:buNone/>
            </a:pPr>
            <a:r>
              <a:rPr lang="pl-PL" dirty="0">
                <a:solidFill>
                  <a:schemeClr val="accent6">
                    <a:lumMod val="50000"/>
                  </a:schemeClr>
                </a:solidFill>
              </a:rPr>
              <a:t>Przygotowanie: </a:t>
            </a:r>
          </a:p>
          <a:p>
            <a:pPr>
              <a:buFontTx/>
              <a:buChar char="-"/>
            </a:pPr>
            <a:r>
              <a:rPr lang="pl-PL" dirty="0">
                <a:solidFill>
                  <a:schemeClr val="accent6">
                    <a:lumMod val="50000"/>
                  </a:schemeClr>
                </a:solidFill>
              </a:rPr>
              <a:t>Połam igły sosnowe i rozmaryn na mniejsze kawałki, a następnie rozkrusz je dłonią lub tłuczkiem. Wsyp do butelki z zakrętką, dodaj jagody jałowca, skórkę z pomarańczy i goździki.</a:t>
            </a:r>
          </a:p>
          <a:p>
            <a:pPr>
              <a:buFontTx/>
              <a:buChar char="-"/>
            </a:pPr>
            <a:r>
              <a:rPr lang="pl-PL" dirty="0">
                <a:solidFill>
                  <a:schemeClr val="accent6">
                    <a:lumMod val="50000"/>
                  </a:schemeClr>
                </a:solidFill>
              </a:rPr>
              <a:t>Zalej wódką, całkowicie przykrywając wszystkie składniki.</a:t>
            </a:r>
          </a:p>
          <a:p>
            <a:pPr>
              <a:buFontTx/>
              <a:buChar char="-"/>
            </a:pPr>
            <a:r>
              <a:rPr lang="pl-PL" dirty="0">
                <a:solidFill>
                  <a:schemeClr val="accent6">
                    <a:lumMod val="50000"/>
                  </a:schemeClr>
                </a:solidFill>
              </a:rPr>
              <a:t>Przechowuj w szczelnym naczyniu w chłodnym miejscu i codziennie wstrząsaj. Po upływie 2 tygodni wystarczy odcedzić stałe składniki, a tonik będzie gotowy do użycia. </a:t>
            </a:r>
          </a:p>
          <a:p>
            <a:pPr>
              <a:buFontTx/>
              <a:buChar char="-"/>
            </a:pPr>
            <a:r>
              <a:rPr lang="pl-PL" dirty="0">
                <a:solidFill>
                  <a:schemeClr val="accent6">
                    <a:lumMod val="50000"/>
                  </a:schemeClr>
                </a:solidFill>
              </a:rPr>
              <a:t>Nakładaj płatkiem kosmetycznym na umytą twarz. Następnie użyj odżywczego kremu do twarzy. </a:t>
            </a:r>
          </a:p>
          <a:p>
            <a:pPr>
              <a:buFontTx/>
              <a:buChar char="-"/>
            </a:pPr>
            <a:r>
              <a:rPr lang="pl-PL" dirty="0">
                <a:solidFill>
                  <a:schemeClr val="accent6">
                    <a:lumMod val="50000"/>
                  </a:schemeClr>
                </a:solidFill>
              </a:rPr>
              <a:t>Uważaj, aby tonik nie dostał się do oczu.</a:t>
            </a:r>
          </a:p>
          <a:p>
            <a:pPr>
              <a:buFontTx/>
              <a:buChar char="-"/>
            </a:pPr>
            <a:r>
              <a:rPr lang="pl-PL" dirty="0">
                <a:solidFill>
                  <a:schemeClr val="accent6">
                    <a:lumMod val="50000"/>
                  </a:schemeClr>
                </a:solidFill>
              </a:rPr>
              <a:t>Tonik zachowa świeżość około 6 miesięcy.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921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101247" y="2162756"/>
            <a:ext cx="6365028" cy="3776868"/>
          </a:xfrm>
        </p:spPr>
        <p:txBody>
          <a:bodyPr>
            <a:normAutofit/>
          </a:bodyPr>
          <a:lstStyle/>
          <a:p>
            <a:pPr marL="0" indent="0">
              <a:buNone/>
            </a:pPr>
            <a:r>
              <a:rPr lang="pl-PL" sz="4200" b="1" dirty="0">
                <a:solidFill>
                  <a:schemeClr val="accent6">
                    <a:lumMod val="75000"/>
                  </a:schemeClr>
                </a:solidFill>
                <a:latin typeface="+mj-lt"/>
              </a:rPr>
              <a:t>Tonik można stosować do dezynfekcji skóry, jako produkt ujędrniający, a także jako płyn po goleniu.</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209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5980" y="2401294"/>
            <a:ext cx="3986801" cy="289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439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p:txBody>
          <a:bodyPr>
            <a:normAutofit fontScale="70000" lnSpcReduction="20000"/>
          </a:bodyPr>
          <a:lstStyle/>
          <a:p>
            <a:pPr marL="0" indent="0">
              <a:buNone/>
            </a:pPr>
            <a:r>
              <a:rPr lang="pl-PL" sz="4500" b="1" u="sng" dirty="0">
                <a:solidFill>
                  <a:schemeClr val="accent6">
                    <a:lumMod val="75000"/>
                  </a:schemeClr>
                </a:solidFill>
                <a:latin typeface="+mj-lt"/>
              </a:rPr>
              <a:t>Toniki naturalne</a:t>
            </a:r>
          </a:p>
          <a:p>
            <a:pPr marL="0" indent="0">
              <a:buNone/>
            </a:pPr>
            <a:r>
              <a:rPr lang="pl-PL" sz="4500" b="1" dirty="0">
                <a:solidFill>
                  <a:schemeClr val="accent6">
                    <a:lumMod val="75000"/>
                  </a:schemeClr>
                </a:solidFill>
                <a:latin typeface="+mj-lt"/>
              </a:rPr>
              <a:t>Tonik ziołowy do cery z problemami</a:t>
            </a:r>
          </a:p>
          <a:p>
            <a:pPr marL="0" indent="0">
              <a:buNone/>
            </a:pPr>
            <a:r>
              <a:rPr lang="pl-PL" sz="4500" b="1" dirty="0">
                <a:solidFill>
                  <a:schemeClr val="accent6">
                    <a:lumMod val="75000"/>
                  </a:schemeClr>
                </a:solidFill>
                <a:latin typeface="+mj-lt"/>
              </a:rPr>
              <a:t>Składniki:</a:t>
            </a:r>
          </a:p>
          <a:p>
            <a:pPr marL="0" indent="0">
              <a:buNone/>
            </a:pPr>
            <a:r>
              <a:rPr lang="pl-PL" sz="4500" b="1" dirty="0">
                <a:solidFill>
                  <a:schemeClr val="accent6">
                    <a:lumMod val="75000"/>
                  </a:schemeClr>
                </a:solidFill>
                <a:latin typeface="+mj-lt"/>
              </a:rPr>
              <a:t>1 łyżka melisy </a:t>
            </a:r>
          </a:p>
          <a:p>
            <a:pPr marL="0" indent="0">
              <a:buNone/>
            </a:pPr>
            <a:r>
              <a:rPr lang="pl-PL" sz="4500" b="1" dirty="0">
                <a:solidFill>
                  <a:schemeClr val="accent6">
                    <a:lumMod val="75000"/>
                  </a:schemeClr>
                </a:solidFill>
                <a:latin typeface="+mj-lt"/>
              </a:rPr>
              <a:t>1 łyżka płatków nagietka</a:t>
            </a:r>
          </a:p>
          <a:p>
            <a:pPr marL="0" indent="0">
              <a:buNone/>
            </a:pPr>
            <a:r>
              <a:rPr lang="pl-PL" sz="4500" b="1" dirty="0">
                <a:solidFill>
                  <a:schemeClr val="accent6">
                    <a:lumMod val="75000"/>
                  </a:schemeClr>
                </a:solidFill>
                <a:latin typeface="+mj-lt"/>
              </a:rPr>
              <a:t>1 łyżka dziurawca</a:t>
            </a:r>
          </a:p>
          <a:p>
            <a:pPr marL="0" indent="0">
              <a:buNone/>
            </a:pPr>
            <a:r>
              <a:rPr lang="pl-PL" sz="4500" b="1" dirty="0">
                <a:solidFill>
                  <a:schemeClr val="accent6">
                    <a:lumMod val="75000"/>
                  </a:schemeClr>
                </a:solidFill>
                <a:latin typeface="+mj-lt"/>
              </a:rPr>
              <a:t>2 szklanki wody</a:t>
            </a:r>
          </a:p>
          <a:p>
            <a:pPr marL="0" indent="0">
              <a:buNone/>
            </a:pPr>
            <a:r>
              <a:rPr lang="pl-PL" sz="4500" b="1" dirty="0">
                <a:solidFill>
                  <a:schemeClr val="accent6">
                    <a:lumMod val="75000"/>
                  </a:schemeClr>
                </a:solidFill>
                <a:latin typeface="+mj-lt"/>
              </a:rPr>
              <a:t>1 łyżka soku z dużego liścia aloesu</a:t>
            </a:r>
          </a:p>
        </p:txBody>
      </p:sp>
      <p:sp>
        <p:nvSpPr>
          <p:cNvPr id="4" name="Symbol zastępczy zawartości 3"/>
          <p:cNvSpPr>
            <a:spLocks noGrp="1"/>
          </p:cNvSpPr>
          <p:nvPr>
            <p:ph sz="half" idx="2"/>
          </p:nvPr>
        </p:nvSpPr>
        <p:spPr/>
        <p:txBody>
          <a:bodyPr>
            <a:normAutofit fontScale="70000" lnSpcReduction="20000"/>
          </a:bodyPr>
          <a:lstStyle/>
          <a:p>
            <a:pPr marL="0" indent="0">
              <a:buNone/>
            </a:pPr>
            <a:r>
              <a:rPr lang="pl-PL" dirty="0">
                <a:solidFill>
                  <a:schemeClr val="accent6">
                    <a:lumMod val="50000"/>
                  </a:schemeClr>
                </a:solidFill>
              </a:rPr>
              <a:t>Przygotowanie: </a:t>
            </a:r>
          </a:p>
          <a:p>
            <a:pPr>
              <a:buFontTx/>
              <a:buChar char="-"/>
            </a:pPr>
            <a:r>
              <a:rPr lang="pl-PL" dirty="0">
                <a:solidFill>
                  <a:schemeClr val="accent6">
                    <a:lumMod val="50000"/>
                  </a:schemeClr>
                </a:solidFill>
              </a:rPr>
              <a:t>Zalej wrzątkiem melisę, płatki nagietka i dziurawiec, przykryj i odstaw na 10-15 minut do zaparzenia.</a:t>
            </a:r>
          </a:p>
          <a:p>
            <a:pPr>
              <a:buFontTx/>
              <a:buChar char="-"/>
            </a:pPr>
            <a:r>
              <a:rPr lang="pl-PL" dirty="0">
                <a:solidFill>
                  <a:schemeClr val="accent6">
                    <a:lumMod val="50000"/>
                  </a:schemeClr>
                </a:solidFill>
              </a:rPr>
              <a:t>Odcedź stałe składniki, a napar przelej do buteleczki.</a:t>
            </a:r>
          </a:p>
          <a:p>
            <a:pPr>
              <a:buFontTx/>
              <a:buChar char="-"/>
            </a:pPr>
            <a:r>
              <a:rPr lang="pl-PL" dirty="0">
                <a:solidFill>
                  <a:schemeClr val="accent6">
                    <a:lumMod val="50000"/>
                  </a:schemeClr>
                </a:solidFill>
              </a:rPr>
              <a:t>Wyciśnij sok z dużego liścia aloesu i wlej go do wystudzonego naparu z ziół. Przechowywany w lodówce tonik zachowa świeżość przez około 1 tydzień.</a:t>
            </a:r>
          </a:p>
          <a:p>
            <a:pPr>
              <a:buFontTx/>
              <a:buChar char="-"/>
            </a:pPr>
            <a:r>
              <a:rPr lang="pl-PL" dirty="0">
                <a:solidFill>
                  <a:schemeClr val="accent6">
                    <a:lumMod val="50000"/>
                  </a:schemeClr>
                </a:solidFill>
              </a:rPr>
              <a:t>Codziennie odmładzaj skórę płatkiem kosmetycznym zwilżonym tonikiem. Następnie nawilżaj twarz wybranym kremem.</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18558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33471" y="935355"/>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117149" y="2194230"/>
            <a:ext cx="5697119" cy="3588714"/>
          </a:xfrm>
        </p:spPr>
        <p:txBody>
          <a:bodyPr>
            <a:normAutofit fontScale="70000" lnSpcReduction="20000"/>
          </a:bodyPr>
          <a:lstStyle/>
          <a:p>
            <a:r>
              <a:rPr lang="pl-PL" sz="4200" dirty="0">
                <a:solidFill>
                  <a:schemeClr val="accent6">
                    <a:lumMod val="75000"/>
                  </a:schemeClr>
                </a:solidFill>
                <a:latin typeface="+mj-lt"/>
              </a:rPr>
              <a:t>nagietek i dziurawiec działają przeciwzapalnie</a:t>
            </a:r>
          </a:p>
          <a:p>
            <a:r>
              <a:rPr lang="pl-PL" sz="4200" dirty="0">
                <a:solidFill>
                  <a:schemeClr val="accent6">
                    <a:lumMod val="75000"/>
                  </a:schemeClr>
                </a:solidFill>
                <a:latin typeface="+mj-lt"/>
              </a:rPr>
              <a:t>melisa koi i zwęża pory</a:t>
            </a:r>
          </a:p>
          <a:p>
            <a:r>
              <a:rPr lang="pl-PL" sz="4200" dirty="0">
                <a:solidFill>
                  <a:schemeClr val="accent6">
                    <a:lumMod val="75000"/>
                  </a:schemeClr>
                </a:solidFill>
                <a:latin typeface="+mj-lt"/>
              </a:rPr>
              <a:t>sok aloesowy wspomaga gojenie się drobnych otarć skóry </a:t>
            </a:r>
          </a:p>
          <a:p>
            <a:pPr marL="0" indent="0">
              <a:buNone/>
            </a:pPr>
            <a:endParaRPr lang="pl-PL" sz="4200" dirty="0">
              <a:solidFill>
                <a:schemeClr val="accent6">
                  <a:lumMod val="75000"/>
                </a:schemeClr>
              </a:solidFill>
              <a:latin typeface="+mj-lt"/>
            </a:endParaRPr>
          </a:p>
          <a:p>
            <a:pPr marL="0" indent="0">
              <a:buNone/>
            </a:pPr>
            <a:r>
              <a:rPr lang="pl-PL" sz="4200" dirty="0">
                <a:solidFill>
                  <a:schemeClr val="accent6">
                    <a:lumMod val="75000"/>
                  </a:schemeClr>
                </a:solidFill>
                <a:latin typeface="+mj-lt"/>
              </a:rPr>
              <a:t>Najlepiej używać świeżych ziół, ale mogą być wykorzystane również suszone.</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414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1387" y="1791349"/>
            <a:ext cx="26003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4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0411" y="5112411"/>
            <a:ext cx="2962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48"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3745" y="2257287"/>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5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4291" y="4063972"/>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607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011680"/>
            <a:ext cx="6357076" cy="3648440"/>
          </a:xfrm>
        </p:spPr>
        <p:txBody>
          <a:bodyPr>
            <a:normAutofit fontScale="85000" lnSpcReduction="10000"/>
          </a:bodyPr>
          <a:lstStyle/>
          <a:p>
            <a:pPr marL="0" indent="0">
              <a:buNone/>
            </a:pPr>
            <a:r>
              <a:rPr lang="pl-PL" sz="3200" b="1" dirty="0">
                <a:solidFill>
                  <a:schemeClr val="accent6">
                    <a:lumMod val="75000"/>
                  </a:schemeClr>
                </a:solidFill>
                <a:latin typeface="+mj-lt"/>
              </a:rPr>
              <a:t>Puder do twarzy z glinką</a:t>
            </a:r>
          </a:p>
          <a:p>
            <a:pPr marL="0" indent="0">
              <a:buNone/>
            </a:pPr>
            <a:r>
              <a:rPr lang="pl-PL" sz="3200" dirty="0">
                <a:solidFill>
                  <a:schemeClr val="accent6">
                    <a:lumMod val="75000"/>
                  </a:schemeClr>
                </a:solidFill>
                <a:latin typeface="+mj-lt"/>
              </a:rPr>
              <a:t>• skrobia ziemniaczana 30 %</a:t>
            </a:r>
          </a:p>
          <a:p>
            <a:pPr marL="0" indent="0">
              <a:buNone/>
            </a:pPr>
            <a:r>
              <a:rPr lang="pl-PL" sz="3200" dirty="0">
                <a:solidFill>
                  <a:schemeClr val="accent6">
                    <a:lumMod val="75000"/>
                  </a:schemeClr>
                </a:solidFill>
                <a:latin typeface="+mj-lt"/>
              </a:rPr>
              <a:t>• glinka 70%</a:t>
            </a:r>
          </a:p>
          <a:p>
            <a:pPr marL="0" indent="0">
              <a:buNone/>
            </a:pPr>
            <a:r>
              <a:rPr lang="pl-PL" sz="3200" dirty="0">
                <a:solidFill>
                  <a:schemeClr val="accent6">
                    <a:lumMod val="75000"/>
                  </a:schemeClr>
                </a:solidFill>
                <a:latin typeface="+mj-lt"/>
              </a:rPr>
              <a:t>Składniki wymieszać, przesypać do pojemniczka, nakładać pędzlem lub puszkiem do pudru.</a:t>
            </a:r>
          </a:p>
          <a:p>
            <a:pPr marL="0" indent="0">
              <a:buNone/>
            </a:pPr>
            <a:r>
              <a:rPr lang="pl-PL" sz="3200" dirty="0">
                <a:solidFill>
                  <a:schemeClr val="accent6">
                    <a:lumMod val="75000"/>
                  </a:schemeClr>
                </a:solidFill>
                <a:latin typeface="+mj-lt"/>
              </a:rPr>
              <a:t>Glinkę dobieramy w zależności od typu cery. Proporcje można nieco zmienić, jeśli chcemy nadać odpowiedni odcień pudru.</a:t>
            </a:r>
          </a:p>
          <a:p>
            <a:pPr marL="0" indent="0">
              <a:buNone/>
            </a:pPr>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Obraz 6">
            <a:extLst>
              <a:ext uri="{FF2B5EF4-FFF2-40B4-BE49-F238E27FC236}">
                <a16:creationId xmlns:a16="http://schemas.microsoft.com/office/drawing/2014/main" id="{66F11130-F765-F560-2643-186B25B847EC}"/>
              </a:ext>
            </a:extLst>
          </p:cNvPr>
          <p:cNvPicPr>
            <a:picLocks noChangeAspect="1"/>
          </p:cNvPicPr>
          <p:nvPr/>
        </p:nvPicPr>
        <p:blipFill>
          <a:blip r:embed="rId9"/>
          <a:stretch>
            <a:fillRect/>
          </a:stretch>
        </p:blipFill>
        <p:spPr>
          <a:xfrm>
            <a:off x="8062623" y="2274074"/>
            <a:ext cx="3162601" cy="3175302"/>
          </a:xfrm>
          <a:prstGeom prst="rect">
            <a:avLst/>
          </a:prstGeom>
          <a:ln>
            <a:noFill/>
          </a:ln>
          <a:effectLst>
            <a:softEdge rad="112500"/>
          </a:effectLst>
        </p:spPr>
      </p:pic>
    </p:spTree>
    <p:extLst>
      <p:ext uri="{BB962C8B-B14F-4D97-AF65-F5344CB8AC3E}">
        <p14:creationId xmlns:p14="http://schemas.microsoft.com/office/powerpoint/2010/main" val="4023399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011680"/>
            <a:ext cx="6357076" cy="3648440"/>
          </a:xfrm>
        </p:spPr>
        <p:txBody>
          <a:bodyPr>
            <a:normAutofit fontScale="85000" lnSpcReduction="10000"/>
          </a:bodyPr>
          <a:lstStyle/>
          <a:p>
            <a:pPr marL="0" indent="0">
              <a:buNone/>
            </a:pPr>
            <a:r>
              <a:rPr lang="pl-PL" sz="3200" b="1" dirty="0">
                <a:solidFill>
                  <a:schemeClr val="accent6">
                    <a:lumMod val="75000"/>
                  </a:schemeClr>
                </a:solidFill>
                <a:latin typeface="+mj-lt"/>
              </a:rPr>
              <a:t>Puder do twarzy z cynamonem</a:t>
            </a:r>
          </a:p>
          <a:p>
            <a:pPr marL="0" indent="0">
              <a:buNone/>
            </a:pPr>
            <a:r>
              <a:rPr lang="pl-PL" sz="3200" dirty="0">
                <a:solidFill>
                  <a:schemeClr val="accent6">
                    <a:lumMod val="75000"/>
                  </a:schemeClr>
                </a:solidFill>
                <a:latin typeface="+mj-lt"/>
              </a:rPr>
              <a:t>• mąka ziemniaczana (lub zasypka </a:t>
            </a:r>
            <a:r>
              <a:rPr lang="pl-PL" sz="3200" dirty="0" err="1">
                <a:solidFill>
                  <a:schemeClr val="accent6">
                    <a:lumMod val="75000"/>
                  </a:schemeClr>
                </a:solidFill>
                <a:latin typeface="+mj-lt"/>
              </a:rPr>
              <a:t>Alantan</a:t>
            </a:r>
            <a:r>
              <a:rPr lang="pl-PL" sz="3200" dirty="0">
                <a:solidFill>
                  <a:schemeClr val="accent6">
                    <a:lumMod val="75000"/>
                  </a:schemeClr>
                </a:solidFill>
                <a:latin typeface="+mj-lt"/>
              </a:rPr>
              <a:t>)</a:t>
            </a:r>
          </a:p>
          <a:p>
            <a:pPr marL="0" indent="0">
              <a:buNone/>
            </a:pPr>
            <a:r>
              <a:rPr lang="pl-PL" sz="3200" dirty="0">
                <a:solidFill>
                  <a:schemeClr val="accent6">
                    <a:lumMod val="75000"/>
                  </a:schemeClr>
                </a:solidFill>
                <a:latin typeface="+mj-lt"/>
              </a:rPr>
              <a:t>• cynamon</a:t>
            </a:r>
          </a:p>
          <a:p>
            <a:pPr marL="0" indent="0">
              <a:buNone/>
            </a:pPr>
            <a:r>
              <a:rPr lang="pl-PL" sz="3200" dirty="0">
                <a:solidFill>
                  <a:schemeClr val="accent6">
                    <a:lumMod val="75000"/>
                  </a:schemeClr>
                </a:solidFill>
                <a:latin typeface="+mj-lt"/>
              </a:rPr>
              <a:t>Wymieszaj składniki w takich proporcjach, aby uzyskać odpowiedni odcień pudru. Na początku użyj jednej łyżki mąki i dwóch łyżek cynamonu i sprawdź, czy powstały kolor pasuje do twojej cery.</a:t>
            </a:r>
          </a:p>
          <a:p>
            <a:pPr marL="0" indent="0">
              <a:buNone/>
            </a:pPr>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4BC6B37A-DBA0-A013-E577-E12AA32B82FF}"/>
              </a:ext>
            </a:extLst>
          </p:cNvPr>
          <p:cNvPicPr>
            <a:picLocks noChangeAspect="1"/>
          </p:cNvPicPr>
          <p:nvPr/>
        </p:nvPicPr>
        <p:blipFill>
          <a:blip r:embed="rId9"/>
          <a:stretch>
            <a:fillRect/>
          </a:stretch>
        </p:blipFill>
        <p:spPr>
          <a:xfrm>
            <a:off x="7410513" y="2934775"/>
            <a:ext cx="3912973" cy="2631137"/>
          </a:xfrm>
          <a:prstGeom prst="rect">
            <a:avLst/>
          </a:prstGeom>
          <a:ln>
            <a:noFill/>
          </a:ln>
          <a:effectLst>
            <a:softEdge rad="112500"/>
          </a:effectLst>
        </p:spPr>
      </p:pic>
    </p:spTree>
    <p:extLst>
      <p:ext uri="{BB962C8B-B14F-4D97-AF65-F5344CB8AC3E}">
        <p14:creationId xmlns:p14="http://schemas.microsoft.com/office/powerpoint/2010/main" val="779242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011680"/>
            <a:ext cx="6357076" cy="3648440"/>
          </a:xfrm>
        </p:spPr>
        <p:txBody>
          <a:bodyPr>
            <a:normAutofit fontScale="77500" lnSpcReduction="20000"/>
          </a:bodyPr>
          <a:lstStyle/>
          <a:p>
            <a:pPr marL="0" indent="0">
              <a:buNone/>
            </a:pPr>
            <a:r>
              <a:rPr lang="pl-PL" sz="3200" b="1" dirty="0">
                <a:solidFill>
                  <a:schemeClr val="accent6">
                    <a:lumMod val="75000"/>
                  </a:schemeClr>
                </a:solidFill>
                <a:latin typeface="+mj-lt"/>
              </a:rPr>
              <a:t>Puder do konturowania twarzy</a:t>
            </a:r>
          </a:p>
          <a:p>
            <a:pPr marL="0" indent="0">
              <a:buNone/>
            </a:pPr>
            <a:r>
              <a:rPr lang="pl-PL" sz="3200" dirty="0">
                <a:solidFill>
                  <a:schemeClr val="accent6">
                    <a:lumMod val="75000"/>
                  </a:schemeClr>
                </a:solidFill>
                <a:latin typeface="+mj-lt"/>
              </a:rPr>
              <a:t>• łyżka kakao</a:t>
            </a:r>
          </a:p>
          <a:p>
            <a:pPr marL="0" indent="0">
              <a:buNone/>
            </a:pPr>
            <a:r>
              <a:rPr lang="pl-PL" sz="3200" dirty="0">
                <a:solidFill>
                  <a:schemeClr val="accent6">
                    <a:lumMod val="75000"/>
                  </a:schemeClr>
                </a:solidFill>
                <a:latin typeface="+mj-lt"/>
              </a:rPr>
              <a:t>• 2 łyżeczki mąki kukurydzianej</a:t>
            </a:r>
          </a:p>
          <a:p>
            <a:pPr marL="0" indent="0">
              <a:buNone/>
            </a:pPr>
            <a:r>
              <a:rPr lang="pl-PL" sz="3200" dirty="0">
                <a:solidFill>
                  <a:schemeClr val="accent6">
                    <a:lumMod val="75000"/>
                  </a:schemeClr>
                </a:solidFill>
                <a:latin typeface="+mj-lt"/>
              </a:rPr>
              <a:t>• 8 kropli olejku lawendowego lub pomarańczowego i olejek rozmarynowy.</a:t>
            </a:r>
          </a:p>
          <a:p>
            <a:pPr marL="0" indent="0">
              <a:buNone/>
            </a:pPr>
            <a:r>
              <a:rPr lang="pl-PL" sz="3200" dirty="0">
                <a:solidFill>
                  <a:schemeClr val="accent6">
                    <a:lumMod val="75000"/>
                  </a:schemeClr>
                </a:solidFill>
                <a:latin typeface="+mj-lt"/>
              </a:rPr>
              <a:t>Połącz ze sobą składniki suche. Jeśli otrzymany kolor pudru okaże się dla ciebie zbyt ciemny, dodaj więcej mąki. A na koniec wymieszaj wszystko z olejkami. Przechowuj w suchym miejscu, najlepiej w szklanym słoiczku.</a:t>
            </a:r>
          </a:p>
          <a:p>
            <a:pPr marL="0" indent="0">
              <a:buNone/>
            </a:pPr>
            <a:endParaRPr lang="pl-PL" sz="3200"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BA249830-EC2B-60CF-2E82-7713BAA403CD}"/>
              </a:ext>
            </a:extLst>
          </p:cNvPr>
          <p:cNvPicPr>
            <a:picLocks noChangeAspect="1"/>
          </p:cNvPicPr>
          <p:nvPr/>
        </p:nvPicPr>
        <p:blipFill>
          <a:blip r:embed="rId9"/>
          <a:stretch>
            <a:fillRect/>
          </a:stretch>
        </p:blipFill>
        <p:spPr>
          <a:xfrm>
            <a:off x="7573575" y="4229729"/>
            <a:ext cx="4041998" cy="2310584"/>
          </a:xfrm>
          <a:prstGeom prst="rect">
            <a:avLst/>
          </a:prstGeom>
        </p:spPr>
      </p:pic>
    </p:spTree>
    <p:extLst>
      <p:ext uri="{BB962C8B-B14F-4D97-AF65-F5344CB8AC3E}">
        <p14:creationId xmlns:p14="http://schemas.microsoft.com/office/powerpoint/2010/main" val="354696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747424" y="1880640"/>
            <a:ext cx="10448014" cy="3823786"/>
          </a:xfrm>
        </p:spPr>
        <p:txBody>
          <a:bodyPr>
            <a:normAutofit fontScale="92500" lnSpcReduction="20000"/>
          </a:bodyPr>
          <a:lstStyle/>
          <a:p>
            <a:pPr marL="0" indent="0">
              <a:buNone/>
            </a:pPr>
            <a:r>
              <a:rPr lang="pl-PL" sz="3200" b="1" dirty="0">
                <a:solidFill>
                  <a:schemeClr val="accent6">
                    <a:lumMod val="75000"/>
                  </a:schemeClr>
                </a:solidFill>
                <a:latin typeface="+mj-lt"/>
              </a:rPr>
              <a:t>Glinki kosmetyczne</a:t>
            </a:r>
          </a:p>
          <a:p>
            <a:r>
              <a:rPr lang="pl-PL" sz="3200" dirty="0">
                <a:solidFill>
                  <a:schemeClr val="accent6">
                    <a:lumMod val="75000"/>
                  </a:schemeClr>
                </a:solidFill>
                <a:latin typeface="+mj-lt"/>
              </a:rPr>
              <a:t>skały osadowe, okrzemkowe, minerały</a:t>
            </a:r>
          </a:p>
          <a:p>
            <a:r>
              <a:rPr lang="pl-PL" sz="3200" dirty="0">
                <a:solidFill>
                  <a:schemeClr val="accent6">
                    <a:lumMod val="75000"/>
                  </a:schemeClr>
                </a:solidFill>
                <a:latin typeface="+mj-lt"/>
              </a:rPr>
              <a:t>trądzik, tłusta cera, stany zapalne, odbarwienia, wypryski, cera nieodżywiona</a:t>
            </a:r>
          </a:p>
          <a:p>
            <a:r>
              <a:rPr lang="pl-PL" sz="3200" dirty="0">
                <a:solidFill>
                  <a:schemeClr val="accent6">
                    <a:lumMod val="75000"/>
                  </a:schemeClr>
                </a:solidFill>
                <a:latin typeface="+mj-lt"/>
              </a:rPr>
              <a:t>także do włosów i całego ciała </a:t>
            </a:r>
          </a:p>
          <a:p>
            <a:r>
              <a:rPr lang="pl-PL" sz="3200" dirty="0">
                <a:solidFill>
                  <a:schemeClr val="accent6">
                    <a:lumMod val="75000"/>
                  </a:schemeClr>
                </a:solidFill>
                <a:latin typeface="+mj-lt"/>
              </a:rPr>
              <a:t>forma stosowania: maseczki, preparaty do kąpieli, nacieranie, okłady</a:t>
            </a:r>
          </a:p>
          <a:p>
            <a:r>
              <a:rPr lang="pl-PL" sz="3200" dirty="0">
                <a:solidFill>
                  <a:schemeClr val="accent6">
                    <a:lumMod val="75000"/>
                  </a:schemeClr>
                </a:solidFill>
                <a:latin typeface="+mj-lt"/>
              </a:rPr>
              <a:t>często są składnikiem mydeł, pudrów czy kremów o właściwościach matujących.</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1195" name="Picture 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9047" y="5137699"/>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235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011680"/>
            <a:ext cx="6357076" cy="3648440"/>
          </a:xfrm>
        </p:spPr>
        <p:txBody>
          <a:bodyPr>
            <a:normAutofit fontScale="85000" lnSpcReduction="10000"/>
          </a:bodyPr>
          <a:lstStyle/>
          <a:p>
            <a:pPr marL="0" indent="0">
              <a:buNone/>
            </a:pPr>
            <a:r>
              <a:rPr lang="pl-PL" sz="3200" b="1" dirty="0">
                <a:solidFill>
                  <a:schemeClr val="accent6">
                    <a:lumMod val="75000"/>
                  </a:schemeClr>
                </a:solidFill>
                <a:latin typeface="+mj-lt"/>
              </a:rPr>
              <a:t>Metody wyrobu kosmetyków domowych:</a:t>
            </a:r>
          </a:p>
          <a:p>
            <a:pPr marL="0" indent="0">
              <a:buNone/>
            </a:pPr>
            <a:r>
              <a:rPr lang="pl-PL" sz="3200" b="1" dirty="0">
                <a:solidFill>
                  <a:schemeClr val="accent6">
                    <a:lumMod val="75000"/>
                  </a:schemeClr>
                </a:solidFill>
                <a:latin typeface="+mj-lt"/>
              </a:rPr>
              <a:t>Kąpiel wodna</a:t>
            </a:r>
          </a:p>
          <a:p>
            <a:pPr marL="0" indent="0">
              <a:buNone/>
            </a:pPr>
            <a:r>
              <a:rPr lang="pl-PL" sz="3200" dirty="0">
                <a:solidFill>
                  <a:schemeClr val="accent6">
                    <a:lumMod val="75000"/>
                  </a:schemeClr>
                </a:solidFill>
                <a:latin typeface="+mj-lt"/>
              </a:rPr>
              <a:t>Wymaga ona podwójnego naczynia, można użyć dwóch garnków, z których jeden jest sporo mniejszy d drugiego. Większy garnek napełniamy wodą i doprowadzamy ją do wrzenia. Do mniejszego naczynia wkładamy produkty, które chcemy rozpuścić (np. wosk pszczeli, olej kokosowy) i  zanurzamy do połowy w cieczy. </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4694"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394" y="2039454"/>
            <a:ext cx="25717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95"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1394" y="4602922"/>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96" name="Picture 2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0294" y="3212327"/>
            <a:ext cx="1757059" cy="175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616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1995777"/>
            <a:ext cx="7454356" cy="3664343"/>
          </a:xfrm>
        </p:spPr>
        <p:txBody>
          <a:bodyPr>
            <a:normAutofit fontScale="77500" lnSpcReduction="20000"/>
          </a:bodyPr>
          <a:lstStyle/>
          <a:p>
            <a:pPr marL="0" indent="0">
              <a:buNone/>
            </a:pPr>
            <a:endParaRPr lang="pl-PL" sz="3200" dirty="0">
              <a:solidFill>
                <a:schemeClr val="accent6">
                  <a:lumMod val="75000"/>
                </a:schemeClr>
              </a:solidFill>
              <a:latin typeface="+mj-lt"/>
            </a:endParaRPr>
          </a:p>
          <a:p>
            <a:pPr marL="0" indent="0">
              <a:buNone/>
            </a:pPr>
            <a:r>
              <a:rPr lang="pl-PL" sz="3200" b="1" dirty="0">
                <a:solidFill>
                  <a:schemeClr val="accent6">
                    <a:lumMod val="75000"/>
                  </a:schemeClr>
                </a:solidFill>
                <a:latin typeface="+mj-lt"/>
              </a:rPr>
              <a:t>Balsamy do ciała i ust</a:t>
            </a:r>
          </a:p>
          <a:p>
            <a:pPr marL="514350" indent="-514350">
              <a:buAutoNum type="arabicPeriod"/>
            </a:pPr>
            <a:r>
              <a:rPr lang="pl-PL" sz="3200" dirty="0">
                <a:solidFill>
                  <a:schemeClr val="accent6">
                    <a:lumMod val="75000"/>
                  </a:schemeClr>
                </a:solidFill>
                <a:latin typeface="+mj-lt"/>
              </a:rPr>
              <a:t>Balsam przygotowujemy stosując kąpiel wodną. Rozpuszczamy wosk pszczeli, masło i płynne oleje (za wyjątków olejków eterycznych).</a:t>
            </a:r>
          </a:p>
          <a:p>
            <a:pPr marL="514350" indent="-514350">
              <a:buAutoNum type="arabicPeriod"/>
            </a:pPr>
            <a:r>
              <a:rPr lang="pl-PL" sz="3200" dirty="0">
                <a:solidFill>
                  <a:schemeClr val="accent6">
                    <a:lumMod val="75000"/>
                  </a:schemeClr>
                </a:solidFill>
                <a:latin typeface="+mj-lt"/>
              </a:rPr>
              <a:t>Po roztopieniu składniki mieszamy, aby powstała jednolita masa. Mniejsze naczynie wyjmujemy z gorącej kąpieli i nadal mieszamy. </a:t>
            </a:r>
          </a:p>
          <a:p>
            <a:pPr marL="514350" indent="-514350">
              <a:buAutoNum type="arabicPeriod"/>
            </a:pPr>
            <a:r>
              <a:rPr lang="pl-PL" sz="3200" dirty="0">
                <a:solidFill>
                  <a:schemeClr val="accent6">
                    <a:lumMod val="75000"/>
                  </a:schemeClr>
                </a:solidFill>
                <a:latin typeface="+mj-lt"/>
              </a:rPr>
              <a:t>Gdy osiągnie temperaturę 40°C dodajemy olejki eteryczne (jako ostatni składnik). Ponownie mieszamy masę i rozlewamy do pojemników.</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5718"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3364" y="1772134"/>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723"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3364" y="415764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65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6" y="2003729"/>
            <a:ext cx="6508151" cy="3656391"/>
          </a:xfrm>
        </p:spPr>
        <p:txBody>
          <a:bodyPr>
            <a:normAutofit fontScale="85000" lnSpcReduction="10000"/>
          </a:bodyPr>
          <a:lstStyle/>
          <a:p>
            <a:pPr marL="0" indent="0">
              <a:buNone/>
            </a:pPr>
            <a:r>
              <a:rPr lang="pl-PL" sz="3200" b="1" dirty="0">
                <a:solidFill>
                  <a:schemeClr val="accent6">
                    <a:lumMod val="75000"/>
                  </a:schemeClr>
                </a:solidFill>
                <a:latin typeface="+mj-lt"/>
              </a:rPr>
              <a:t>Kremy</a:t>
            </a:r>
          </a:p>
          <a:p>
            <a:pPr marL="0" indent="0">
              <a:buNone/>
            </a:pPr>
            <a:r>
              <a:rPr lang="pl-PL" sz="3200" dirty="0">
                <a:solidFill>
                  <a:schemeClr val="accent6">
                    <a:lumMod val="75000"/>
                  </a:schemeClr>
                </a:solidFill>
                <a:latin typeface="+mj-lt"/>
              </a:rPr>
              <a:t>oprócz olejów zawierają wodę, dzięki temu skutecznie nawilżają skórę. Połączenie olejów z wodą nie jest łatwe. Potrzebne składniki:</a:t>
            </a:r>
          </a:p>
          <a:p>
            <a:pPr>
              <a:buFontTx/>
              <a:buChar char="-"/>
            </a:pPr>
            <a:r>
              <a:rPr lang="pl-PL" sz="3200" dirty="0">
                <a:solidFill>
                  <a:schemeClr val="accent6">
                    <a:lumMod val="75000"/>
                  </a:schemeClr>
                </a:solidFill>
                <a:latin typeface="+mj-lt"/>
              </a:rPr>
              <a:t>tłuszcze (oleje bazowe)</a:t>
            </a:r>
          </a:p>
          <a:p>
            <a:pPr>
              <a:buFontTx/>
              <a:buChar char="-"/>
            </a:pPr>
            <a:r>
              <a:rPr lang="pl-PL" sz="3200" dirty="0">
                <a:solidFill>
                  <a:schemeClr val="accent6">
                    <a:lumMod val="75000"/>
                  </a:schemeClr>
                </a:solidFill>
                <a:latin typeface="+mj-lt"/>
              </a:rPr>
              <a:t>woda (destylowana lub kwiatowa, odwary, napary i soki)</a:t>
            </a:r>
          </a:p>
          <a:p>
            <a:pPr>
              <a:buFontTx/>
              <a:buChar char="-"/>
            </a:pPr>
            <a:r>
              <a:rPr lang="pl-PL" sz="3200" dirty="0">
                <a:solidFill>
                  <a:schemeClr val="accent6">
                    <a:lumMod val="75000"/>
                  </a:schemeClr>
                </a:solidFill>
                <a:latin typeface="+mj-lt"/>
              </a:rPr>
              <a:t>składniki dodatkowe (olejki eteryczne, witamina E)</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38"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2772" y="1960190"/>
            <a:ext cx="22098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39"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5072" y="4547139"/>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956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p:txBody>
          <a:bodyPr>
            <a:normAutofit/>
          </a:bodyPr>
          <a:lstStyle/>
          <a:p>
            <a:pPr marL="0" indent="0">
              <a:buNone/>
            </a:pPr>
            <a:r>
              <a:rPr lang="pl-PL" sz="3200" dirty="0">
                <a:solidFill>
                  <a:schemeClr val="accent6">
                    <a:lumMod val="75000"/>
                  </a:schemeClr>
                </a:solidFill>
                <a:latin typeface="+mj-lt"/>
              </a:rPr>
              <a:t>Gdzie kupić półprodukty?</a:t>
            </a:r>
          </a:p>
          <a:p>
            <a:pPr marL="0" indent="0">
              <a:buNone/>
            </a:pPr>
            <a:endParaRPr lang="pl-PL" sz="3200" dirty="0">
              <a:solidFill>
                <a:schemeClr val="accent6">
                  <a:lumMod val="75000"/>
                </a:schemeClr>
              </a:solidFill>
              <a:latin typeface="+mj-lt"/>
            </a:endParaRPr>
          </a:p>
          <a:p>
            <a:r>
              <a:rPr lang="pl-PL" sz="3200" dirty="0">
                <a:solidFill>
                  <a:schemeClr val="accent6">
                    <a:lumMod val="75000"/>
                  </a:schemeClr>
                </a:solidFill>
                <a:latin typeface="+mj-lt"/>
              </a:rPr>
              <a:t>sklep spożywczy</a:t>
            </a:r>
          </a:p>
          <a:p>
            <a:r>
              <a:rPr lang="pl-PL" sz="3200" dirty="0">
                <a:solidFill>
                  <a:schemeClr val="accent6">
                    <a:lumMod val="75000"/>
                  </a:schemeClr>
                </a:solidFill>
                <a:latin typeface="+mj-lt"/>
              </a:rPr>
              <a:t>pszczelarz </a:t>
            </a:r>
          </a:p>
          <a:p>
            <a:r>
              <a:rPr lang="pl-PL" sz="3200" dirty="0">
                <a:solidFill>
                  <a:schemeClr val="accent6">
                    <a:lumMod val="75000"/>
                  </a:schemeClr>
                </a:solidFill>
                <a:latin typeface="+mj-lt"/>
              </a:rPr>
              <a:t>drogeria</a:t>
            </a:r>
          </a:p>
          <a:p>
            <a:r>
              <a:rPr lang="pl-PL" sz="3200" dirty="0">
                <a:solidFill>
                  <a:schemeClr val="accent6">
                    <a:lumMod val="75000"/>
                  </a:schemeClr>
                </a:solidFill>
                <a:latin typeface="+mj-lt"/>
              </a:rPr>
              <a:t>Internet</a:t>
            </a:r>
          </a:p>
          <a:p>
            <a:pPr marL="0" indent="0">
              <a:buNone/>
            </a:pPr>
            <a:endParaRPr lang="pl-PL" sz="3200" dirty="0">
              <a:solidFill>
                <a:schemeClr val="accent6">
                  <a:lumMod val="75000"/>
                </a:schemeClr>
              </a:solidFill>
              <a:latin typeface="+mj-lt"/>
            </a:endParaRPr>
          </a:p>
          <a:p>
            <a:pPr marL="0" indent="0">
              <a:buNone/>
            </a:pPr>
            <a:endParaRPr lang="pl-PL" sz="3200" dirty="0">
              <a:solidFill>
                <a:schemeClr val="accent6">
                  <a:lumMod val="75000"/>
                </a:schemeClr>
              </a:solidFill>
              <a:latin typeface="+mj-lt"/>
            </a:endParaRPr>
          </a:p>
          <a:p>
            <a:pPr marL="0" indent="0">
              <a:buNone/>
            </a:pPr>
            <a:endParaRPr lang="pl-PL" sz="3200" dirty="0">
              <a:solidFill>
                <a:schemeClr val="accent6">
                  <a:lumMod val="75000"/>
                </a:schemeClr>
              </a:solidFill>
              <a:latin typeface="+mj-lt"/>
            </a:endParaRPr>
          </a:p>
        </p:txBody>
      </p:sp>
      <p:sp>
        <p:nvSpPr>
          <p:cNvPr id="4" name="Symbol zastępczy zawartości 3">
            <a:extLst>
              <a:ext uri="{FF2B5EF4-FFF2-40B4-BE49-F238E27FC236}">
                <a16:creationId xmlns:a16="http://schemas.microsoft.com/office/drawing/2014/main" id="{26E7F523-9BB2-A821-C5EA-B2644EE33300}"/>
              </a:ext>
            </a:extLst>
          </p:cNvPr>
          <p:cNvSpPr>
            <a:spLocks noGrp="1"/>
          </p:cNvSpPr>
          <p:nvPr>
            <p:ph sz="half" idx="2"/>
          </p:nvPr>
        </p:nvSpPr>
        <p:spPr>
          <a:xfrm>
            <a:off x="6641327" y="1858962"/>
            <a:ext cx="5181600" cy="4351338"/>
          </a:xfrm>
        </p:spPr>
        <p:txBody>
          <a:bodyPr/>
          <a:lstStyle/>
          <a:p>
            <a:r>
              <a:rPr lang="pl-PL" dirty="0"/>
              <a:t>ecoflores.pl</a:t>
            </a:r>
          </a:p>
          <a:p>
            <a:r>
              <a:rPr lang="pl-PL" dirty="0"/>
              <a:t>zrobsobiekrem.pl</a:t>
            </a:r>
          </a:p>
          <a:p>
            <a:r>
              <a:rPr lang="pl-PL" dirty="0"/>
              <a:t>zielonyklob.pl</a:t>
            </a:r>
          </a:p>
          <a:p>
            <a:r>
              <a:rPr lang="pl-PL" dirty="0"/>
              <a:t>zrobswojkosmetyk.pl</a:t>
            </a:r>
          </a:p>
          <a:p>
            <a:r>
              <a:rPr lang="pl-PL" dirty="0"/>
              <a:t>ecospa.pl</a:t>
            </a:r>
          </a:p>
          <a:p>
            <a:r>
              <a:rPr lang="pl-PL" dirty="0"/>
              <a:t>pszczelnictwo.com.pl</a:t>
            </a:r>
          </a:p>
          <a:p>
            <a:r>
              <a:rPr lang="pl-PL" dirty="0"/>
              <a:t>sklep.pasieka24.pl</a:t>
            </a:r>
          </a:p>
          <a:p>
            <a:endParaRPr lang="pl-PL" dirty="0"/>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64928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38201" y="1825625"/>
            <a:ext cx="4035950" cy="3684629"/>
          </a:xfrm>
        </p:spPr>
        <p:txBody>
          <a:bodyPr>
            <a:normAutofit fontScale="62500" lnSpcReduction="20000"/>
          </a:bodyPr>
          <a:lstStyle/>
          <a:p>
            <a:pPr marL="0" indent="0" algn="ctr">
              <a:buNone/>
            </a:pPr>
            <a:r>
              <a:rPr lang="pl-PL" sz="3200" b="1" dirty="0">
                <a:solidFill>
                  <a:schemeClr val="accent6">
                    <a:lumMod val="75000"/>
                  </a:schemeClr>
                </a:solidFill>
                <a:latin typeface="+mj-lt"/>
              </a:rPr>
              <a:t>Domowe kosmetyki z woskiem pszczelim.</a:t>
            </a:r>
          </a:p>
          <a:p>
            <a:pPr marL="0" indent="0" algn="ctr">
              <a:buNone/>
            </a:pPr>
            <a:r>
              <a:rPr lang="pl-PL" sz="3200" b="1" dirty="0">
                <a:solidFill>
                  <a:schemeClr val="accent6">
                    <a:lumMod val="75000"/>
                  </a:schemeClr>
                </a:solidFill>
                <a:latin typeface="+mj-lt"/>
              </a:rPr>
              <a:t>Masło do ciała</a:t>
            </a:r>
          </a:p>
          <a:p>
            <a:pPr marL="0" indent="0">
              <a:buNone/>
            </a:pPr>
            <a:r>
              <a:rPr lang="pl-PL" sz="3200" dirty="0">
                <a:solidFill>
                  <a:schemeClr val="accent6">
                    <a:lumMod val="75000"/>
                  </a:schemeClr>
                </a:solidFill>
                <a:latin typeface="+mj-lt"/>
              </a:rPr>
              <a:t>Składniki:</a:t>
            </a:r>
          </a:p>
          <a:p>
            <a:pPr marL="0" indent="0">
              <a:buNone/>
            </a:pPr>
            <a:endParaRPr lang="pl-PL" sz="3200" dirty="0">
              <a:solidFill>
                <a:schemeClr val="accent6">
                  <a:lumMod val="75000"/>
                </a:schemeClr>
              </a:solidFill>
              <a:latin typeface="+mj-lt"/>
            </a:endParaRPr>
          </a:p>
          <a:p>
            <a:r>
              <a:rPr lang="pl-PL" sz="3200" dirty="0">
                <a:solidFill>
                  <a:schemeClr val="accent6">
                    <a:lumMod val="75000"/>
                  </a:schemeClr>
                </a:solidFill>
                <a:latin typeface="+mj-lt"/>
              </a:rPr>
              <a:t>3 łyżki masła </a:t>
            </a:r>
            <a:r>
              <a:rPr lang="pl-PL" sz="3200" dirty="0" err="1">
                <a:solidFill>
                  <a:schemeClr val="accent6">
                    <a:lumMod val="75000"/>
                  </a:schemeClr>
                </a:solidFill>
                <a:latin typeface="+mj-lt"/>
              </a:rPr>
              <a:t>shea</a:t>
            </a:r>
            <a:r>
              <a:rPr lang="pl-PL" sz="3200" dirty="0">
                <a:solidFill>
                  <a:schemeClr val="accent6">
                    <a:lumMod val="75000"/>
                  </a:schemeClr>
                </a:solidFill>
                <a:latin typeface="+mj-lt"/>
              </a:rPr>
              <a:t>,</a:t>
            </a:r>
          </a:p>
          <a:p>
            <a:r>
              <a:rPr lang="pl-PL" sz="3200" dirty="0">
                <a:solidFill>
                  <a:schemeClr val="accent6">
                    <a:lumMod val="75000"/>
                  </a:schemeClr>
                </a:solidFill>
                <a:latin typeface="+mj-lt"/>
              </a:rPr>
              <a:t>3 łyżki masła kakaowego,</a:t>
            </a:r>
          </a:p>
          <a:p>
            <a:r>
              <a:rPr lang="pl-PL" sz="3200" dirty="0">
                <a:solidFill>
                  <a:schemeClr val="accent6">
                    <a:lumMod val="75000"/>
                  </a:schemeClr>
                </a:solidFill>
                <a:latin typeface="+mj-lt"/>
              </a:rPr>
              <a:t>3 łyżki oleju kokosowego,</a:t>
            </a:r>
          </a:p>
          <a:p>
            <a:r>
              <a:rPr lang="pl-PL" sz="3200" dirty="0">
                <a:solidFill>
                  <a:schemeClr val="accent6">
                    <a:lumMod val="75000"/>
                  </a:schemeClr>
                </a:solidFill>
                <a:latin typeface="+mj-lt"/>
              </a:rPr>
              <a:t>4 łyżki oleju ze słodkich migdałów,</a:t>
            </a:r>
          </a:p>
          <a:p>
            <a:r>
              <a:rPr lang="pl-PL" sz="3200" dirty="0">
                <a:solidFill>
                  <a:schemeClr val="accent6">
                    <a:lumMod val="75000"/>
                  </a:schemeClr>
                </a:solidFill>
                <a:latin typeface="+mj-lt"/>
              </a:rPr>
              <a:t>2 łyżki wosku pszczelego.</a:t>
            </a:r>
          </a:p>
          <a:p>
            <a:pPr marL="0" indent="0">
              <a:buNone/>
            </a:pPr>
            <a:endParaRPr lang="pl-PL" sz="3200" dirty="0">
              <a:solidFill>
                <a:schemeClr val="accent6">
                  <a:lumMod val="75000"/>
                </a:schemeClr>
              </a:solidFill>
              <a:latin typeface="+mj-lt"/>
            </a:endParaRPr>
          </a:p>
        </p:txBody>
      </p:sp>
      <p:sp>
        <p:nvSpPr>
          <p:cNvPr id="10" name="Symbol zastępczy zawartości 9"/>
          <p:cNvSpPr>
            <a:spLocks noGrp="1"/>
          </p:cNvSpPr>
          <p:nvPr>
            <p:ph sz="half" idx="2"/>
          </p:nvPr>
        </p:nvSpPr>
        <p:spPr/>
        <p:txBody>
          <a:bodyPr>
            <a:normAutofit fontScale="62500" lnSpcReduction="20000"/>
          </a:bodyPr>
          <a:lstStyle/>
          <a:p>
            <a:pPr marL="0" indent="0" algn="ctr">
              <a:buNone/>
            </a:pPr>
            <a:r>
              <a:rPr lang="pl-PL" b="1" dirty="0">
                <a:solidFill>
                  <a:schemeClr val="accent6">
                    <a:lumMod val="75000"/>
                  </a:schemeClr>
                </a:solidFill>
                <a:latin typeface="+mj-lt"/>
              </a:rPr>
              <a:t>Domowe kosmetyki z woskiem pszczelim.</a:t>
            </a:r>
          </a:p>
          <a:p>
            <a:pPr marL="0" indent="0" algn="ctr">
              <a:buNone/>
            </a:pPr>
            <a:r>
              <a:rPr lang="pl-PL" b="1" dirty="0">
                <a:solidFill>
                  <a:schemeClr val="accent6">
                    <a:lumMod val="75000"/>
                  </a:schemeClr>
                </a:solidFill>
                <a:latin typeface="+mj-lt"/>
              </a:rPr>
              <a:t>Masło do ciała</a:t>
            </a:r>
          </a:p>
          <a:p>
            <a:pPr marL="0" indent="0">
              <a:buNone/>
            </a:pPr>
            <a:r>
              <a:rPr lang="pl-PL" dirty="0">
                <a:solidFill>
                  <a:schemeClr val="accent6">
                    <a:lumMod val="75000"/>
                  </a:schemeClr>
                </a:solidFill>
                <a:latin typeface="+mj-lt"/>
              </a:rPr>
              <a:t>Wykonanie:</a:t>
            </a:r>
          </a:p>
          <a:p>
            <a:pPr marL="0" indent="0">
              <a:buNone/>
            </a:pPr>
            <a:endParaRPr lang="pl-PL" dirty="0">
              <a:solidFill>
                <a:schemeClr val="accent6">
                  <a:lumMod val="75000"/>
                </a:schemeClr>
              </a:solidFill>
              <a:latin typeface="+mj-lt"/>
            </a:endParaRPr>
          </a:p>
          <a:p>
            <a:r>
              <a:rPr lang="pl-PL" dirty="0">
                <a:solidFill>
                  <a:schemeClr val="accent6">
                    <a:lumMod val="75000"/>
                  </a:schemeClr>
                </a:solidFill>
                <a:latin typeface="+mj-lt"/>
              </a:rPr>
              <a:t>Wosk zetrzyj na tarce – dzięki temu z łatwością odmierzysz potrzebną ilość, po czym umieść go razem z pozostałymi składnikami w szklance albo miseczce.</a:t>
            </a:r>
          </a:p>
          <a:p>
            <a:r>
              <a:rPr lang="pl-PL" dirty="0">
                <a:solidFill>
                  <a:schemeClr val="accent6">
                    <a:lumMod val="75000"/>
                  </a:schemeClr>
                </a:solidFill>
                <a:latin typeface="+mj-lt"/>
              </a:rPr>
              <a:t>Naczynie wstaw do kąpieli wodnej o temperaturze 60-70 stopni i poczekaj do momentu, aż stałe składniki się rozpuszczą.</a:t>
            </a:r>
          </a:p>
          <a:p>
            <a:r>
              <a:rPr lang="pl-PL" dirty="0">
                <a:solidFill>
                  <a:schemeClr val="accent6">
                    <a:lumMod val="75000"/>
                  </a:schemeClr>
                </a:solidFill>
                <a:latin typeface="+mj-lt"/>
              </a:rPr>
              <a:t>Zmiksuj całość do uzyskania kremowej konsystencji.</a:t>
            </a:r>
          </a:p>
          <a:p>
            <a:r>
              <a:rPr lang="pl-PL" dirty="0">
                <a:solidFill>
                  <a:schemeClr val="accent6">
                    <a:lumMod val="75000"/>
                  </a:schemeClr>
                </a:solidFill>
                <a:latin typeface="+mj-lt"/>
              </a:rPr>
              <a:t>Przełóż masło do szklanego słoiczka i używaj tak często, jak masz ochotę!</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54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3277" y="2321504"/>
            <a:ext cx="1743711" cy="17437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5499" name="Picture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8145" y="5080883"/>
            <a:ext cx="2413840" cy="16063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007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38200" y="1825625"/>
            <a:ext cx="5181600" cy="3469944"/>
          </a:xfrm>
        </p:spPr>
        <p:txBody>
          <a:bodyPr>
            <a:normAutofit fontScale="62500" lnSpcReduction="20000"/>
          </a:bodyPr>
          <a:lstStyle/>
          <a:p>
            <a:pPr marL="0" indent="0" algn="ctr">
              <a:buNone/>
            </a:pPr>
            <a:r>
              <a:rPr lang="pl-PL" sz="3200" b="1" dirty="0">
                <a:solidFill>
                  <a:schemeClr val="accent6">
                    <a:lumMod val="75000"/>
                  </a:schemeClr>
                </a:solidFill>
                <a:latin typeface="+mj-lt"/>
              </a:rPr>
              <a:t>Domowe kosmetyki z woskiem pszczelim.</a:t>
            </a:r>
          </a:p>
          <a:p>
            <a:pPr marL="0" indent="0" algn="ctr">
              <a:buNone/>
            </a:pPr>
            <a:r>
              <a:rPr lang="pl-PL" sz="3200" b="1" dirty="0">
                <a:solidFill>
                  <a:schemeClr val="accent6">
                    <a:lumMod val="75000"/>
                  </a:schemeClr>
                </a:solidFill>
                <a:latin typeface="+mj-lt"/>
              </a:rPr>
              <a:t>Krem do twarzy</a:t>
            </a:r>
          </a:p>
          <a:p>
            <a:pPr marL="0" indent="0" algn="ctr">
              <a:buNone/>
            </a:pPr>
            <a:r>
              <a:rPr lang="pl-PL" sz="3200" dirty="0">
                <a:solidFill>
                  <a:schemeClr val="accent6">
                    <a:lumMod val="75000"/>
                  </a:schemeClr>
                </a:solidFill>
                <a:latin typeface="+mj-lt"/>
              </a:rPr>
              <a:t>(bogaty w kwasy tłuszczowe oraz witaminy, zawiera szereg bioaktywnych substancji, które przenikają do głębokich warstw skóry, pozostawiając ją elastyczną, dobrze nawilżoną) </a:t>
            </a:r>
          </a:p>
          <a:p>
            <a:pPr marL="0" indent="0">
              <a:buNone/>
            </a:pPr>
            <a:r>
              <a:rPr lang="pl-PL" sz="3200" dirty="0">
                <a:solidFill>
                  <a:schemeClr val="accent6">
                    <a:lumMod val="75000"/>
                  </a:schemeClr>
                </a:solidFill>
                <a:latin typeface="+mj-lt"/>
              </a:rPr>
              <a:t>Składniki:</a:t>
            </a:r>
          </a:p>
          <a:p>
            <a:r>
              <a:rPr lang="pl-PL" sz="3200" dirty="0">
                <a:solidFill>
                  <a:schemeClr val="accent6">
                    <a:lumMod val="75000"/>
                  </a:schemeClr>
                </a:solidFill>
                <a:latin typeface="+mj-lt"/>
              </a:rPr>
              <a:t>3 łyżeczki wosku pszczelego,</a:t>
            </a:r>
          </a:p>
          <a:p>
            <a:r>
              <a:rPr lang="pl-PL" sz="3200" dirty="0">
                <a:solidFill>
                  <a:schemeClr val="accent6">
                    <a:lumMod val="75000"/>
                  </a:schemeClr>
                </a:solidFill>
                <a:latin typeface="+mj-lt"/>
              </a:rPr>
              <a:t>3 łyżeczki oleju kokosowego,</a:t>
            </a:r>
          </a:p>
          <a:p>
            <a:r>
              <a:rPr lang="pl-PL" sz="3200" dirty="0">
                <a:solidFill>
                  <a:schemeClr val="accent6">
                    <a:lumMod val="75000"/>
                  </a:schemeClr>
                </a:solidFill>
                <a:latin typeface="+mj-lt"/>
              </a:rPr>
              <a:t>1 łyżeczkę oleju ze słodkich migdałów,</a:t>
            </a:r>
          </a:p>
          <a:p>
            <a:r>
              <a:rPr lang="pl-PL" sz="3200" dirty="0">
                <a:solidFill>
                  <a:schemeClr val="accent6">
                    <a:lumMod val="75000"/>
                  </a:schemeClr>
                </a:solidFill>
                <a:latin typeface="+mj-lt"/>
              </a:rPr>
              <a:t>3 łyżeczki wody różanej.</a:t>
            </a:r>
          </a:p>
        </p:txBody>
      </p:sp>
      <p:sp>
        <p:nvSpPr>
          <p:cNvPr id="10" name="Symbol zastępczy zawartości 9"/>
          <p:cNvSpPr>
            <a:spLocks noGrp="1"/>
          </p:cNvSpPr>
          <p:nvPr>
            <p:ph sz="half" idx="2"/>
          </p:nvPr>
        </p:nvSpPr>
        <p:spPr/>
        <p:txBody>
          <a:bodyPr>
            <a:normAutofit fontScale="62500" lnSpcReduction="20000"/>
          </a:bodyPr>
          <a:lstStyle/>
          <a:p>
            <a:pPr marL="0" indent="0" algn="ctr">
              <a:buNone/>
            </a:pPr>
            <a:r>
              <a:rPr lang="pl-PL" b="1" dirty="0">
                <a:solidFill>
                  <a:schemeClr val="accent6">
                    <a:lumMod val="75000"/>
                  </a:schemeClr>
                </a:solidFill>
                <a:latin typeface="+mj-lt"/>
              </a:rPr>
              <a:t>Domowe kosmetyki z woskiem pszczelim.</a:t>
            </a:r>
          </a:p>
          <a:p>
            <a:pPr marL="0" indent="0" algn="ctr">
              <a:buNone/>
            </a:pPr>
            <a:r>
              <a:rPr lang="pl-PL" b="1" dirty="0">
                <a:solidFill>
                  <a:schemeClr val="accent6">
                    <a:lumMod val="75000"/>
                  </a:schemeClr>
                </a:solidFill>
                <a:latin typeface="+mj-lt"/>
              </a:rPr>
              <a:t>Krem do twarzy</a:t>
            </a:r>
          </a:p>
          <a:p>
            <a:pPr marL="0" indent="0">
              <a:buNone/>
            </a:pPr>
            <a:r>
              <a:rPr lang="pl-PL" dirty="0">
                <a:solidFill>
                  <a:schemeClr val="accent6">
                    <a:lumMod val="75000"/>
                  </a:schemeClr>
                </a:solidFill>
                <a:latin typeface="+mj-lt"/>
              </a:rPr>
              <a:t>Wykonanie:</a:t>
            </a:r>
          </a:p>
          <a:p>
            <a:r>
              <a:rPr lang="pl-PL" dirty="0">
                <a:solidFill>
                  <a:schemeClr val="accent6">
                    <a:lumMod val="75000"/>
                  </a:schemeClr>
                </a:solidFill>
                <a:latin typeface="+mj-lt"/>
              </a:rPr>
              <a:t>Wosk zetrzyj na tarce, odmierz potrzebną ilość, po czym umieść go w miseczce razem z olejem kokosowym i migdałowym.</a:t>
            </a:r>
          </a:p>
          <a:p>
            <a:r>
              <a:rPr lang="pl-PL" dirty="0">
                <a:solidFill>
                  <a:schemeClr val="accent6">
                    <a:lumMod val="75000"/>
                  </a:schemeClr>
                </a:solidFill>
                <a:latin typeface="+mj-lt"/>
              </a:rPr>
              <a:t>Wstaw naczynie do kąpieli wodnej i poczekaj do rozpuszczenia się składników.</a:t>
            </a:r>
          </a:p>
          <a:p>
            <a:r>
              <a:rPr lang="pl-PL" dirty="0">
                <a:solidFill>
                  <a:schemeClr val="accent6">
                    <a:lumMod val="75000"/>
                  </a:schemeClr>
                </a:solidFill>
                <a:latin typeface="+mj-lt"/>
              </a:rPr>
              <a:t>Całość przestudź, a następnie dodawaj powoli wodę różaną, cały czas energicznie mieszając do uzyskania jednolitej, gładkiej konsystencji.</a:t>
            </a:r>
          </a:p>
          <a:p>
            <a:r>
              <a:rPr lang="pl-PL" dirty="0">
                <a:solidFill>
                  <a:schemeClr val="accent6">
                    <a:lumMod val="75000"/>
                  </a:schemeClr>
                </a:solidFill>
                <a:latin typeface="+mj-lt"/>
              </a:rPr>
              <a:t>Przełóż krem do szklanego słoiczka i nakładaj na twarz na noc.</a:t>
            </a:r>
          </a:p>
          <a:p>
            <a:pPr marL="0" indent="0">
              <a:buNone/>
            </a:pPr>
            <a:endParaRPr lang="pl-PL"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6523" name="Picture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9831" y="4997645"/>
            <a:ext cx="2486025" cy="1838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675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38200" y="1825625"/>
            <a:ext cx="5181600" cy="3469944"/>
          </a:xfrm>
        </p:spPr>
        <p:txBody>
          <a:bodyPr>
            <a:normAutofit fontScale="77500" lnSpcReduction="20000"/>
          </a:bodyPr>
          <a:lstStyle/>
          <a:p>
            <a:pPr marL="0" indent="0" algn="ctr">
              <a:buNone/>
            </a:pPr>
            <a:r>
              <a:rPr lang="pl-PL" sz="3200" b="1" dirty="0">
                <a:solidFill>
                  <a:schemeClr val="accent6">
                    <a:lumMod val="75000"/>
                  </a:schemeClr>
                </a:solidFill>
                <a:latin typeface="+mj-lt"/>
              </a:rPr>
              <a:t>Domowe kosmetyki z woskiem pszczelim.</a:t>
            </a:r>
          </a:p>
          <a:p>
            <a:pPr marL="0" indent="0" algn="ctr">
              <a:buNone/>
            </a:pPr>
            <a:r>
              <a:rPr lang="pl-PL" sz="3200" b="1" dirty="0">
                <a:solidFill>
                  <a:schemeClr val="accent6">
                    <a:lumMod val="75000"/>
                  </a:schemeClr>
                </a:solidFill>
                <a:latin typeface="+mj-lt"/>
              </a:rPr>
              <a:t>Balsam do ust</a:t>
            </a:r>
          </a:p>
          <a:p>
            <a:pPr marL="0" indent="0" algn="ctr">
              <a:buNone/>
            </a:pPr>
            <a:r>
              <a:rPr lang="pl-PL" sz="3200" dirty="0">
                <a:solidFill>
                  <a:schemeClr val="accent6">
                    <a:lumMod val="75000"/>
                  </a:schemeClr>
                </a:solidFill>
                <a:latin typeface="+mj-lt"/>
              </a:rPr>
              <a:t> </a:t>
            </a:r>
          </a:p>
          <a:p>
            <a:pPr marL="0" indent="0">
              <a:buNone/>
            </a:pPr>
            <a:r>
              <a:rPr lang="pl-PL" sz="3200" dirty="0">
                <a:solidFill>
                  <a:schemeClr val="accent6">
                    <a:lumMod val="75000"/>
                  </a:schemeClr>
                </a:solidFill>
                <a:latin typeface="+mj-lt"/>
              </a:rPr>
              <a:t>Składniki:</a:t>
            </a:r>
          </a:p>
          <a:p>
            <a:pPr marL="0" indent="0">
              <a:buNone/>
            </a:pPr>
            <a:endParaRPr lang="pl-PL" sz="3200" dirty="0">
              <a:solidFill>
                <a:schemeClr val="accent6">
                  <a:lumMod val="75000"/>
                </a:schemeClr>
              </a:solidFill>
              <a:latin typeface="+mj-lt"/>
            </a:endParaRPr>
          </a:p>
          <a:p>
            <a:pPr marL="0" indent="0">
              <a:buNone/>
            </a:pPr>
            <a:r>
              <a:rPr lang="pl-PL" sz="3200" dirty="0">
                <a:solidFill>
                  <a:schemeClr val="accent6">
                    <a:lumMod val="75000"/>
                  </a:schemeClr>
                </a:solidFill>
                <a:latin typeface="+mj-lt"/>
              </a:rPr>
              <a:t>4 łyżki oleju kokosowego,</a:t>
            </a:r>
          </a:p>
          <a:p>
            <a:pPr marL="0" indent="0">
              <a:buNone/>
            </a:pPr>
            <a:r>
              <a:rPr lang="pl-PL" sz="3200" dirty="0">
                <a:solidFill>
                  <a:schemeClr val="accent6">
                    <a:lumMod val="75000"/>
                  </a:schemeClr>
                </a:solidFill>
                <a:latin typeface="+mj-lt"/>
              </a:rPr>
              <a:t>2 łyżki wosku pszczelego,</a:t>
            </a:r>
          </a:p>
          <a:p>
            <a:pPr marL="0" indent="0">
              <a:buNone/>
            </a:pPr>
            <a:r>
              <a:rPr lang="pl-PL" sz="3200" dirty="0">
                <a:solidFill>
                  <a:schemeClr val="accent6">
                    <a:lumMod val="75000"/>
                  </a:schemeClr>
                </a:solidFill>
                <a:latin typeface="+mj-lt"/>
              </a:rPr>
              <a:t>1 łyżka miodu.</a:t>
            </a:r>
          </a:p>
        </p:txBody>
      </p:sp>
      <p:sp>
        <p:nvSpPr>
          <p:cNvPr id="10" name="Symbol zastępczy zawartości 9"/>
          <p:cNvSpPr>
            <a:spLocks noGrp="1"/>
          </p:cNvSpPr>
          <p:nvPr>
            <p:ph sz="half" idx="2"/>
          </p:nvPr>
        </p:nvSpPr>
        <p:spPr>
          <a:xfrm>
            <a:off x="6504166" y="1825625"/>
            <a:ext cx="4849633" cy="2261345"/>
          </a:xfrm>
        </p:spPr>
        <p:txBody>
          <a:bodyPr>
            <a:normAutofit fontScale="77500" lnSpcReduction="20000"/>
          </a:bodyPr>
          <a:lstStyle/>
          <a:p>
            <a:pPr marL="0" indent="0" algn="ctr">
              <a:buNone/>
            </a:pPr>
            <a:r>
              <a:rPr lang="pl-PL" b="1" dirty="0">
                <a:solidFill>
                  <a:schemeClr val="accent6">
                    <a:lumMod val="75000"/>
                  </a:schemeClr>
                </a:solidFill>
                <a:latin typeface="+mj-lt"/>
              </a:rPr>
              <a:t>Domowe kosmetyki z woskiem pszczelim.</a:t>
            </a:r>
          </a:p>
          <a:p>
            <a:pPr marL="0" indent="0" algn="ctr">
              <a:buNone/>
            </a:pPr>
            <a:r>
              <a:rPr lang="pl-PL" b="1" dirty="0">
                <a:solidFill>
                  <a:schemeClr val="accent6">
                    <a:lumMod val="75000"/>
                  </a:schemeClr>
                </a:solidFill>
                <a:latin typeface="+mj-lt"/>
              </a:rPr>
              <a:t>Balsam do ust</a:t>
            </a:r>
          </a:p>
          <a:p>
            <a:pPr marL="0" indent="0">
              <a:buNone/>
            </a:pPr>
            <a:r>
              <a:rPr lang="pl-PL" dirty="0">
                <a:solidFill>
                  <a:schemeClr val="accent6">
                    <a:lumMod val="75000"/>
                  </a:schemeClr>
                </a:solidFill>
                <a:latin typeface="+mj-lt"/>
              </a:rPr>
              <a:t>Wykonanie:</a:t>
            </a:r>
          </a:p>
          <a:p>
            <a:pPr marL="0" indent="0">
              <a:buNone/>
            </a:pPr>
            <a:r>
              <a:rPr lang="pl-PL" dirty="0">
                <a:solidFill>
                  <a:schemeClr val="accent6">
                    <a:lumMod val="75000"/>
                  </a:schemeClr>
                </a:solidFill>
                <a:latin typeface="+mj-lt"/>
              </a:rPr>
              <a:t>Umieść wszystkie składniki w szklanym naczyniu i wstaw do kąpieli wodnej. Po rozpuszczeniu zamieszaj, przelej do słoiczka i pozostaw do zastygnięcia.</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750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0860" y="4133483"/>
            <a:ext cx="3468204" cy="23079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918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38200" y="1825625"/>
            <a:ext cx="5181600" cy="4168776"/>
          </a:xfrm>
        </p:spPr>
        <p:txBody>
          <a:bodyPr>
            <a:normAutofit fontScale="70000" lnSpcReduction="20000"/>
          </a:bodyPr>
          <a:lstStyle/>
          <a:p>
            <a:pPr marL="0" indent="0" algn="ctr">
              <a:buNone/>
            </a:pPr>
            <a:r>
              <a:rPr lang="pl-PL" sz="3200" b="1" dirty="0">
                <a:solidFill>
                  <a:schemeClr val="accent6">
                    <a:lumMod val="75000"/>
                  </a:schemeClr>
                </a:solidFill>
                <a:latin typeface="+mj-lt"/>
              </a:rPr>
              <a:t>Miodowy balsam do dłoni</a:t>
            </a:r>
          </a:p>
          <a:p>
            <a:pPr marL="0" indent="0">
              <a:buNone/>
            </a:pPr>
            <a:r>
              <a:rPr lang="pl-PL" sz="3200" u="sng" dirty="0">
                <a:solidFill>
                  <a:schemeClr val="accent6">
                    <a:lumMod val="75000"/>
                  </a:schemeClr>
                </a:solidFill>
                <a:latin typeface="+mj-lt"/>
              </a:rPr>
              <a:t>Składniki:</a:t>
            </a:r>
            <a:r>
              <a:rPr lang="pl-PL" sz="3200" dirty="0">
                <a:solidFill>
                  <a:schemeClr val="accent6">
                    <a:lumMod val="75000"/>
                  </a:schemeClr>
                </a:solidFill>
                <a:latin typeface="+mj-lt"/>
              </a:rPr>
              <a:t> </a:t>
            </a:r>
          </a:p>
          <a:p>
            <a:pPr marL="0" indent="0">
              <a:buNone/>
            </a:pPr>
            <a:endParaRPr lang="pl-PL" sz="3200" dirty="0">
              <a:solidFill>
                <a:schemeClr val="accent6">
                  <a:lumMod val="75000"/>
                </a:schemeClr>
              </a:solidFill>
              <a:latin typeface="+mj-lt"/>
            </a:endParaRPr>
          </a:p>
          <a:p>
            <a:pPr marL="0" indent="0">
              <a:buNone/>
            </a:pPr>
            <a:r>
              <a:rPr lang="pl-PL" sz="3200" dirty="0">
                <a:solidFill>
                  <a:schemeClr val="accent6">
                    <a:lumMod val="75000"/>
                  </a:schemeClr>
                </a:solidFill>
                <a:latin typeface="+mj-lt"/>
              </a:rPr>
              <a:t>• ¼ filiżanki oleju kokosowego</a:t>
            </a:r>
          </a:p>
          <a:p>
            <a:pPr marL="0" indent="0">
              <a:buNone/>
            </a:pPr>
            <a:r>
              <a:rPr lang="pl-PL" sz="3200" dirty="0">
                <a:solidFill>
                  <a:schemeClr val="accent6">
                    <a:lumMod val="75000"/>
                  </a:schemeClr>
                </a:solidFill>
                <a:latin typeface="+mj-lt"/>
              </a:rPr>
              <a:t>• ¼ filiżanki oleju migdałowego</a:t>
            </a:r>
          </a:p>
          <a:p>
            <a:pPr marL="0" indent="0">
              <a:buNone/>
            </a:pPr>
            <a:r>
              <a:rPr lang="pl-PL" sz="3200" dirty="0">
                <a:solidFill>
                  <a:schemeClr val="accent6">
                    <a:lumMod val="75000"/>
                  </a:schemeClr>
                </a:solidFill>
                <a:latin typeface="+mj-lt"/>
              </a:rPr>
              <a:t>• ¼ filiżanki oliwy z oliwek</a:t>
            </a:r>
          </a:p>
          <a:p>
            <a:pPr marL="0" indent="0">
              <a:buNone/>
            </a:pPr>
            <a:r>
              <a:rPr lang="pl-PL" sz="3200" dirty="0">
                <a:solidFill>
                  <a:schemeClr val="accent6">
                    <a:lumMod val="75000"/>
                  </a:schemeClr>
                </a:solidFill>
                <a:latin typeface="+mj-lt"/>
              </a:rPr>
              <a:t>• 5 łyżek wosku pszczelego (może być w pastylkach)</a:t>
            </a:r>
          </a:p>
          <a:p>
            <a:pPr marL="0" indent="0">
              <a:buNone/>
            </a:pPr>
            <a:r>
              <a:rPr lang="pl-PL" sz="3200" dirty="0">
                <a:solidFill>
                  <a:schemeClr val="accent6">
                    <a:lumMod val="75000"/>
                  </a:schemeClr>
                </a:solidFill>
                <a:latin typeface="+mj-lt"/>
              </a:rPr>
              <a:t>• 1 łyżka masła </a:t>
            </a:r>
            <a:r>
              <a:rPr lang="pl-PL" sz="3200" dirty="0" err="1">
                <a:solidFill>
                  <a:schemeClr val="accent6">
                    <a:lumMod val="75000"/>
                  </a:schemeClr>
                </a:solidFill>
                <a:latin typeface="+mj-lt"/>
              </a:rPr>
              <a:t>shea</a:t>
            </a:r>
            <a:endParaRPr lang="pl-PL" sz="3200" dirty="0">
              <a:solidFill>
                <a:schemeClr val="accent6">
                  <a:lumMod val="75000"/>
                </a:schemeClr>
              </a:solidFill>
              <a:latin typeface="+mj-lt"/>
            </a:endParaRPr>
          </a:p>
          <a:p>
            <a:pPr marL="0" indent="0">
              <a:buNone/>
            </a:pPr>
            <a:r>
              <a:rPr lang="pl-PL" sz="3200" dirty="0">
                <a:solidFill>
                  <a:schemeClr val="accent6">
                    <a:lumMod val="75000"/>
                  </a:schemeClr>
                </a:solidFill>
                <a:latin typeface="+mj-lt"/>
              </a:rPr>
              <a:t>• 1 ½ łyżki miodu</a:t>
            </a:r>
          </a:p>
          <a:p>
            <a:pPr marL="0" indent="0">
              <a:buNone/>
            </a:pPr>
            <a:r>
              <a:rPr lang="pl-PL" sz="3200" dirty="0">
                <a:solidFill>
                  <a:schemeClr val="accent6">
                    <a:lumMod val="75000"/>
                  </a:schemeClr>
                </a:solidFill>
                <a:latin typeface="+mj-lt"/>
              </a:rPr>
              <a:t>• olejek eteryczny</a:t>
            </a:r>
          </a:p>
          <a:p>
            <a:pPr marL="0" indent="0" algn="ctr">
              <a:buNone/>
            </a:pPr>
            <a:endParaRPr lang="pl-PL" sz="3200" dirty="0">
              <a:solidFill>
                <a:schemeClr val="accent6">
                  <a:lumMod val="75000"/>
                </a:schemeClr>
              </a:solidFill>
              <a:latin typeface="+mj-lt"/>
            </a:endParaRPr>
          </a:p>
        </p:txBody>
      </p:sp>
      <p:sp>
        <p:nvSpPr>
          <p:cNvPr id="10" name="Symbol zastępczy zawartości 9"/>
          <p:cNvSpPr>
            <a:spLocks noGrp="1"/>
          </p:cNvSpPr>
          <p:nvPr>
            <p:ph sz="half" idx="2"/>
          </p:nvPr>
        </p:nvSpPr>
        <p:spPr>
          <a:xfrm>
            <a:off x="6504166" y="1825624"/>
            <a:ext cx="4849633" cy="4743852"/>
          </a:xfrm>
        </p:spPr>
        <p:txBody>
          <a:bodyPr>
            <a:normAutofit fontScale="70000" lnSpcReduction="20000"/>
          </a:bodyPr>
          <a:lstStyle/>
          <a:p>
            <a:pPr marL="0" indent="0" algn="ctr">
              <a:buNone/>
            </a:pPr>
            <a:endParaRPr lang="pl-PL" b="1" dirty="0">
              <a:solidFill>
                <a:schemeClr val="accent6">
                  <a:lumMod val="75000"/>
                </a:schemeClr>
              </a:solidFill>
              <a:latin typeface="+mj-lt"/>
            </a:endParaRPr>
          </a:p>
          <a:p>
            <a:pPr marL="0" indent="0" algn="ctr">
              <a:buNone/>
            </a:pPr>
            <a:r>
              <a:rPr lang="pl-PL" b="1" dirty="0">
                <a:solidFill>
                  <a:schemeClr val="accent6">
                    <a:lumMod val="75000"/>
                  </a:schemeClr>
                </a:solidFill>
                <a:latin typeface="+mj-lt"/>
              </a:rPr>
              <a:t>Wykonanie: połącz wszystkie składniki, z wyjątkiem miodu i olejku eterycznego, w naczyniu umieszczonym w kąpieli wodnej. Podgrzewaj, aż oleje i wosk pszczeli całkowicie się rozpuszczą. Ubij miód i dodaj 10-20 kropli olejku eterycznego. Wlej masę miodową do słoika szklanego. Jeśli chcesz – możesz zwiększyć proporcje wybranego oleju/wosku pszczelego. Kiedy uznasz że masz idealne połączenie kremu, ostudź go do temperatury pokojowej i dodaj do miodu w szklanym słoiku. Wymieszaj, odstaw do chłodnego miejsca. Już po kilku godzinach miodowy balsam do dłoni jest gotowy!</a:t>
            </a:r>
          </a:p>
          <a:p>
            <a:pPr marL="0" indent="0" algn="ctr">
              <a:buNone/>
            </a:pPr>
            <a:r>
              <a:rPr lang="pl-PL" b="1" dirty="0">
                <a:solidFill>
                  <a:schemeClr val="accent6">
                    <a:lumMod val="75000"/>
                  </a:schemeClr>
                </a:solidFill>
                <a:latin typeface="+mj-lt"/>
              </a:rPr>
              <a:t>Balsam jest idealny na okres. Można go również stosować jako miodowa odżywka do włosów, lub balsam na suche usta. Pięknie pachnie i jest bardzo wydajny.</a:t>
            </a:r>
          </a:p>
          <a:p>
            <a:pPr marL="0" indent="0" algn="ctr">
              <a:buNone/>
            </a:pPr>
            <a:endParaRPr lang="pl-PL" b="1" dirty="0">
              <a:solidFill>
                <a:schemeClr val="accent6">
                  <a:lumMod val="75000"/>
                </a:schemeClr>
              </a:solidFill>
              <a:latin typeface="+mj-lt"/>
            </a:endParaRP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750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5060271"/>
            <a:ext cx="2633047" cy="17521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045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22298" y="1746111"/>
            <a:ext cx="5181600" cy="4157539"/>
          </a:xfrm>
        </p:spPr>
        <p:txBody>
          <a:bodyPr>
            <a:normAutofit fontScale="92500" lnSpcReduction="10000"/>
          </a:bodyPr>
          <a:lstStyle/>
          <a:p>
            <a:pPr marL="0" indent="0">
              <a:buNone/>
            </a:pPr>
            <a:r>
              <a:rPr lang="pl-PL" sz="3200" b="1" dirty="0">
                <a:solidFill>
                  <a:schemeClr val="accent6">
                    <a:lumMod val="75000"/>
                  </a:schemeClr>
                </a:solidFill>
                <a:latin typeface="+mj-lt"/>
              </a:rPr>
              <a:t>Sól do kąpieli</a:t>
            </a:r>
          </a:p>
          <a:p>
            <a:pPr marL="0" indent="0">
              <a:buNone/>
            </a:pPr>
            <a:endParaRPr lang="pl-PL" sz="3200" dirty="0">
              <a:solidFill>
                <a:schemeClr val="accent6">
                  <a:lumMod val="75000"/>
                </a:schemeClr>
              </a:solidFill>
              <a:latin typeface="+mj-lt"/>
            </a:endParaRPr>
          </a:p>
          <a:p>
            <a:pPr marL="0" indent="0">
              <a:buNone/>
            </a:pPr>
            <a:r>
              <a:rPr lang="pl-PL" sz="3200" u="sng" dirty="0">
                <a:solidFill>
                  <a:schemeClr val="accent6">
                    <a:lumMod val="75000"/>
                  </a:schemeClr>
                </a:solidFill>
                <a:latin typeface="+mj-lt"/>
              </a:rPr>
              <a:t>Składniki:</a:t>
            </a:r>
          </a:p>
          <a:p>
            <a:pPr marL="0" indent="0">
              <a:buNone/>
            </a:pPr>
            <a:endParaRPr lang="pl-PL" sz="3200" u="sng" dirty="0">
              <a:solidFill>
                <a:schemeClr val="accent6">
                  <a:lumMod val="75000"/>
                </a:schemeClr>
              </a:solidFill>
              <a:latin typeface="+mj-lt"/>
            </a:endParaRPr>
          </a:p>
          <a:p>
            <a:pPr marL="0" indent="0">
              <a:buNone/>
            </a:pPr>
            <a:r>
              <a:rPr lang="pl-PL" sz="2600" dirty="0">
                <a:solidFill>
                  <a:schemeClr val="accent6">
                    <a:lumMod val="75000"/>
                  </a:schemeClr>
                </a:solidFill>
                <a:latin typeface="+mj-lt"/>
              </a:rPr>
              <a:t>• sól morska z Morza Martwego – 3 łyżki</a:t>
            </a:r>
          </a:p>
          <a:p>
            <a:pPr marL="0" indent="0">
              <a:buNone/>
            </a:pPr>
            <a:r>
              <a:rPr lang="pl-PL" sz="2600" dirty="0">
                <a:solidFill>
                  <a:schemeClr val="accent6">
                    <a:lumMod val="75000"/>
                  </a:schemeClr>
                </a:solidFill>
                <a:latin typeface="+mj-lt"/>
              </a:rPr>
              <a:t>• siarczan magnezu – 3 łyżki </a:t>
            </a:r>
          </a:p>
          <a:p>
            <a:pPr marL="0" indent="0">
              <a:buNone/>
            </a:pPr>
            <a:r>
              <a:rPr lang="pl-PL" sz="2600" dirty="0">
                <a:solidFill>
                  <a:schemeClr val="accent6">
                    <a:lumMod val="75000"/>
                  </a:schemeClr>
                </a:solidFill>
                <a:latin typeface="+mj-lt"/>
              </a:rPr>
              <a:t>• 1/2 – 1 łyżka oleju z pestek winogron</a:t>
            </a:r>
          </a:p>
          <a:p>
            <a:pPr marL="0" indent="0">
              <a:buNone/>
            </a:pPr>
            <a:r>
              <a:rPr lang="pl-PL" sz="2600" dirty="0">
                <a:solidFill>
                  <a:schemeClr val="accent6">
                    <a:lumMod val="75000"/>
                  </a:schemeClr>
                </a:solidFill>
                <a:latin typeface="+mj-lt"/>
              </a:rPr>
              <a:t>• olejek zapachowy</a:t>
            </a:r>
          </a:p>
          <a:p>
            <a:pPr marL="0" indent="0">
              <a:buNone/>
            </a:pPr>
            <a:r>
              <a:rPr lang="pl-PL" sz="2600" dirty="0">
                <a:solidFill>
                  <a:schemeClr val="accent6">
                    <a:lumMod val="75000"/>
                  </a:schemeClr>
                </a:solidFill>
                <a:latin typeface="+mj-lt"/>
              </a:rPr>
              <a:t>• ulubione zioła (opcjonalnie)</a:t>
            </a:r>
          </a:p>
          <a:p>
            <a:pPr marL="0" indent="0">
              <a:buNone/>
            </a:pPr>
            <a:endParaRPr lang="pl-PL" sz="3200" dirty="0">
              <a:solidFill>
                <a:schemeClr val="accent6">
                  <a:lumMod val="75000"/>
                </a:schemeClr>
              </a:solidFill>
              <a:latin typeface="+mj-lt"/>
            </a:endParaRPr>
          </a:p>
          <a:p>
            <a:pPr marL="0" indent="0">
              <a:buNone/>
            </a:pPr>
            <a:endParaRPr lang="pl-PL" sz="3200" dirty="0">
              <a:solidFill>
                <a:schemeClr val="accent6">
                  <a:lumMod val="75000"/>
                </a:schemeClr>
              </a:solidFill>
              <a:latin typeface="+mj-lt"/>
            </a:endParaRPr>
          </a:p>
          <a:p>
            <a:pPr marL="0" indent="0">
              <a:buNone/>
            </a:pPr>
            <a:endParaRPr lang="pl-PL" sz="3200" dirty="0">
              <a:solidFill>
                <a:schemeClr val="accent6">
                  <a:lumMod val="75000"/>
                </a:schemeClr>
              </a:solidFill>
              <a:latin typeface="+mj-lt"/>
            </a:endParaRPr>
          </a:p>
        </p:txBody>
      </p:sp>
      <p:sp>
        <p:nvSpPr>
          <p:cNvPr id="4" name="Symbol zastępczy zawartości 3"/>
          <p:cNvSpPr>
            <a:spLocks noGrp="1"/>
          </p:cNvSpPr>
          <p:nvPr>
            <p:ph sz="half" idx="2"/>
          </p:nvPr>
        </p:nvSpPr>
        <p:spPr>
          <a:xfrm>
            <a:off x="6512118" y="1825625"/>
            <a:ext cx="4841682" cy="2169326"/>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30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Wykonanie: wszystkie składniki odmierzyć i wymieszać w zakręconym słoiku.</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Obraz 6">
            <a:extLst>
              <a:ext uri="{FF2B5EF4-FFF2-40B4-BE49-F238E27FC236}">
                <a16:creationId xmlns:a16="http://schemas.microsoft.com/office/drawing/2014/main" id="{D282DFD4-B350-6678-2BBB-238216F541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6827" y="3279178"/>
            <a:ext cx="4119239" cy="2748603"/>
          </a:xfrm>
          <a:prstGeom prst="rect">
            <a:avLst/>
          </a:prstGeom>
        </p:spPr>
      </p:pic>
    </p:spTree>
    <p:extLst>
      <p:ext uri="{BB962C8B-B14F-4D97-AF65-F5344CB8AC3E}">
        <p14:creationId xmlns:p14="http://schemas.microsoft.com/office/powerpoint/2010/main" val="27658655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22298" y="1746112"/>
            <a:ext cx="5181600" cy="2929255"/>
          </a:xfrm>
        </p:spPr>
        <p:txBody>
          <a:bodyPr>
            <a:normAutofit fontScale="62500" lnSpcReduction="20000"/>
          </a:bodyPr>
          <a:lstStyle/>
          <a:p>
            <a:pPr marL="0" indent="0">
              <a:buNone/>
            </a:pPr>
            <a:r>
              <a:rPr lang="pl-PL" sz="3200" b="1" dirty="0">
                <a:solidFill>
                  <a:schemeClr val="accent6">
                    <a:lumMod val="75000"/>
                  </a:schemeClr>
                </a:solidFill>
                <a:latin typeface="+mj-lt"/>
              </a:rPr>
              <a:t>Kule kąpielowe</a:t>
            </a:r>
          </a:p>
          <a:p>
            <a:pPr marL="0" indent="0">
              <a:buNone/>
            </a:pPr>
            <a:r>
              <a:rPr lang="pl-PL" sz="3200" dirty="0">
                <a:solidFill>
                  <a:schemeClr val="accent6">
                    <a:lumMod val="75000"/>
                  </a:schemeClr>
                </a:solidFill>
                <a:latin typeface="+mj-lt"/>
              </a:rPr>
              <a:t>Składniki:</a:t>
            </a:r>
          </a:p>
          <a:p>
            <a:pPr>
              <a:buFontTx/>
              <a:buChar char="-"/>
            </a:pPr>
            <a:r>
              <a:rPr lang="pl-PL" sz="3200" dirty="0">
                <a:solidFill>
                  <a:schemeClr val="accent6">
                    <a:lumMod val="75000"/>
                  </a:schemeClr>
                </a:solidFill>
                <a:latin typeface="+mj-lt"/>
              </a:rPr>
              <a:t>2 łyżki sody oczyszczonej</a:t>
            </a:r>
          </a:p>
          <a:p>
            <a:pPr>
              <a:buFontTx/>
              <a:buChar char="-"/>
            </a:pPr>
            <a:r>
              <a:rPr lang="pl-PL" sz="3200" dirty="0">
                <a:solidFill>
                  <a:schemeClr val="accent6">
                    <a:lumMod val="75000"/>
                  </a:schemeClr>
                </a:solidFill>
                <a:latin typeface="+mj-lt"/>
              </a:rPr>
              <a:t>1 łyżka kwasku cytrynowego</a:t>
            </a:r>
          </a:p>
          <a:p>
            <a:pPr>
              <a:buFontTx/>
              <a:buChar char="-"/>
            </a:pPr>
            <a:r>
              <a:rPr lang="pl-PL" sz="3200" dirty="0">
                <a:solidFill>
                  <a:schemeClr val="accent6">
                    <a:lumMod val="75000"/>
                  </a:schemeClr>
                </a:solidFill>
                <a:latin typeface="+mj-lt"/>
              </a:rPr>
              <a:t>1 łyżeczka oleju (np. z pestek winogron)</a:t>
            </a:r>
          </a:p>
          <a:p>
            <a:pPr>
              <a:buFontTx/>
              <a:buChar char="-"/>
            </a:pPr>
            <a:r>
              <a:rPr lang="pl-PL" sz="3200" dirty="0">
                <a:solidFill>
                  <a:schemeClr val="accent6">
                    <a:lumMod val="75000"/>
                  </a:schemeClr>
                </a:solidFill>
                <a:latin typeface="+mj-lt"/>
              </a:rPr>
              <a:t>2-3 krople ulubionego olejku zapachowego</a:t>
            </a:r>
          </a:p>
          <a:p>
            <a:pPr>
              <a:buFontTx/>
              <a:buChar char="-"/>
            </a:pPr>
            <a:r>
              <a:rPr lang="pl-PL" sz="3200" dirty="0">
                <a:solidFill>
                  <a:schemeClr val="accent6">
                    <a:lumMod val="75000"/>
                  </a:schemeClr>
                </a:solidFill>
                <a:latin typeface="+mj-lt"/>
              </a:rPr>
              <a:t>1 łyżeczka ulubionego suszu (np. płatków róży, nagietka, lawendy, szałwii, pokrzywy itp.)</a:t>
            </a:r>
          </a:p>
          <a:p>
            <a:pPr>
              <a:buFontTx/>
              <a:buChar char="-"/>
            </a:pPr>
            <a:r>
              <a:rPr lang="pl-PL" sz="3200" dirty="0">
                <a:solidFill>
                  <a:schemeClr val="accent6">
                    <a:lumMod val="75000"/>
                  </a:schemeClr>
                </a:solidFill>
                <a:latin typeface="+mj-lt"/>
              </a:rPr>
              <a:t>woda destylowana</a:t>
            </a:r>
          </a:p>
        </p:txBody>
      </p:sp>
      <p:sp>
        <p:nvSpPr>
          <p:cNvPr id="4" name="Symbol zastępczy zawartości 3"/>
          <p:cNvSpPr>
            <a:spLocks noGrp="1"/>
          </p:cNvSpPr>
          <p:nvPr>
            <p:ph sz="half" idx="2"/>
          </p:nvPr>
        </p:nvSpPr>
        <p:spPr>
          <a:xfrm>
            <a:off x="6512118" y="1825625"/>
            <a:ext cx="4841682" cy="2881547"/>
          </a:xfrm>
        </p:spPr>
        <p:txBody>
          <a:bodyPr>
            <a:normAutofit fontScale="62500" lnSpcReduction="20000"/>
          </a:bodyPr>
          <a:lstStyle/>
          <a:p>
            <a:pPr marL="0" lvl="0" indent="0">
              <a:buNone/>
            </a:pPr>
            <a:r>
              <a:rPr lang="pl-PL" sz="3200" b="1" dirty="0">
                <a:solidFill>
                  <a:srgbClr val="70AD47">
                    <a:lumMod val="75000"/>
                  </a:srgbClr>
                </a:solidFill>
                <a:latin typeface="Calibri Light" panose="020F0302020204030204"/>
              </a:rPr>
              <a:t>Kule kąpielowe</a:t>
            </a:r>
          </a:p>
          <a:p>
            <a:pPr marL="0" lvl="0" indent="0">
              <a:buNone/>
            </a:pPr>
            <a:r>
              <a:rPr lang="pl-PL" sz="3200" dirty="0">
                <a:solidFill>
                  <a:srgbClr val="70AD47">
                    <a:lumMod val="75000"/>
                  </a:srgbClr>
                </a:solidFill>
                <a:latin typeface="Calibri Light" panose="020F0302020204030204"/>
              </a:rPr>
              <a:t>Wykonanie: </a:t>
            </a:r>
          </a:p>
          <a:p>
            <a:pPr marL="0" lvl="0" indent="0">
              <a:buNone/>
            </a:pPr>
            <a:r>
              <a:rPr lang="pl-PL" sz="3200" dirty="0">
                <a:solidFill>
                  <a:srgbClr val="70AD47">
                    <a:lumMod val="75000"/>
                  </a:srgbClr>
                </a:solidFill>
                <a:latin typeface="Calibri Light" panose="020F0302020204030204"/>
              </a:rPr>
              <a:t>Wymieszać sypkie składniki, dodać olej oraz olejek zapachowy. Utworzona masa powinna mieć konsystencję mokrego piasku na plaży. Aby to osiągnąć spryskujemy masę wodą destylowaną. Następnie umieszczamy masę w foremce ciasno ubijając. Pozostawiamy na około 10 minut do wyschnięcia. Wyjmujemy z formy lekko ją ostukując. </a:t>
            </a:r>
          </a:p>
          <a:p>
            <a:pPr marL="0" indent="0">
              <a:buNone/>
            </a:pPr>
            <a:endParaRPr lang="pl-PL" dirty="0"/>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5231"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0919" y="447825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523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8583" y="4444352"/>
            <a:ext cx="2951687" cy="165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59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115047"/>
            <a:ext cx="7470258" cy="3625795"/>
          </a:xfrm>
        </p:spPr>
        <p:txBody>
          <a:bodyPr>
            <a:normAutofit fontScale="92500" lnSpcReduction="20000"/>
          </a:bodyPr>
          <a:lstStyle/>
          <a:p>
            <a:pPr marL="0" indent="0">
              <a:buNone/>
            </a:pPr>
            <a:r>
              <a:rPr lang="pl-PL" sz="3200" b="1" dirty="0">
                <a:solidFill>
                  <a:schemeClr val="accent6">
                    <a:lumMod val="75000"/>
                  </a:schemeClr>
                </a:solidFill>
                <a:latin typeface="+mj-lt"/>
              </a:rPr>
              <a:t>Glinka biała (kaolin) </a:t>
            </a:r>
          </a:p>
          <a:p>
            <a:pPr lvl="0"/>
            <a:r>
              <a:rPr lang="pl-PL" sz="3000" dirty="0">
                <a:solidFill>
                  <a:srgbClr val="70AD47">
                    <a:lumMod val="75000"/>
                  </a:srgbClr>
                </a:solidFill>
                <a:latin typeface="Calibri Light" panose="020F0302020204030204"/>
              </a:rPr>
              <a:t>zawiera krzemian </a:t>
            </a:r>
            <a:r>
              <a:rPr lang="pl-PL" sz="3000" dirty="0" err="1">
                <a:solidFill>
                  <a:srgbClr val="70AD47">
                    <a:lumMod val="75000"/>
                  </a:srgbClr>
                </a:solidFill>
                <a:latin typeface="Calibri Light" panose="020F0302020204030204"/>
              </a:rPr>
              <a:t>glinu</a:t>
            </a:r>
            <a:r>
              <a:rPr lang="pl-PL" sz="3000" dirty="0">
                <a:solidFill>
                  <a:srgbClr val="70AD47">
                    <a:lumMod val="75000"/>
                  </a:srgbClr>
                </a:solidFill>
                <a:latin typeface="Calibri Light" panose="020F0302020204030204"/>
              </a:rPr>
              <a:t>, liczne mikroelementy – od krzemu i wapnia, przez magnez i żelazo, po potas, sód i sole mineralne.</a:t>
            </a:r>
          </a:p>
          <a:p>
            <a:r>
              <a:rPr lang="pl-PL" sz="3200" b="1" dirty="0">
                <a:solidFill>
                  <a:schemeClr val="accent6">
                    <a:lumMod val="75000"/>
                  </a:schemeClr>
                </a:solidFill>
                <a:latin typeface="+mj-lt"/>
              </a:rPr>
              <a:t>sprawdza się w pielęgnacji skóry suchej i delikatnej</a:t>
            </a:r>
          </a:p>
          <a:p>
            <a:r>
              <a:rPr lang="pl-PL" sz="3200" dirty="0">
                <a:solidFill>
                  <a:schemeClr val="accent6">
                    <a:lumMod val="75000"/>
                  </a:schemeClr>
                </a:solidFill>
                <a:latin typeface="+mj-lt"/>
              </a:rPr>
              <a:t>działa bakteriobójczo, odtruwająco, zabliźniająco, złuszcza martwy naskórek i wspomaga regenerację nowego. </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617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1577" y="3097655"/>
            <a:ext cx="3203947" cy="184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959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851861" y="1665549"/>
            <a:ext cx="4648199" cy="4185562"/>
          </a:xfrm>
        </p:spPr>
        <p:txBody>
          <a:bodyPr>
            <a:normAutofit fontScale="62500" lnSpcReduction="20000"/>
          </a:bodyPr>
          <a:lstStyle/>
          <a:p>
            <a:pPr marL="0" indent="0">
              <a:buNone/>
            </a:pPr>
            <a:r>
              <a:rPr lang="pl-PL" sz="3800" b="1" dirty="0">
                <a:solidFill>
                  <a:schemeClr val="accent6">
                    <a:lumMod val="75000"/>
                  </a:schemeClr>
                </a:solidFill>
                <a:latin typeface="+mj-lt"/>
              </a:rPr>
              <a:t>Antyperspirant</a:t>
            </a:r>
          </a:p>
          <a:p>
            <a:pPr marL="0" indent="0">
              <a:buNone/>
            </a:pPr>
            <a:r>
              <a:rPr lang="pl-PL" sz="3200" b="1" dirty="0">
                <a:solidFill>
                  <a:schemeClr val="accent6">
                    <a:lumMod val="75000"/>
                  </a:schemeClr>
                </a:solidFill>
                <a:latin typeface="+mj-lt"/>
              </a:rPr>
              <a:t>- </a:t>
            </a:r>
            <a:r>
              <a:rPr lang="pl-PL" sz="3200" dirty="0">
                <a:solidFill>
                  <a:schemeClr val="accent6">
                    <a:lumMod val="75000"/>
                  </a:schemeClr>
                </a:solidFill>
                <a:latin typeface="+mj-lt"/>
              </a:rPr>
              <a:t>50 g oleju kokosowego</a:t>
            </a:r>
          </a:p>
          <a:p>
            <a:pPr marL="0" indent="0">
              <a:buNone/>
            </a:pPr>
            <a:r>
              <a:rPr lang="pl-PL" sz="3200" dirty="0">
                <a:solidFill>
                  <a:schemeClr val="accent6">
                    <a:lumMod val="75000"/>
                  </a:schemeClr>
                </a:solidFill>
                <a:latin typeface="+mj-lt"/>
              </a:rPr>
              <a:t>- 3 łyżki sody oczyszczonej</a:t>
            </a:r>
          </a:p>
          <a:p>
            <a:pPr marL="0" indent="0">
              <a:buNone/>
            </a:pPr>
            <a:r>
              <a:rPr lang="pl-PL" sz="3200" dirty="0">
                <a:solidFill>
                  <a:schemeClr val="accent6">
                    <a:lumMod val="75000"/>
                  </a:schemeClr>
                </a:solidFill>
                <a:latin typeface="+mj-lt"/>
              </a:rPr>
              <a:t>- 15 kropli olejku eterycznego (z drzewa sandałowego, herbacianego lub inny)</a:t>
            </a:r>
          </a:p>
          <a:p>
            <a:pPr marL="0" indent="0">
              <a:buNone/>
            </a:pPr>
            <a:r>
              <a:rPr lang="pl-PL" sz="3200" dirty="0">
                <a:solidFill>
                  <a:schemeClr val="accent6">
                    <a:lumMod val="75000"/>
                  </a:schemeClr>
                </a:solidFill>
                <a:latin typeface="+mj-lt"/>
              </a:rPr>
              <a:t>- 2-4 krople witaminy E (opcjonalnie, jako dodatkowy konserwant)</a:t>
            </a:r>
          </a:p>
          <a:p>
            <a:pPr marL="0" indent="0">
              <a:buNone/>
            </a:pPr>
            <a:r>
              <a:rPr lang="pl-PL" sz="3200" dirty="0">
                <a:solidFill>
                  <a:schemeClr val="accent6">
                    <a:lumMod val="75000"/>
                  </a:schemeClr>
                </a:solidFill>
                <a:latin typeface="+mj-lt"/>
              </a:rPr>
              <a:t>Olej kokosowy rozpuścić w kąpieli wodnej (podgrzać tylko tyle, aby zmienił konsystencję na płynną), dodać pozostałe składniki, wymieszać. Przełożyć </a:t>
            </a:r>
            <a:r>
              <a:rPr lang="pl-PL" sz="3200" dirty="0" err="1">
                <a:solidFill>
                  <a:schemeClr val="accent6">
                    <a:lumMod val="75000"/>
                  </a:schemeClr>
                </a:solidFill>
                <a:latin typeface="+mj-lt"/>
              </a:rPr>
              <a:t>antyperspirant</a:t>
            </a:r>
            <a:r>
              <a:rPr lang="pl-PL" sz="3200" dirty="0">
                <a:solidFill>
                  <a:schemeClr val="accent6">
                    <a:lumMod val="75000"/>
                  </a:schemeClr>
                </a:solidFill>
                <a:latin typeface="+mj-lt"/>
              </a:rPr>
              <a:t> do zakręcanego słoiczka.</a:t>
            </a:r>
          </a:p>
          <a:p>
            <a:pPr marL="0" indent="0">
              <a:buNone/>
            </a:pPr>
            <a:r>
              <a:rPr lang="pl-PL" sz="3200" dirty="0">
                <a:solidFill>
                  <a:schemeClr val="accent6">
                    <a:lumMod val="75000"/>
                  </a:schemeClr>
                </a:solidFill>
                <a:latin typeface="+mj-lt"/>
              </a:rPr>
              <a:t>Antyperspirant przechowywany w lodówce zachowa świeżość na dłużej.</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239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15770" y="2003758"/>
            <a:ext cx="3140479" cy="209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44448" y="1665549"/>
            <a:ext cx="2596173" cy="172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9103" y="4413075"/>
            <a:ext cx="2931891" cy="195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8924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617220" y="1996209"/>
            <a:ext cx="10904220" cy="3671531"/>
          </a:xfrm>
        </p:spPr>
        <p:txBody>
          <a:bodyPr>
            <a:normAutofit fontScale="85000" lnSpcReduction="10000"/>
          </a:bodyPr>
          <a:lstStyle/>
          <a:p>
            <a:r>
              <a:rPr lang="pl-PL" sz="3200" dirty="0">
                <a:solidFill>
                  <a:schemeClr val="accent6">
                    <a:lumMod val="75000"/>
                  </a:schemeClr>
                </a:solidFill>
                <a:latin typeface="+mj-lt"/>
              </a:rPr>
              <a:t>Olej kokosowy już sam w sobie może stanowić naturalny </a:t>
            </a:r>
            <a:r>
              <a:rPr lang="pl-PL" sz="3200" dirty="0" err="1">
                <a:solidFill>
                  <a:schemeClr val="accent6">
                    <a:lumMod val="75000"/>
                  </a:schemeClr>
                </a:solidFill>
                <a:latin typeface="+mj-lt"/>
              </a:rPr>
              <a:t>antyperspirant</a:t>
            </a:r>
            <a:r>
              <a:rPr lang="pl-PL" sz="3200" dirty="0">
                <a:solidFill>
                  <a:schemeClr val="accent6">
                    <a:lumMod val="75000"/>
                  </a:schemeClr>
                </a:solidFill>
                <a:latin typeface="+mj-lt"/>
              </a:rPr>
              <a:t>. Neutralizuje zapach potu, zabija bakterie i grzyby, jest delikatny dla skóry, pielęgnuje ją i nawilża. Jest dobrym sposobem na wyciszenie stanów zapalnych skóry pod pachami po goleniu.</a:t>
            </a:r>
          </a:p>
          <a:p>
            <a:r>
              <a:rPr lang="pl-PL" sz="3200" dirty="0">
                <a:solidFill>
                  <a:schemeClr val="accent6">
                    <a:lumMod val="75000"/>
                  </a:schemeClr>
                </a:solidFill>
                <a:latin typeface="+mj-lt"/>
              </a:rPr>
              <a:t>Soda  działa przeciwzapalne, jest higroskopijna (pochłania wilgoć), nie zapycha porów, działa wybielająco (jeżeli masz więc problem z ciemnymi obszarami skóry pod pachami, soda rozjaśni nieco Twoją skórę)</a:t>
            </a:r>
          </a:p>
          <a:p>
            <a:r>
              <a:rPr lang="pl-PL" sz="3200" dirty="0">
                <a:solidFill>
                  <a:schemeClr val="accent6">
                    <a:lumMod val="75000"/>
                  </a:schemeClr>
                </a:solidFill>
                <a:latin typeface="+mj-lt"/>
              </a:rPr>
              <a:t>Olejek eteryczny z drzewa sandałowego − ma przyjemny naturalny zapach, pochłania wilgoć, zabija grzyby i bakterie, działa przeciwzapalnie.</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005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274320" y="1947799"/>
            <a:ext cx="8244839" cy="3919601"/>
          </a:xfrm>
        </p:spPr>
        <p:txBody>
          <a:bodyPr>
            <a:normAutofit fontScale="85000" lnSpcReduction="20000"/>
          </a:bodyPr>
          <a:lstStyle/>
          <a:p>
            <a:pPr marL="0" indent="0">
              <a:buNone/>
            </a:pPr>
            <a:r>
              <a:rPr lang="pl-PL" sz="3900" b="1" dirty="0">
                <a:solidFill>
                  <a:schemeClr val="accent6">
                    <a:lumMod val="75000"/>
                  </a:schemeClr>
                </a:solidFill>
                <a:latin typeface="+mj-lt"/>
              </a:rPr>
              <a:t>Aromaterapia i </a:t>
            </a:r>
            <a:r>
              <a:rPr lang="pl-PL" sz="3900" b="1" dirty="0" err="1">
                <a:solidFill>
                  <a:schemeClr val="accent6">
                    <a:lumMod val="75000"/>
                  </a:schemeClr>
                </a:solidFill>
                <a:latin typeface="+mj-lt"/>
              </a:rPr>
              <a:t>apiterapia</a:t>
            </a:r>
            <a:endParaRPr lang="pl-PL" sz="3900" b="1" dirty="0">
              <a:solidFill>
                <a:schemeClr val="accent6">
                  <a:lumMod val="75000"/>
                </a:schemeClr>
              </a:solidFill>
              <a:latin typeface="+mj-lt"/>
            </a:endParaRPr>
          </a:p>
          <a:p>
            <a:pPr marL="0" indent="0">
              <a:buNone/>
            </a:pPr>
            <a:endParaRPr lang="pl-PL" sz="3900" b="1" dirty="0">
              <a:solidFill>
                <a:schemeClr val="accent6">
                  <a:lumMod val="75000"/>
                </a:schemeClr>
              </a:solidFill>
              <a:latin typeface="+mj-lt"/>
            </a:endParaRPr>
          </a:p>
          <a:p>
            <a:pPr marL="0" indent="0">
              <a:buNone/>
            </a:pPr>
            <a:r>
              <a:rPr lang="pl-PL" sz="3200" dirty="0">
                <a:solidFill>
                  <a:schemeClr val="accent6">
                    <a:lumMod val="75000"/>
                  </a:schemeClr>
                </a:solidFill>
                <a:latin typeface="+mj-lt"/>
              </a:rPr>
              <a:t>Spalanie wosku pszczelego (świece, kostki zapachowe):</a:t>
            </a:r>
          </a:p>
          <a:p>
            <a:r>
              <a:rPr lang="pl-PL" sz="3200" dirty="0">
                <a:solidFill>
                  <a:schemeClr val="accent6">
                    <a:lumMod val="75000"/>
                  </a:schemeClr>
                </a:solidFill>
                <a:latin typeface="+mj-lt"/>
              </a:rPr>
              <a:t>powietrze zostaje oczyszczone, rozładowane z plusowych jonów (łatwiej, szybciej i lepiej śpimy, wypoczywamy, regenerujemy siły) </a:t>
            </a:r>
          </a:p>
          <a:p>
            <a:r>
              <a:rPr lang="pl-PL" sz="3200" dirty="0">
                <a:solidFill>
                  <a:schemeClr val="accent6">
                    <a:lumMod val="75000"/>
                  </a:schemeClr>
                </a:solidFill>
                <a:latin typeface="+mj-lt"/>
              </a:rPr>
              <a:t>uwalniają się olejki eteryczne woskowe, witamina C, którą wosk zawiera</a:t>
            </a:r>
          </a:p>
          <a:p>
            <a:r>
              <a:rPr lang="pl-PL" sz="3200" dirty="0">
                <a:solidFill>
                  <a:schemeClr val="accent6">
                    <a:lumMod val="75000"/>
                  </a:schemeClr>
                </a:solidFill>
                <a:latin typeface="+mj-lt"/>
              </a:rPr>
              <a:t>neutralizuje zapach powietrza, wyciszając nas, działa uspokajająco i kojąco</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Obraz 3">
            <a:extLst>
              <a:ext uri="{FF2B5EF4-FFF2-40B4-BE49-F238E27FC236}">
                <a16:creationId xmlns:a16="http://schemas.microsoft.com/office/drawing/2014/main" id="{29BFD9D0-836F-F0ED-E906-6A113B66A8B0}"/>
              </a:ext>
            </a:extLst>
          </p:cNvPr>
          <p:cNvPicPr>
            <a:picLocks noChangeAspect="1"/>
          </p:cNvPicPr>
          <p:nvPr/>
        </p:nvPicPr>
        <p:blipFill>
          <a:blip r:embed="rId9"/>
          <a:stretch>
            <a:fillRect/>
          </a:stretch>
        </p:blipFill>
        <p:spPr>
          <a:xfrm>
            <a:off x="8710653" y="4416425"/>
            <a:ext cx="2581275" cy="1771650"/>
          </a:xfrm>
          <a:prstGeom prst="rect">
            <a:avLst/>
          </a:prstGeom>
          <a:ln>
            <a:noFill/>
          </a:ln>
          <a:effectLst>
            <a:softEdge rad="112500"/>
          </a:effectLst>
        </p:spPr>
      </p:pic>
      <p:pic>
        <p:nvPicPr>
          <p:cNvPr id="5" name="Obraz 4">
            <a:extLst>
              <a:ext uri="{FF2B5EF4-FFF2-40B4-BE49-F238E27FC236}">
                <a16:creationId xmlns:a16="http://schemas.microsoft.com/office/drawing/2014/main" id="{0EB81C2E-85B8-0E7B-41EC-22BF86227216}"/>
              </a:ext>
            </a:extLst>
          </p:cNvPr>
          <p:cNvPicPr>
            <a:picLocks noChangeAspect="1"/>
          </p:cNvPicPr>
          <p:nvPr/>
        </p:nvPicPr>
        <p:blipFill>
          <a:blip r:embed="rId10"/>
          <a:stretch>
            <a:fillRect/>
          </a:stretch>
        </p:blipFill>
        <p:spPr>
          <a:xfrm>
            <a:off x="9005908" y="1947799"/>
            <a:ext cx="1990767" cy="1990767"/>
          </a:xfrm>
          <a:prstGeom prst="rect">
            <a:avLst/>
          </a:prstGeom>
          <a:ln>
            <a:noFill/>
          </a:ln>
          <a:effectLst>
            <a:softEdge rad="112500"/>
          </a:effectLst>
        </p:spPr>
      </p:pic>
    </p:spTree>
    <p:extLst>
      <p:ext uri="{BB962C8B-B14F-4D97-AF65-F5344CB8AC3E}">
        <p14:creationId xmlns:p14="http://schemas.microsoft.com/office/powerpoint/2010/main" val="4024261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99060" y="1554480"/>
            <a:ext cx="4000500" cy="4466907"/>
          </a:xfrm>
        </p:spPr>
        <p:txBody>
          <a:bodyPr>
            <a:normAutofit fontScale="77500" lnSpcReduction="20000"/>
          </a:bodyPr>
          <a:lstStyle/>
          <a:p>
            <a:pPr marL="0" indent="0">
              <a:buNone/>
            </a:pPr>
            <a:r>
              <a:rPr lang="pl-PL" sz="3200" b="1" dirty="0">
                <a:solidFill>
                  <a:schemeClr val="accent6">
                    <a:lumMod val="75000"/>
                  </a:schemeClr>
                </a:solidFill>
                <a:latin typeface="+mj-lt"/>
              </a:rPr>
              <a:t>Zapachowe tabliczki z wosku</a:t>
            </a:r>
          </a:p>
          <a:p>
            <a:pPr marL="0" indent="0">
              <a:buNone/>
            </a:pPr>
            <a:r>
              <a:rPr lang="pl-PL" sz="3200" dirty="0">
                <a:solidFill>
                  <a:schemeClr val="accent6">
                    <a:lumMod val="75000"/>
                  </a:schemeClr>
                </a:solidFill>
                <a:latin typeface="+mj-lt"/>
              </a:rPr>
              <a:t>Składniki:</a:t>
            </a:r>
          </a:p>
          <a:p>
            <a:pPr marL="0" indent="0">
              <a:buNone/>
            </a:pPr>
            <a:r>
              <a:rPr lang="pl-PL" sz="3200" dirty="0">
                <a:solidFill>
                  <a:schemeClr val="accent6">
                    <a:lumMod val="75000"/>
                  </a:schemeClr>
                </a:solidFill>
                <a:latin typeface="+mj-lt"/>
              </a:rPr>
              <a:t>- wosk pszczeli – 100g</a:t>
            </a:r>
          </a:p>
          <a:p>
            <a:pPr marL="0" indent="0">
              <a:buNone/>
            </a:pPr>
            <a:r>
              <a:rPr lang="pl-PL" sz="3200" dirty="0">
                <a:solidFill>
                  <a:schemeClr val="accent6">
                    <a:lumMod val="75000"/>
                  </a:schemeClr>
                </a:solidFill>
                <a:latin typeface="+mj-lt"/>
              </a:rPr>
              <a:t>- masło </a:t>
            </a:r>
            <a:r>
              <a:rPr lang="pl-PL" sz="3200" dirty="0" err="1">
                <a:solidFill>
                  <a:schemeClr val="accent6">
                    <a:lumMod val="75000"/>
                  </a:schemeClr>
                </a:solidFill>
                <a:latin typeface="+mj-lt"/>
              </a:rPr>
              <a:t>shea</a:t>
            </a:r>
            <a:r>
              <a:rPr lang="pl-PL" sz="3200" dirty="0">
                <a:solidFill>
                  <a:schemeClr val="accent6">
                    <a:lumMod val="75000"/>
                  </a:schemeClr>
                </a:solidFill>
                <a:latin typeface="+mj-lt"/>
              </a:rPr>
              <a:t> – 5g</a:t>
            </a:r>
          </a:p>
          <a:p>
            <a:pPr marL="0" indent="0">
              <a:buNone/>
            </a:pPr>
            <a:r>
              <a:rPr lang="pl-PL" sz="3200" dirty="0">
                <a:solidFill>
                  <a:schemeClr val="accent6">
                    <a:lumMod val="75000"/>
                  </a:schemeClr>
                </a:solidFill>
                <a:latin typeface="+mj-lt"/>
              </a:rPr>
              <a:t>- alkohol </a:t>
            </a:r>
            <a:r>
              <a:rPr lang="pl-PL" sz="3200" dirty="0" err="1">
                <a:solidFill>
                  <a:schemeClr val="accent6">
                    <a:lumMod val="75000"/>
                  </a:schemeClr>
                </a:solidFill>
                <a:latin typeface="+mj-lt"/>
              </a:rPr>
              <a:t>cetylowy</a:t>
            </a:r>
            <a:r>
              <a:rPr lang="pl-PL" sz="3200" dirty="0">
                <a:solidFill>
                  <a:schemeClr val="accent6">
                    <a:lumMod val="75000"/>
                  </a:schemeClr>
                </a:solidFill>
                <a:latin typeface="+mj-lt"/>
              </a:rPr>
              <a:t> – 5g</a:t>
            </a:r>
          </a:p>
          <a:p>
            <a:pPr marL="0" indent="0">
              <a:buNone/>
            </a:pPr>
            <a:r>
              <a:rPr lang="pl-PL" sz="3200" dirty="0">
                <a:solidFill>
                  <a:schemeClr val="accent6">
                    <a:lumMod val="75000"/>
                  </a:schemeClr>
                </a:solidFill>
                <a:latin typeface="+mj-lt"/>
              </a:rPr>
              <a:t>- olejek zapachowy (eteryczny) </a:t>
            </a:r>
          </a:p>
          <a:p>
            <a:pPr marL="0" indent="0">
              <a:buNone/>
            </a:pPr>
            <a:r>
              <a:rPr lang="pl-PL" sz="3200" dirty="0">
                <a:solidFill>
                  <a:schemeClr val="accent6">
                    <a:lumMod val="75000"/>
                  </a:schemeClr>
                </a:solidFill>
                <a:latin typeface="+mj-lt"/>
              </a:rPr>
              <a:t>- dodatki dekoracyjne (suszone elementy roślinne takie jak kwiaty, listki, gałązki, szyszki, owoce, skórki owocowe)</a:t>
            </a:r>
          </a:p>
          <a:p>
            <a:pPr marL="0" indent="0">
              <a:buNone/>
            </a:pPr>
            <a:endParaRPr lang="pl-PL" sz="3200" dirty="0">
              <a:solidFill>
                <a:schemeClr val="accent6">
                  <a:lumMod val="75000"/>
                </a:schemeClr>
              </a:solidFill>
              <a:latin typeface="+mj-lt"/>
            </a:endParaRPr>
          </a:p>
          <a:p>
            <a:pPr marL="0" indent="0">
              <a:buNone/>
            </a:pPr>
            <a:endParaRPr lang="pl-PL" sz="3200" dirty="0">
              <a:solidFill>
                <a:schemeClr val="accent6">
                  <a:lumMod val="75000"/>
                </a:schemeClr>
              </a:solidFill>
              <a:latin typeface="+mj-lt"/>
            </a:endParaRPr>
          </a:p>
        </p:txBody>
      </p:sp>
      <p:sp>
        <p:nvSpPr>
          <p:cNvPr id="7" name="Symbol zastępczy zawartości 6">
            <a:extLst>
              <a:ext uri="{FF2B5EF4-FFF2-40B4-BE49-F238E27FC236}">
                <a16:creationId xmlns:a16="http://schemas.microsoft.com/office/drawing/2014/main" id="{993DD453-3081-98B3-AE7E-AE3141445321}"/>
              </a:ext>
            </a:extLst>
          </p:cNvPr>
          <p:cNvSpPr>
            <a:spLocks noGrp="1"/>
          </p:cNvSpPr>
          <p:nvPr>
            <p:ph sz="half" idx="2"/>
          </p:nvPr>
        </p:nvSpPr>
        <p:spPr>
          <a:xfrm>
            <a:off x="6172200" y="1607820"/>
            <a:ext cx="5867400" cy="4953000"/>
          </a:xfrm>
        </p:spPr>
        <p:txBody>
          <a:bodyPr>
            <a:normAutofit fontScale="77500" lnSpcReduction="20000"/>
          </a:bodyPr>
          <a:lstStyle/>
          <a:p>
            <a:pPr marL="0" indent="0">
              <a:buNone/>
            </a:pPr>
            <a:r>
              <a:rPr lang="pl-PL" dirty="0">
                <a:solidFill>
                  <a:schemeClr val="accent6">
                    <a:lumMod val="75000"/>
                  </a:schemeClr>
                </a:solidFill>
              </a:rPr>
              <a:t>Wykonanie:</a:t>
            </a:r>
          </a:p>
          <a:p>
            <a:r>
              <a:rPr lang="pl-PL" dirty="0">
                <a:solidFill>
                  <a:schemeClr val="accent6">
                    <a:lumMod val="75000"/>
                  </a:schemeClr>
                </a:solidFill>
              </a:rPr>
              <a:t>Wosk, masło i alkohol rozpuścić w kąpieli wodnej. Dodać wybrany olejek eteryczny. Wymieszać. Przelać do dowolnych foremek tak, aby warstwa wosku miała grubość od 0,5 do 1 cm. Od razu, zanim wosk całkiem zastygnie, w wybranym miejscu robimy otwór na sznureczek czy wstążkę do powieszenia tabliczki. Używamy do tego celu np. rurki do napojów pociętej na kawałki. Na jeszcze ciepłym wosku szybko układamy wybrane elementy dekoracyjne z suszonych roślin, tak, aby częściowo wtopiły się w wosk, przykleiły do tabliczki.</a:t>
            </a:r>
          </a:p>
          <a:p>
            <a:r>
              <a:rPr lang="pl-PL" dirty="0">
                <a:solidFill>
                  <a:schemeClr val="accent6">
                    <a:lumMod val="75000"/>
                  </a:schemeClr>
                </a:solidFill>
              </a:rPr>
              <a:t>W tłuszczu (masło </a:t>
            </a:r>
            <a:r>
              <a:rPr lang="pl-PL" dirty="0" err="1">
                <a:solidFill>
                  <a:schemeClr val="accent6">
                    <a:lumMod val="75000"/>
                  </a:schemeClr>
                </a:solidFill>
              </a:rPr>
              <a:t>shea</a:t>
            </a:r>
            <a:r>
              <a:rPr lang="pl-PL" dirty="0">
                <a:solidFill>
                  <a:schemeClr val="accent6">
                    <a:lumMod val="75000"/>
                  </a:schemeClr>
                </a:solidFill>
              </a:rPr>
              <a:t>) bardzo dobrze przechowują się wszelkie zapachy, natomiast wosk jest dobrym przenośnikiem aromatu. Tabliczki zapachowe można umieszczać w szafie, szufladzie luba zawiesić jako ozdobę w dowolnym miejscu.</a:t>
            </a:r>
          </a:p>
          <a:p>
            <a:endParaRPr lang="pl-PL" dirty="0"/>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Obraz 13">
            <a:extLst>
              <a:ext uri="{FF2B5EF4-FFF2-40B4-BE49-F238E27FC236}">
                <a16:creationId xmlns:a16="http://schemas.microsoft.com/office/drawing/2014/main" id="{3D405BB4-F1CB-9FE4-A80A-AA3A4FD40DAE}"/>
              </a:ext>
            </a:extLst>
          </p:cNvPr>
          <p:cNvPicPr>
            <a:picLocks noChangeAspect="1"/>
          </p:cNvPicPr>
          <p:nvPr/>
        </p:nvPicPr>
        <p:blipFill rotWithShape="1">
          <a:blip r:embed="rId9"/>
          <a:srcRect l="10417" t="7643" r="33877" b="4452"/>
          <a:stretch/>
        </p:blipFill>
        <p:spPr>
          <a:xfrm>
            <a:off x="3681072" y="1993899"/>
            <a:ext cx="2338729" cy="2462532"/>
          </a:xfrm>
          <a:prstGeom prst="rect">
            <a:avLst/>
          </a:prstGeom>
          <a:ln>
            <a:noFill/>
          </a:ln>
          <a:effectLst>
            <a:softEdge rad="112500"/>
          </a:effectLst>
        </p:spPr>
      </p:pic>
    </p:spTree>
    <p:extLst>
      <p:ext uri="{BB962C8B-B14F-4D97-AF65-F5344CB8AC3E}">
        <p14:creationId xmlns:p14="http://schemas.microsoft.com/office/powerpoint/2010/main" val="3646948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sz="half" idx="1"/>
          </p:nvPr>
        </p:nvSpPr>
        <p:spPr>
          <a:xfrm>
            <a:off x="841375" y="1813312"/>
            <a:ext cx="5181600" cy="4351338"/>
          </a:xfrm>
        </p:spPr>
        <p:txBody>
          <a:bodyPr>
            <a:normAutofit/>
          </a:bodyPr>
          <a:lstStyle/>
          <a:p>
            <a:pPr marL="0" indent="0">
              <a:buNone/>
            </a:pPr>
            <a:r>
              <a:rPr lang="pl-PL" sz="3200" dirty="0">
                <a:solidFill>
                  <a:schemeClr val="accent6">
                    <a:lumMod val="75000"/>
                  </a:schemeClr>
                </a:solidFill>
                <a:latin typeface="+mj-lt"/>
              </a:rPr>
              <a:t>Zapachowe kostki woskowe do kominka do domowej aromaterapii.</a:t>
            </a:r>
          </a:p>
          <a:p>
            <a:pPr marL="0" indent="0">
              <a:buNone/>
            </a:pPr>
            <a:r>
              <a:rPr lang="pl-PL" sz="3200" dirty="0">
                <a:solidFill>
                  <a:schemeClr val="accent6">
                    <a:lumMod val="75000"/>
                  </a:schemeClr>
                </a:solidFill>
                <a:latin typeface="+mj-lt"/>
              </a:rPr>
              <a:t>Składniki:</a:t>
            </a:r>
          </a:p>
          <a:p>
            <a:pPr marL="0" indent="0">
              <a:buNone/>
            </a:pPr>
            <a:r>
              <a:rPr lang="pl-PL" sz="3200" dirty="0">
                <a:solidFill>
                  <a:schemeClr val="accent6">
                    <a:lumMod val="75000"/>
                  </a:schemeClr>
                </a:solidFill>
                <a:latin typeface="+mj-lt"/>
              </a:rPr>
              <a:t>- wosk pszczeli – 60g</a:t>
            </a:r>
          </a:p>
          <a:p>
            <a:pPr marL="0" indent="0">
              <a:buNone/>
            </a:pPr>
            <a:r>
              <a:rPr lang="pl-PL" sz="3200" dirty="0">
                <a:solidFill>
                  <a:schemeClr val="accent6">
                    <a:lumMod val="75000"/>
                  </a:schemeClr>
                </a:solidFill>
                <a:latin typeface="+mj-lt"/>
              </a:rPr>
              <a:t>- olej kokosowy – 40g</a:t>
            </a:r>
          </a:p>
          <a:p>
            <a:pPr marL="0" indent="0">
              <a:buNone/>
            </a:pPr>
            <a:r>
              <a:rPr lang="pl-PL" sz="3200" dirty="0">
                <a:solidFill>
                  <a:schemeClr val="accent6">
                    <a:lumMod val="75000"/>
                  </a:schemeClr>
                </a:solidFill>
                <a:latin typeface="+mj-lt"/>
              </a:rPr>
              <a:t>- olejek eteryczny – 6g</a:t>
            </a:r>
          </a:p>
          <a:p>
            <a:pPr marL="0" indent="0">
              <a:buNone/>
            </a:pPr>
            <a:endParaRPr lang="pl-PL" sz="3200" dirty="0">
              <a:solidFill>
                <a:schemeClr val="accent6">
                  <a:lumMod val="75000"/>
                </a:schemeClr>
              </a:solidFill>
              <a:latin typeface="+mj-lt"/>
            </a:endParaRPr>
          </a:p>
        </p:txBody>
      </p:sp>
      <p:sp>
        <p:nvSpPr>
          <p:cNvPr id="7" name="Symbol zastępczy zawartości 6">
            <a:extLst>
              <a:ext uri="{FF2B5EF4-FFF2-40B4-BE49-F238E27FC236}">
                <a16:creationId xmlns:a16="http://schemas.microsoft.com/office/drawing/2014/main" id="{265753B3-FA43-BBB1-F51E-37A3E322469C}"/>
              </a:ext>
            </a:extLst>
          </p:cNvPr>
          <p:cNvSpPr>
            <a:spLocks noGrp="1"/>
          </p:cNvSpPr>
          <p:nvPr>
            <p:ph sz="half" idx="2"/>
          </p:nvPr>
        </p:nvSpPr>
        <p:spPr>
          <a:xfrm>
            <a:off x="6172200" y="2455221"/>
            <a:ext cx="5181600" cy="409665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000" b="0"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Wykonanie: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000" b="0"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Wosk i olej rozpuścić w kąpieli wodnej, dodać olejek eteryczny, wymieszać. Rozlać do foremek silikonowych (np. takich do pralinek lub kostek lodu) i poczekać do zastygnięcia.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000" b="0"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Kostkę zapachową umieszczamy na górze w kominku zapachowym (ceramicznym lub innym). U dołu kominka podpalamy świeczkę/</a:t>
            </a:r>
            <a:r>
              <a:rPr kumimoji="0" lang="pl-PL" sz="2000" b="0" i="0" u="none" strike="noStrike" kern="1200" cap="none" spc="0" normalizeH="0" baseline="0" noProof="0" dirty="0" err="1">
                <a:ln>
                  <a:noFill/>
                </a:ln>
                <a:solidFill>
                  <a:srgbClr val="70AD47">
                    <a:lumMod val="75000"/>
                  </a:srgbClr>
                </a:solidFill>
                <a:effectLst/>
                <a:uLnTx/>
                <a:uFillTx/>
                <a:latin typeface="Calibri Light" panose="020F0302020204030204"/>
                <a:ea typeface="+mn-ea"/>
                <a:cs typeface="+mn-cs"/>
              </a:rPr>
              <a:t>tealight</a:t>
            </a:r>
            <a:r>
              <a:rPr kumimoji="0" lang="pl-PL" sz="2000" b="0"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 Woskowa kostka rozpuszcza się i uwalnia zapach pod wpływem ciepła ze świecy. Kostkę można używać wielokrotnie, dodając do niej olejku zapachowego lub przetapiając ją w inną formę. </a:t>
            </a:r>
          </a:p>
          <a:p>
            <a:endParaRPr lang="pl-PL" dirty="0"/>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6"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1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Obraz 9">
            <a:extLst>
              <a:ext uri="{FF2B5EF4-FFF2-40B4-BE49-F238E27FC236}">
                <a16:creationId xmlns:a16="http://schemas.microsoft.com/office/drawing/2014/main" id="{C782B180-23B1-1861-F805-906EADC62BC4}"/>
              </a:ext>
            </a:extLst>
          </p:cNvPr>
          <p:cNvPicPr>
            <a:picLocks noChangeAspect="1"/>
          </p:cNvPicPr>
          <p:nvPr/>
        </p:nvPicPr>
        <p:blipFill>
          <a:blip r:embed="rId9"/>
          <a:stretch>
            <a:fillRect/>
          </a:stretch>
        </p:blipFill>
        <p:spPr>
          <a:xfrm>
            <a:off x="9297703" y="1027906"/>
            <a:ext cx="2629277" cy="1868170"/>
          </a:xfrm>
          <a:prstGeom prst="rect">
            <a:avLst/>
          </a:prstGeom>
          <a:ln>
            <a:noFill/>
          </a:ln>
          <a:effectLst>
            <a:softEdge rad="112500"/>
          </a:effectLst>
        </p:spPr>
      </p:pic>
    </p:spTree>
    <p:extLst>
      <p:ext uri="{BB962C8B-B14F-4D97-AF65-F5344CB8AC3E}">
        <p14:creationId xmlns:p14="http://schemas.microsoft.com/office/powerpoint/2010/main" val="1351623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5626401" y="5239909"/>
            <a:ext cx="6400800" cy="1482851"/>
          </a:xfrm>
        </p:spPr>
        <p:txBody>
          <a:bodyPr>
            <a:normAutofit/>
          </a:bodyPr>
          <a:lstStyle/>
          <a:p>
            <a:r>
              <a:rPr lang="pl-PL" dirty="0">
                <a:solidFill>
                  <a:srgbClr val="002060"/>
                </a:solidFill>
                <a:latin typeface="Comic Sans MS" panose="030F0702030302020204" pitchFamily="66" charset="0"/>
              </a:rPr>
              <a:t>Anna </a:t>
            </a:r>
            <a:r>
              <a:rPr lang="pl-PL" dirty="0" err="1">
                <a:solidFill>
                  <a:srgbClr val="002060"/>
                </a:solidFill>
                <a:latin typeface="Comic Sans MS" panose="030F0702030302020204" pitchFamily="66" charset="0"/>
              </a:rPr>
              <a:t>Dykczyńska</a:t>
            </a:r>
            <a:r>
              <a:rPr lang="pl-PL" dirty="0">
                <a:solidFill>
                  <a:srgbClr val="002060"/>
                </a:solidFill>
                <a:latin typeface="Comic Sans MS" panose="030F0702030302020204" pitchFamily="66" charset="0"/>
              </a:rPr>
              <a:t> </a:t>
            </a:r>
          </a:p>
        </p:txBody>
      </p:sp>
      <p:graphicFrame>
        <p:nvGraphicFramePr>
          <p:cNvPr id="4"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ytuł 6"/>
          <p:cNvSpPr txBox="1">
            <a:spLocks/>
          </p:cNvSpPr>
          <p:nvPr/>
        </p:nvSpPr>
        <p:spPr>
          <a:xfrm>
            <a:off x="1584308" y="245678"/>
            <a:ext cx="6400800" cy="1162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dirty="0">
                <a:solidFill>
                  <a:srgbClr val="002060"/>
                </a:solidFill>
                <a:latin typeface="Comic Sans MS" panose="030F0702030302020204" pitchFamily="66" charset="0"/>
              </a:rPr>
              <a:t>Dziękuję za uwagę </a:t>
            </a:r>
          </a:p>
        </p:txBody>
      </p:sp>
      <p:pic>
        <p:nvPicPr>
          <p:cNvPr id="32882" name="Picture 1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6866" y="1233569"/>
            <a:ext cx="6434842" cy="42967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92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1093297" y="2115047"/>
            <a:ext cx="7274082" cy="3888188"/>
          </a:xfrm>
        </p:spPr>
        <p:txBody>
          <a:bodyPr>
            <a:normAutofit fontScale="92500" lnSpcReduction="10000"/>
          </a:bodyPr>
          <a:lstStyle/>
          <a:p>
            <a:pPr marL="0" indent="0">
              <a:buNone/>
            </a:pPr>
            <a:r>
              <a:rPr lang="pl-PL" sz="3200" b="1" dirty="0">
                <a:solidFill>
                  <a:schemeClr val="accent6">
                    <a:lumMod val="75000"/>
                  </a:schemeClr>
                </a:solidFill>
                <a:latin typeface="+mj-lt"/>
              </a:rPr>
              <a:t>Glinka zielona </a:t>
            </a:r>
          </a:p>
          <a:p>
            <a:pPr lvl="0"/>
            <a:r>
              <a:rPr lang="pl-PL" sz="3000" dirty="0">
                <a:solidFill>
                  <a:srgbClr val="70AD47">
                    <a:lumMod val="75000"/>
                  </a:srgbClr>
                </a:solidFill>
                <a:latin typeface="Calibri Light" panose="020F0302020204030204"/>
              </a:rPr>
              <a:t>bogata w krzem, żelazo, mangan, potas i tytan; jej barwa związana jest z obecnością jonów żelaza dwuwartościowego; pochodzi ze skał krzemionkowo-aluminiowych; zawiera blisko 20 soli mineralnych</a:t>
            </a:r>
            <a:endParaRPr lang="pl-PL" sz="3200" b="1" dirty="0">
              <a:solidFill>
                <a:schemeClr val="accent6">
                  <a:lumMod val="75000"/>
                </a:schemeClr>
              </a:solidFill>
              <a:latin typeface="+mj-lt"/>
            </a:endParaRPr>
          </a:p>
          <a:p>
            <a:r>
              <a:rPr lang="pl-PL" sz="3200" b="1" dirty="0">
                <a:solidFill>
                  <a:schemeClr val="accent6">
                    <a:lumMod val="75000"/>
                  </a:schemeClr>
                </a:solidFill>
                <a:latin typeface="+mj-lt"/>
              </a:rPr>
              <a:t>dla cery tłustej, łojotokowej, trądzikowej i mieszanej </a:t>
            </a:r>
          </a:p>
          <a:p>
            <a:r>
              <a:rPr lang="pl-PL" sz="3200" dirty="0">
                <a:solidFill>
                  <a:schemeClr val="accent6">
                    <a:lumMod val="75000"/>
                  </a:schemeClr>
                </a:solidFill>
                <a:latin typeface="+mj-lt"/>
              </a:rPr>
              <a:t>leczy i łagodzi trądzik różowaty</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515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7379" y="3824577"/>
            <a:ext cx="3712291" cy="243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31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2739" y="794900"/>
            <a:ext cx="8925058" cy="1060339"/>
          </a:xfrm>
        </p:spPr>
        <p:txBody>
          <a:bodyPr>
            <a:noAutofit/>
          </a:bodyPr>
          <a:lstStyle/>
          <a:p>
            <a:pPr algn="ctr"/>
            <a:r>
              <a:rPr lang="pl-PL" sz="3000" b="1" dirty="0">
                <a:effectLst>
                  <a:outerShdw blurRad="38100" dist="38100" dir="2700000" algn="tl">
                    <a:srgbClr val="000000">
                      <a:alpha val="43137"/>
                    </a:srgbClr>
                  </a:outerShdw>
                </a:effectLst>
              </a:rPr>
              <a:t>Domowa pielęgnacja – kosmetyki z wykorzystaniem naturalnych, ekologicznych składników.</a:t>
            </a:r>
            <a:endParaRPr lang="pl-PL" sz="3000" b="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 name="Symbol zastępczy zawartości 2"/>
          <p:cNvSpPr>
            <a:spLocks noGrp="1"/>
          </p:cNvSpPr>
          <p:nvPr>
            <p:ph idx="1"/>
          </p:nvPr>
        </p:nvSpPr>
        <p:spPr>
          <a:xfrm>
            <a:off x="787178" y="1880639"/>
            <a:ext cx="8579459" cy="4113762"/>
          </a:xfrm>
        </p:spPr>
        <p:txBody>
          <a:bodyPr>
            <a:normAutofit fontScale="85000" lnSpcReduction="10000"/>
          </a:bodyPr>
          <a:lstStyle/>
          <a:p>
            <a:pPr marL="0" indent="0">
              <a:buNone/>
            </a:pPr>
            <a:r>
              <a:rPr lang="pl-PL" sz="3200" b="1" dirty="0">
                <a:solidFill>
                  <a:schemeClr val="accent6">
                    <a:lumMod val="75000"/>
                  </a:schemeClr>
                </a:solidFill>
                <a:latin typeface="+mj-lt"/>
              </a:rPr>
              <a:t>Glinka</a:t>
            </a:r>
            <a:r>
              <a:rPr lang="fi-FI" sz="3200" b="1" dirty="0">
                <a:solidFill>
                  <a:schemeClr val="accent6">
                    <a:lumMod val="75000"/>
                  </a:schemeClr>
                </a:solidFill>
                <a:latin typeface="+mj-lt"/>
              </a:rPr>
              <a:t> Multani Mitti (Ziemia Fulerska)</a:t>
            </a:r>
            <a:r>
              <a:rPr lang="pl-PL" sz="3200" b="1" dirty="0">
                <a:solidFill>
                  <a:schemeClr val="accent6">
                    <a:lumMod val="75000"/>
                  </a:schemeClr>
                </a:solidFill>
                <a:latin typeface="+mj-lt"/>
              </a:rPr>
              <a:t> </a:t>
            </a:r>
          </a:p>
          <a:p>
            <a:r>
              <a:rPr lang="pl-PL" sz="3200" dirty="0">
                <a:solidFill>
                  <a:schemeClr val="accent6">
                    <a:lumMod val="75000"/>
                  </a:schemeClr>
                </a:solidFill>
                <a:latin typeface="+mj-lt"/>
              </a:rPr>
              <a:t>glinka osadowa bogata w krzem, tlenki żelaza, glin, magnez, wapń i kryształy szafiru</a:t>
            </a:r>
          </a:p>
          <a:p>
            <a:r>
              <a:rPr lang="pl-PL" sz="3200" dirty="0">
                <a:solidFill>
                  <a:schemeClr val="accent6">
                    <a:lumMod val="75000"/>
                  </a:schemeClr>
                </a:solidFill>
                <a:latin typeface="+mj-lt"/>
              </a:rPr>
              <a:t>glinka do twarzy i włosów, stosowana od stuleci w Indiach i Pakistanie</a:t>
            </a:r>
          </a:p>
          <a:p>
            <a:r>
              <a:rPr lang="pl-PL" sz="3200" dirty="0">
                <a:solidFill>
                  <a:schemeClr val="accent6">
                    <a:lumMod val="75000"/>
                  </a:schemeClr>
                </a:solidFill>
                <a:latin typeface="+mj-lt"/>
              </a:rPr>
              <a:t>oczyszcza, eliminuje martwe komórki i zaskórniaki, przygotowuje skórę do kolejnych zabiegów pielęgnacyjnych, ułatwiając wchłanianie odżywczych składników z kremów i innych kosmetyków. </a:t>
            </a:r>
          </a:p>
          <a:p>
            <a:r>
              <a:rPr lang="pl-PL" sz="3200" b="1" dirty="0">
                <a:solidFill>
                  <a:schemeClr val="accent6">
                    <a:lumMod val="75000"/>
                  </a:schemeClr>
                </a:solidFill>
                <a:latin typeface="+mj-lt"/>
              </a:rPr>
              <a:t>do cery trądzikowej i ze skłonnościami do niedoskonałości</a:t>
            </a:r>
          </a:p>
        </p:txBody>
      </p:sp>
      <p:graphicFrame>
        <p:nvGraphicFramePr>
          <p:cNvPr id="6" name="Object 2"/>
          <p:cNvGraphicFramePr>
            <a:graphicFrameLocks noChangeAspect="1"/>
          </p:cNvGraphicFramePr>
          <p:nvPr/>
        </p:nvGraphicFramePr>
        <p:xfrm>
          <a:off x="468313" y="330200"/>
          <a:ext cx="431800" cy="496888"/>
        </p:xfrm>
        <a:graphic>
          <a:graphicData uri="http://schemas.openxmlformats.org/presentationml/2006/ole">
            <mc:AlternateContent xmlns:mc="http://schemas.openxmlformats.org/markup-compatibility/2006">
              <mc:Choice xmlns:v="urn:schemas-microsoft-com:vml" Requires="v">
                <p:oleObj name="CorelDRAW" r:id="rId2" imgW="492480" imgH="532080" progId="">
                  <p:embed/>
                </p:oleObj>
              </mc:Choice>
              <mc:Fallback>
                <p:oleObj name="CorelDRAW" r:id="rId2" imgW="492480" imgH="532080" progId="">
                  <p:embed/>
                  <p:pic>
                    <p:nvPicPr>
                      <p:cNvPr id="0" name=""/>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0200"/>
                        <a:ext cx="4318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4"/>
          <p:cNvGraphicFramePr>
            <a:graphicFrameLocks noChangeAspect="1"/>
          </p:cNvGraphicFramePr>
          <p:nvPr/>
        </p:nvGraphicFramePr>
        <p:xfrm>
          <a:off x="827088" y="6092825"/>
          <a:ext cx="2593975" cy="46038"/>
        </p:xfrm>
        <a:graphic>
          <a:graphicData uri="http://schemas.openxmlformats.org/presentationml/2006/ole">
            <mc:AlternateContent xmlns:mc="http://schemas.openxmlformats.org/markup-compatibility/2006">
              <mc:Choice xmlns:v="urn:schemas-microsoft-com:vml" Requires="v">
                <p:oleObj name="CorelDRAW" r:id="rId4" imgW="3484080" imgH="61200" progId="">
                  <p:embed/>
                </p:oleObj>
              </mc:Choice>
              <mc:Fallback>
                <p:oleObj name="CorelDRAW" r:id="rId4" imgW="3484080" imgH="61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092825"/>
                        <a:ext cx="25939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
          <p:cNvGraphicFramePr>
            <a:graphicFrameLocks noChangeAspect="1"/>
          </p:cNvGraphicFramePr>
          <p:nvPr/>
        </p:nvGraphicFramePr>
        <p:xfrm>
          <a:off x="827088" y="6021388"/>
          <a:ext cx="2089150" cy="46037"/>
        </p:xfrm>
        <a:graphic>
          <a:graphicData uri="http://schemas.openxmlformats.org/presentationml/2006/ole">
            <mc:AlternateContent xmlns:mc="http://schemas.openxmlformats.org/markup-compatibility/2006">
              <mc:Choice xmlns:v="urn:schemas-microsoft-com:vml" Requires="v">
                <p:oleObj name="CorelDRAW" r:id="rId6" imgW="2480400" imgH="61200" progId="">
                  <p:embed/>
                </p:oleObj>
              </mc:Choice>
              <mc:Fallback>
                <p:oleObj name="CorelDRAW" r:id="rId6"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021388"/>
                        <a:ext cx="20891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5"/>
          <p:cNvGraphicFramePr>
            <a:graphicFrameLocks noChangeAspect="1"/>
          </p:cNvGraphicFramePr>
          <p:nvPr/>
        </p:nvGraphicFramePr>
        <p:xfrm>
          <a:off x="827088" y="6165850"/>
          <a:ext cx="3384550" cy="44450"/>
        </p:xfrm>
        <a:graphic>
          <a:graphicData uri="http://schemas.openxmlformats.org/presentationml/2006/ole">
            <mc:AlternateContent xmlns:mc="http://schemas.openxmlformats.org/markup-compatibility/2006">
              <mc:Choice xmlns:v="urn:schemas-microsoft-com:vml" Requires="v">
                <p:oleObj name="CorelDRAW" r:id="rId8" imgW="2480400" imgH="61200" progId="">
                  <p:embed/>
                </p:oleObj>
              </mc:Choice>
              <mc:Fallback>
                <p:oleObj name="CorelDRAW" r:id="rId8" imgW="2480400" imgH="612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6165850"/>
                        <a:ext cx="33845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20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8109" y="500276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189463"/>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6297</TotalTime>
  <Words>5187</Words>
  <Application>Microsoft Office PowerPoint</Application>
  <PresentationFormat>Panoramiczny</PresentationFormat>
  <Paragraphs>511</Paragraphs>
  <Slides>75</Slides>
  <Notes>1</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1</vt:i4>
      </vt:variant>
      <vt:variant>
        <vt:lpstr>Tytuły slajdów</vt:lpstr>
      </vt:variant>
      <vt:variant>
        <vt:i4>75</vt:i4>
      </vt:variant>
    </vt:vector>
  </HeadingPairs>
  <TitlesOfParts>
    <vt:vector size="83" baseType="lpstr">
      <vt:lpstr>Arial</vt:lpstr>
      <vt:lpstr>Calibri</vt:lpstr>
      <vt:lpstr>Calibri Light</vt:lpstr>
      <vt:lpstr>Comic Sans MS</vt:lpstr>
      <vt:lpstr>Monotype Corsiva</vt:lpstr>
      <vt:lpstr>Wingdings</vt:lpstr>
      <vt:lpstr>Motyw pakietu Office</vt:lpstr>
      <vt:lpstr>CorelDRAW</vt:lpstr>
      <vt:lpstr>Prezentacja programu PowerPoint</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Domowa pielęgnacja – kosmetyki z wykorzystaniem naturalnych, ekologicznych składników.</vt:lpstr>
      <vt:lpstr>Anna Dykczyńska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Laura</dc:creator>
  <cp:lastModifiedBy>Anna</cp:lastModifiedBy>
  <cp:revision>326</cp:revision>
  <cp:lastPrinted>2021-04-19T09:10:59Z</cp:lastPrinted>
  <dcterms:created xsi:type="dcterms:W3CDTF">2016-10-14T10:12:12Z</dcterms:created>
  <dcterms:modified xsi:type="dcterms:W3CDTF">2023-11-23T08:04:08Z</dcterms:modified>
</cp:coreProperties>
</file>