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7.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AF"/>
    <a:srgbClr val="34A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36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143170"/>
            <a:ext cx="20079786" cy="3484281"/>
          </a:xfrm>
          <a:prstGeom prst="rect">
            <a:avLst/>
          </a:prstGeom>
        </p:spPr>
      </p:pic>
      <p:sp>
        <p:nvSpPr>
          <p:cNvPr id="17" name="bg object 17"/>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18" name="bg object 18"/>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19" name="bg object 19"/>
          <p:cNvSpPr/>
          <p:nvPr/>
        </p:nvSpPr>
        <p:spPr>
          <a:xfrm>
            <a:off x="16245752" y="1119726"/>
            <a:ext cx="3858895" cy="10189210"/>
          </a:xfrm>
          <a:custGeom>
            <a:avLst/>
            <a:gdLst/>
            <a:ahLst/>
            <a:cxnLst/>
            <a:rect l="l" t="t" r="r" b="b"/>
            <a:pathLst>
              <a:path w="3858894" h="10189210">
                <a:moveTo>
                  <a:pt x="673214" y="49987"/>
                </a:moveTo>
                <a:lnTo>
                  <a:pt x="622452" y="93218"/>
                </a:lnTo>
                <a:lnTo>
                  <a:pt x="581901" y="119545"/>
                </a:lnTo>
                <a:lnTo>
                  <a:pt x="532739" y="143471"/>
                </a:lnTo>
                <a:lnTo>
                  <a:pt x="476084" y="160870"/>
                </a:lnTo>
                <a:lnTo>
                  <a:pt x="413067" y="167589"/>
                </a:lnTo>
                <a:lnTo>
                  <a:pt x="373773" y="163169"/>
                </a:lnTo>
                <a:lnTo>
                  <a:pt x="327126" y="151066"/>
                </a:lnTo>
                <a:lnTo>
                  <a:pt x="275564" y="133070"/>
                </a:lnTo>
                <a:lnTo>
                  <a:pt x="221538" y="110934"/>
                </a:lnTo>
                <a:lnTo>
                  <a:pt x="167487" y="86423"/>
                </a:lnTo>
                <a:lnTo>
                  <a:pt x="115862" y="61302"/>
                </a:lnTo>
                <a:lnTo>
                  <a:pt x="69113" y="37350"/>
                </a:lnTo>
                <a:lnTo>
                  <a:pt x="29679" y="16332"/>
                </a:lnTo>
                <a:lnTo>
                  <a:pt x="0" y="0"/>
                </a:lnTo>
                <a:lnTo>
                  <a:pt x="0" y="131165"/>
                </a:lnTo>
                <a:lnTo>
                  <a:pt x="70027" y="169113"/>
                </a:lnTo>
                <a:lnTo>
                  <a:pt x="117487" y="193509"/>
                </a:lnTo>
                <a:lnTo>
                  <a:pt x="169913" y="219100"/>
                </a:lnTo>
                <a:lnTo>
                  <a:pt x="224828" y="244094"/>
                </a:lnTo>
                <a:lnTo>
                  <a:pt x="279730" y="266687"/>
                </a:lnTo>
                <a:lnTo>
                  <a:pt x="332130" y="285051"/>
                </a:lnTo>
                <a:lnTo>
                  <a:pt x="379539" y="297408"/>
                </a:lnTo>
                <a:lnTo>
                  <a:pt x="419455" y="301917"/>
                </a:lnTo>
                <a:lnTo>
                  <a:pt x="479526" y="295351"/>
                </a:lnTo>
                <a:lnTo>
                  <a:pt x="534327" y="278333"/>
                </a:lnTo>
                <a:lnTo>
                  <a:pt x="582485" y="254965"/>
                </a:lnTo>
                <a:lnTo>
                  <a:pt x="622604" y="229323"/>
                </a:lnTo>
                <a:lnTo>
                  <a:pt x="653313" y="205498"/>
                </a:lnTo>
                <a:lnTo>
                  <a:pt x="673214" y="187553"/>
                </a:lnTo>
                <a:lnTo>
                  <a:pt x="673214" y="49987"/>
                </a:lnTo>
                <a:close/>
              </a:path>
              <a:path w="3858894" h="10189210">
                <a:moveTo>
                  <a:pt x="3858349" y="4507725"/>
                </a:moveTo>
                <a:lnTo>
                  <a:pt x="3427920" y="4507725"/>
                </a:lnTo>
                <a:lnTo>
                  <a:pt x="3427920" y="10188829"/>
                </a:lnTo>
                <a:lnTo>
                  <a:pt x="3858349" y="10188829"/>
                </a:lnTo>
                <a:lnTo>
                  <a:pt x="3858349" y="4507725"/>
                </a:lnTo>
                <a:close/>
              </a:path>
            </a:pathLst>
          </a:custGeom>
          <a:solidFill>
            <a:srgbClr val="1A688F"/>
          </a:solidFill>
        </p:spPr>
        <p:txBody>
          <a:bodyPr wrap="square" lIns="0" tIns="0" rIns="0" bIns="0" rtlCol="0"/>
          <a:lstStyle/>
          <a:p>
            <a:endParaRPr/>
          </a:p>
        </p:txBody>
      </p:sp>
      <p:sp>
        <p:nvSpPr>
          <p:cNvPr id="20" name="bg object 20"/>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21" name="bg object 21"/>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17054884" y="814682"/>
            <a:ext cx="765164" cy="113323"/>
          </a:xfrm>
          <a:prstGeom prst="rect">
            <a:avLst/>
          </a:prstGeom>
        </p:spPr>
      </p:pic>
      <p:pic>
        <p:nvPicPr>
          <p:cNvPr id="23" name="bg object 23"/>
          <p:cNvPicPr/>
          <p:nvPr/>
        </p:nvPicPr>
        <p:blipFill>
          <a:blip r:embed="rId4" cstate="print"/>
          <a:stretch>
            <a:fillRect/>
          </a:stretch>
        </p:blipFill>
        <p:spPr>
          <a:xfrm>
            <a:off x="17041040" y="997702"/>
            <a:ext cx="1516417" cy="336303"/>
          </a:xfrm>
          <a:prstGeom prst="rect">
            <a:avLst/>
          </a:prstGeom>
        </p:spPr>
      </p:pic>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sz="half" idx="2"/>
          </p:nvPr>
        </p:nvSpPr>
        <p:spPr>
          <a:xfrm>
            <a:off x="1082018" y="2681032"/>
            <a:ext cx="8122284" cy="7181850"/>
          </a:xfrm>
          <a:prstGeom prst="rect">
            <a:avLst/>
          </a:prstGeom>
        </p:spPr>
        <p:txBody>
          <a:bodyPr wrap="square" lIns="0" tIns="0" rIns="0" bIns="0">
            <a:spAutoFit/>
          </a:bodyPr>
          <a:lstStyle>
            <a:lvl1pPr>
              <a:defRPr sz="3300" b="0" i="0">
                <a:solidFill>
                  <a:srgbClr val="34A8CF"/>
                </a:solidFill>
                <a:latin typeface="Lato Light"/>
                <a:cs typeface="Lato Light"/>
              </a:defRPr>
            </a:lvl1pPr>
          </a:lstStyle>
          <a:p>
            <a:endParaRPr/>
          </a:p>
        </p:txBody>
      </p:sp>
      <p:sp>
        <p:nvSpPr>
          <p:cNvPr id="4" name="Holder 4"/>
          <p:cNvSpPr>
            <a:spLocks noGrp="1"/>
          </p:cNvSpPr>
          <p:nvPr>
            <p:ph sz="half" idx="3"/>
          </p:nvPr>
        </p:nvSpPr>
        <p:spPr>
          <a:xfrm>
            <a:off x="10258206" y="3346455"/>
            <a:ext cx="8319769" cy="6432550"/>
          </a:xfrm>
          <a:prstGeom prst="rect">
            <a:avLst/>
          </a:prstGeom>
        </p:spPr>
        <p:txBody>
          <a:bodyPr wrap="square" lIns="0" tIns="0" rIns="0" bIns="0">
            <a:spAutoFit/>
          </a:bodyPr>
          <a:lstStyle>
            <a:lvl1pPr>
              <a:defRPr sz="1900" b="0" i="0">
                <a:solidFill>
                  <a:srgbClr val="404041"/>
                </a:solidFill>
                <a:latin typeface="Lato Light"/>
                <a:cs typeface="Lato 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0" i="0">
                <a:solidFill>
                  <a:srgbClr val="1A688F"/>
                </a:solidFill>
                <a:latin typeface="Lato Light"/>
                <a:cs typeface="Lato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17" name="bg object 17"/>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18" name="bg object 18"/>
          <p:cNvSpPr/>
          <p:nvPr/>
        </p:nvSpPr>
        <p:spPr>
          <a:xfrm>
            <a:off x="19673673" y="5627451"/>
            <a:ext cx="430530" cy="5681345"/>
          </a:xfrm>
          <a:custGeom>
            <a:avLst/>
            <a:gdLst/>
            <a:ahLst/>
            <a:cxnLst/>
            <a:rect l="l" t="t" r="r" b="b"/>
            <a:pathLst>
              <a:path w="430530" h="5681345">
                <a:moveTo>
                  <a:pt x="430426" y="0"/>
                </a:moveTo>
                <a:lnTo>
                  <a:pt x="0" y="0"/>
                </a:lnTo>
                <a:lnTo>
                  <a:pt x="0" y="5681104"/>
                </a:lnTo>
                <a:lnTo>
                  <a:pt x="430426" y="5681104"/>
                </a:lnTo>
                <a:lnTo>
                  <a:pt x="430426" y="0"/>
                </a:lnTo>
                <a:close/>
              </a:path>
            </a:pathLst>
          </a:custGeom>
          <a:solidFill>
            <a:srgbClr val="1A688F"/>
          </a:solidFill>
        </p:spPr>
        <p:txBody>
          <a:bodyPr wrap="square" lIns="0" tIns="0" rIns="0" bIns="0" rtlCol="0"/>
          <a:lstStyle/>
          <a:p>
            <a:endParaRPr/>
          </a:p>
        </p:txBody>
      </p:sp>
      <p:sp>
        <p:nvSpPr>
          <p:cNvPr id="2" name="Holder 2"/>
          <p:cNvSpPr>
            <a:spLocks noGrp="1"/>
          </p:cNvSpPr>
          <p:nvPr>
            <p:ph type="title"/>
          </p:nvPr>
        </p:nvSpPr>
        <p:spPr>
          <a:xfrm>
            <a:off x="1116944" y="2166788"/>
            <a:ext cx="17870211" cy="2381885"/>
          </a:xfrm>
          <a:prstGeom prst="rect">
            <a:avLst/>
          </a:prstGeom>
        </p:spPr>
        <p:txBody>
          <a:bodyPr wrap="square" lIns="0" tIns="0" rIns="0" bIns="0">
            <a:spAutoFit/>
          </a:bodyPr>
          <a:lstStyle>
            <a:lvl1pPr>
              <a:defRPr sz="7000" b="0" i="0">
                <a:solidFill>
                  <a:srgbClr val="1A688F"/>
                </a:solidFill>
                <a:latin typeface="Lato Light"/>
                <a:cs typeface="Lato Ligh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0"/>
            <a:ext cx="20104100" cy="11308715"/>
            <a:chOff x="0" y="0"/>
            <a:chExt cx="20104100" cy="11308715"/>
          </a:xfrm>
        </p:grpSpPr>
        <p:sp>
          <p:nvSpPr>
            <p:cNvPr id="4" name="object 4"/>
            <p:cNvSpPr/>
            <p:nvPr/>
          </p:nvSpPr>
          <p:spPr>
            <a:xfrm>
              <a:off x="0" y="2143168"/>
              <a:ext cx="19674205" cy="0"/>
            </a:xfrm>
            <a:custGeom>
              <a:avLst/>
              <a:gdLst/>
              <a:ahLst/>
              <a:cxnLst/>
              <a:rect l="l" t="t" r="r" b="b"/>
              <a:pathLst>
                <a:path w="19674205">
                  <a:moveTo>
                    <a:pt x="0" y="0"/>
                  </a:moveTo>
                  <a:lnTo>
                    <a:pt x="19673673" y="0"/>
                  </a:lnTo>
                </a:path>
              </a:pathLst>
            </a:custGeom>
            <a:ln w="5235">
              <a:solidFill>
                <a:srgbClr val="34A8CF"/>
              </a:solidFill>
            </a:ln>
          </p:spPr>
          <p:txBody>
            <a:bodyPr wrap="square" lIns="0" tIns="0" rIns="0" bIns="0" rtlCol="0"/>
            <a:lstStyle/>
            <a:p>
              <a:endParaRPr/>
            </a:p>
          </p:txBody>
        </p:sp>
        <p:sp>
          <p:nvSpPr>
            <p:cNvPr id="5" name="object 5"/>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6" name="object 6"/>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7" name="object 7"/>
            <p:cNvSpPr/>
            <p:nvPr/>
          </p:nvSpPr>
          <p:spPr>
            <a:xfrm>
              <a:off x="1129639" y="1125771"/>
              <a:ext cx="18975070" cy="10182860"/>
            </a:xfrm>
            <a:custGeom>
              <a:avLst/>
              <a:gdLst/>
              <a:ahLst/>
              <a:cxnLst/>
              <a:rect l="l" t="t" r="r" b="b"/>
              <a:pathLst>
                <a:path w="18975070" h="10182860">
                  <a:moveTo>
                    <a:pt x="790638" y="58712"/>
                  </a:moveTo>
                  <a:lnTo>
                    <a:pt x="742581" y="100825"/>
                  </a:lnTo>
                  <a:lnTo>
                    <a:pt x="705116" y="127215"/>
                  </a:lnTo>
                  <a:lnTo>
                    <a:pt x="659815" y="153073"/>
                  </a:lnTo>
                  <a:lnTo>
                    <a:pt x="607491" y="175336"/>
                  </a:lnTo>
                  <a:lnTo>
                    <a:pt x="548982" y="190944"/>
                  </a:lnTo>
                  <a:lnTo>
                    <a:pt x="485114" y="196824"/>
                  </a:lnTo>
                  <a:lnTo>
                    <a:pt x="448081" y="193306"/>
                  </a:lnTo>
                  <a:lnTo>
                    <a:pt x="404926" y="183502"/>
                  </a:lnTo>
                  <a:lnTo>
                    <a:pt x="357200" y="168554"/>
                  </a:lnTo>
                  <a:lnTo>
                    <a:pt x="306489" y="149593"/>
                  </a:lnTo>
                  <a:lnTo>
                    <a:pt x="254368" y="127749"/>
                  </a:lnTo>
                  <a:lnTo>
                    <a:pt x="202399" y="104178"/>
                  </a:lnTo>
                  <a:lnTo>
                    <a:pt x="152158" y="79997"/>
                  </a:lnTo>
                  <a:lnTo>
                    <a:pt x="105219" y="56362"/>
                  </a:lnTo>
                  <a:lnTo>
                    <a:pt x="63169" y="34391"/>
                  </a:lnTo>
                  <a:lnTo>
                    <a:pt x="27571" y="15214"/>
                  </a:lnTo>
                  <a:lnTo>
                    <a:pt x="0" y="0"/>
                  </a:lnTo>
                  <a:lnTo>
                    <a:pt x="0" y="154038"/>
                  </a:lnTo>
                  <a:lnTo>
                    <a:pt x="63995" y="188963"/>
                  </a:lnTo>
                  <a:lnTo>
                    <a:pt x="106667" y="211328"/>
                  </a:lnTo>
                  <a:lnTo>
                    <a:pt x="154305" y="235407"/>
                  </a:lnTo>
                  <a:lnTo>
                    <a:pt x="205333" y="260057"/>
                  </a:lnTo>
                  <a:lnTo>
                    <a:pt x="258127" y="284099"/>
                  </a:lnTo>
                  <a:lnTo>
                    <a:pt x="311099" y="306374"/>
                  </a:lnTo>
                  <a:lnTo>
                    <a:pt x="362635" y="325729"/>
                  </a:lnTo>
                  <a:lnTo>
                    <a:pt x="411137" y="340995"/>
                  </a:lnTo>
                  <a:lnTo>
                    <a:pt x="454990" y="351002"/>
                  </a:lnTo>
                  <a:lnTo>
                    <a:pt x="492607" y="354596"/>
                  </a:lnTo>
                  <a:lnTo>
                    <a:pt x="553415" y="348830"/>
                  </a:lnTo>
                  <a:lnTo>
                    <a:pt x="609854" y="333565"/>
                  </a:lnTo>
                  <a:lnTo>
                    <a:pt x="660895" y="311810"/>
                  </a:lnTo>
                  <a:lnTo>
                    <a:pt x="705523" y="286588"/>
                  </a:lnTo>
                  <a:lnTo>
                    <a:pt x="742708" y="260908"/>
                  </a:lnTo>
                  <a:lnTo>
                    <a:pt x="790638" y="220268"/>
                  </a:lnTo>
                  <a:lnTo>
                    <a:pt x="790638" y="58712"/>
                  </a:lnTo>
                  <a:close/>
                </a:path>
                <a:path w="18975070" h="10182860">
                  <a:moveTo>
                    <a:pt x="18974461" y="4501680"/>
                  </a:moveTo>
                  <a:lnTo>
                    <a:pt x="18544032" y="4501680"/>
                  </a:lnTo>
                  <a:lnTo>
                    <a:pt x="18544032" y="10182784"/>
                  </a:lnTo>
                  <a:lnTo>
                    <a:pt x="18974461" y="10182784"/>
                  </a:lnTo>
                  <a:lnTo>
                    <a:pt x="18974461" y="4501680"/>
                  </a:lnTo>
                  <a:close/>
                </a:path>
              </a:pathLst>
            </a:custGeom>
            <a:solidFill>
              <a:srgbClr val="1A688F"/>
            </a:solidFill>
          </p:spPr>
          <p:txBody>
            <a:bodyPr wrap="square" lIns="0" tIns="0" rIns="0" bIns="0" rtlCol="0"/>
            <a:lstStyle/>
            <a:p>
              <a:endParaRPr/>
            </a:p>
          </p:txBody>
        </p:sp>
        <p:sp>
          <p:nvSpPr>
            <p:cNvPr id="8" name="object 8"/>
            <p:cNvSpPr/>
            <p:nvPr/>
          </p:nvSpPr>
          <p:spPr>
            <a:xfrm>
              <a:off x="1129641" y="931071"/>
              <a:ext cx="791210" cy="238125"/>
            </a:xfrm>
            <a:custGeom>
              <a:avLst/>
              <a:gdLst/>
              <a:ahLst/>
              <a:cxnLst/>
              <a:rect l="l" t="t" r="r" b="b"/>
              <a:pathLst>
                <a:path w="791210" h="238125">
                  <a:moveTo>
                    <a:pt x="0" y="0"/>
                  </a:moveTo>
                  <a:lnTo>
                    <a:pt x="0" y="142152"/>
                  </a:lnTo>
                  <a:lnTo>
                    <a:pt x="21317" y="149987"/>
                  </a:lnTo>
                  <a:lnTo>
                    <a:pt x="80970" y="169976"/>
                  </a:lnTo>
                  <a:lnTo>
                    <a:pt x="118225" y="181183"/>
                  </a:lnTo>
                  <a:lnTo>
                    <a:pt x="159710" y="192566"/>
                  </a:lnTo>
                  <a:lnTo>
                    <a:pt x="204885" y="203651"/>
                  </a:lnTo>
                  <a:lnTo>
                    <a:pt x="253209" y="213964"/>
                  </a:lnTo>
                  <a:lnTo>
                    <a:pt x="304141" y="223031"/>
                  </a:lnTo>
                  <a:lnTo>
                    <a:pt x="357140" y="230378"/>
                  </a:lnTo>
                  <a:lnTo>
                    <a:pt x="411666" y="235531"/>
                  </a:lnTo>
                  <a:lnTo>
                    <a:pt x="467177" y="238016"/>
                  </a:lnTo>
                  <a:lnTo>
                    <a:pt x="523132" y="237359"/>
                  </a:lnTo>
                  <a:lnTo>
                    <a:pt x="578991" y="233085"/>
                  </a:lnTo>
                  <a:lnTo>
                    <a:pt x="634213" y="224722"/>
                  </a:lnTo>
                  <a:lnTo>
                    <a:pt x="688257" y="211794"/>
                  </a:lnTo>
                  <a:lnTo>
                    <a:pt x="740581" y="193828"/>
                  </a:lnTo>
                  <a:lnTo>
                    <a:pt x="790646" y="170350"/>
                  </a:lnTo>
                  <a:lnTo>
                    <a:pt x="790646" y="22774"/>
                  </a:lnTo>
                  <a:lnTo>
                    <a:pt x="736778" y="43162"/>
                  </a:lnTo>
                  <a:lnTo>
                    <a:pt x="681503" y="58806"/>
                  </a:lnTo>
                  <a:lnTo>
                    <a:pt x="625285" y="70111"/>
                  </a:lnTo>
                  <a:lnTo>
                    <a:pt x="568589" y="77483"/>
                  </a:lnTo>
                  <a:lnTo>
                    <a:pt x="511883" y="81327"/>
                  </a:lnTo>
                  <a:lnTo>
                    <a:pt x="455630" y="82050"/>
                  </a:lnTo>
                  <a:lnTo>
                    <a:pt x="400298" y="80056"/>
                  </a:lnTo>
                  <a:lnTo>
                    <a:pt x="346351" y="75753"/>
                  </a:lnTo>
                  <a:lnTo>
                    <a:pt x="294255" y="69544"/>
                  </a:lnTo>
                  <a:lnTo>
                    <a:pt x="244475" y="61837"/>
                  </a:lnTo>
                  <a:lnTo>
                    <a:pt x="197478" y="53037"/>
                  </a:lnTo>
                  <a:lnTo>
                    <a:pt x="153729" y="43549"/>
                  </a:lnTo>
                  <a:lnTo>
                    <a:pt x="113694" y="33780"/>
                  </a:lnTo>
                  <a:lnTo>
                    <a:pt x="46626" y="15019"/>
                  </a:lnTo>
                  <a:lnTo>
                    <a:pt x="20525" y="6838"/>
                  </a:lnTo>
                  <a:lnTo>
                    <a:pt x="0" y="0"/>
                  </a:lnTo>
                  <a:close/>
                </a:path>
              </a:pathLst>
            </a:custGeom>
            <a:solidFill>
              <a:srgbClr val="0080AF"/>
            </a:solidFill>
          </p:spPr>
          <p:txBody>
            <a:bodyPr wrap="square" lIns="0" tIns="0" rIns="0" bIns="0" rtlCol="0"/>
            <a:lstStyle/>
            <a:p>
              <a:endParaRPr/>
            </a:p>
          </p:txBody>
        </p:sp>
        <p:sp>
          <p:nvSpPr>
            <p:cNvPr id="9" name="object 9"/>
            <p:cNvSpPr/>
            <p:nvPr/>
          </p:nvSpPr>
          <p:spPr>
            <a:xfrm>
              <a:off x="1129641" y="689725"/>
              <a:ext cx="791210" cy="229870"/>
            </a:xfrm>
            <a:custGeom>
              <a:avLst/>
              <a:gdLst/>
              <a:ahLst/>
              <a:cxnLst/>
              <a:rect l="l" t="t" r="r" b="b"/>
              <a:pathLst>
                <a:path w="791210" h="229869">
                  <a:moveTo>
                    <a:pt x="457441" y="0"/>
                  </a:moveTo>
                  <a:lnTo>
                    <a:pt x="379638" y="4493"/>
                  </a:lnTo>
                  <a:lnTo>
                    <a:pt x="324919" y="9379"/>
                  </a:lnTo>
                  <a:lnTo>
                    <a:pt x="264414" y="15375"/>
                  </a:lnTo>
                  <a:lnTo>
                    <a:pt x="201691" y="21995"/>
                  </a:lnTo>
                  <a:lnTo>
                    <a:pt x="83867" y="35158"/>
                  </a:lnTo>
                  <a:lnTo>
                    <a:pt x="0" y="44972"/>
                  </a:lnTo>
                  <a:lnTo>
                    <a:pt x="0" y="185973"/>
                  </a:lnTo>
                  <a:lnTo>
                    <a:pt x="210493" y="166404"/>
                  </a:lnTo>
                  <a:lnTo>
                    <a:pt x="272138" y="161067"/>
                  </a:lnTo>
                  <a:lnTo>
                    <a:pt x="328024" y="156605"/>
                  </a:lnTo>
                  <a:lnTo>
                    <a:pt x="373469" y="153541"/>
                  </a:lnTo>
                  <a:lnTo>
                    <a:pt x="403788" y="152403"/>
                  </a:lnTo>
                  <a:lnTo>
                    <a:pt x="458512" y="186879"/>
                  </a:lnTo>
                  <a:lnTo>
                    <a:pt x="513722" y="209984"/>
                  </a:lnTo>
                  <a:lnTo>
                    <a:pt x="567952" y="223556"/>
                  </a:lnTo>
                  <a:lnTo>
                    <a:pt x="619737" y="229432"/>
                  </a:lnTo>
                  <a:lnTo>
                    <a:pt x="667609" y="229449"/>
                  </a:lnTo>
                  <a:lnTo>
                    <a:pt x="710102" y="225445"/>
                  </a:lnTo>
                  <a:lnTo>
                    <a:pt x="745750" y="219257"/>
                  </a:lnTo>
                  <a:lnTo>
                    <a:pt x="773087" y="212723"/>
                  </a:lnTo>
                  <a:lnTo>
                    <a:pt x="790646" y="207679"/>
                  </a:lnTo>
                  <a:lnTo>
                    <a:pt x="790646" y="69935"/>
                  </a:lnTo>
                  <a:lnTo>
                    <a:pt x="771831" y="74718"/>
                  </a:lnTo>
                  <a:lnTo>
                    <a:pt x="740592" y="80044"/>
                  </a:lnTo>
                  <a:lnTo>
                    <a:pt x="699879" y="83710"/>
                  </a:lnTo>
                  <a:lnTo>
                    <a:pt x="652641" y="83511"/>
                  </a:lnTo>
                  <a:lnTo>
                    <a:pt x="601828" y="77245"/>
                  </a:lnTo>
                  <a:lnTo>
                    <a:pt x="550390" y="62706"/>
                  </a:lnTo>
                  <a:lnTo>
                    <a:pt x="501278" y="37692"/>
                  </a:lnTo>
                  <a:lnTo>
                    <a:pt x="457441" y="0"/>
                  </a:lnTo>
                  <a:close/>
                </a:path>
              </a:pathLst>
            </a:custGeom>
            <a:solidFill>
              <a:srgbClr val="34A8CF"/>
            </a:solidFill>
          </p:spPr>
          <p:txBody>
            <a:bodyPr wrap="square" lIns="0" tIns="0" rIns="0" bIns="0" rtlCol="0"/>
            <a:lstStyle/>
            <a:p>
              <a:endParaRPr/>
            </a:p>
          </p:txBody>
        </p:sp>
        <p:pic>
          <p:nvPicPr>
            <p:cNvPr id="10" name="object 10"/>
            <p:cNvPicPr/>
            <p:nvPr/>
          </p:nvPicPr>
          <p:blipFill>
            <a:blip r:embed="rId2" cstate="print"/>
            <a:stretch>
              <a:fillRect/>
            </a:stretch>
          </p:blipFill>
          <p:spPr>
            <a:xfrm>
              <a:off x="2079905" y="767514"/>
              <a:ext cx="898638" cy="133094"/>
            </a:xfrm>
            <a:prstGeom prst="rect">
              <a:avLst/>
            </a:prstGeom>
          </p:spPr>
        </p:pic>
        <p:pic>
          <p:nvPicPr>
            <p:cNvPr id="11" name="object 11"/>
            <p:cNvPicPr/>
            <p:nvPr/>
          </p:nvPicPr>
          <p:blipFill>
            <a:blip r:embed="rId3" cstate="print"/>
            <a:stretch>
              <a:fillRect/>
            </a:stretch>
          </p:blipFill>
          <p:spPr>
            <a:xfrm>
              <a:off x="2071819" y="982468"/>
              <a:ext cx="1772749" cy="164976"/>
            </a:xfrm>
            <a:prstGeom prst="rect">
              <a:avLst/>
            </a:prstGeom>
          </p:spPr>
        </p:pic>
        <p:pic>
          <p:nvPicPr>
            <p:cNvPr id="12" name="object 12"/>
            <p:cNvPicPr/>
            <p:nvPr/>
          </p:nvPicPr>
          <p:blipFill>
            <a:blip r:embed="rId4" cstate="print"/>
            <a:stretch>
              <a:fillRect/>
            </a:stretch>
          </p:blipFill>
          <p:spPr>
            <a:xfrm>
              <a:off x="2063648" y="1211020"/>
              <a:ext cx="1115625" cy="166413"/>
            </a:xfrm>
            <a:prstGeom prst="rect">
              <a:avLst/>
            </a:prstGeom>
          </p:spPr>
        </p:pic>
      </p:grpSp>
      <p:sp>
        <p:nvSpPr>
          <p:cNvPr id="13" name="object 13"/>
          <p:cNvSpPr txBox="1">
            <a:spLocks noGrp="1"/>
          </p:cNvSpPr>
          <p:nvPr>
            <p:ph type="title"/>
          </p:nvPr>
        </p:nvSpPr>
        <p:spPr>
          <a:xfrm>
            <a:off x="1116944" y="2139152"/>
            <a:ext cx="18126731" cy="3437479"/>
          </a:xfrm>
          <a:prstGeom prst="rect">
            <a:avLst/>
          </a:prstGeom>
        </p:spPr>
        <p:txBody>
          <a:bodyPr vert="horz" wrap="square" lIns="0" tIns="66675" rIns="0" bIns="0" rtlCol="0">
            <a:spAutoFit/>
          </a:bodyPr>
          <a:lstStyle/>
          <a:p>
            <a:pPr marL="12700">
              <a:lnSpc>
                <a:spcPct val="100000"/>
              </a:lnSpc>
              <a:spcBef>
                <a:spcPts val="525"/>
              </a:spcBef>
            </a:pPr>
            <a:r>
              <a:rPr lang="pl-PL" sz="6600" dirty="0"/>
              <a:t>Kształtowanie zasobów wodnych </a:t>
            </a:r>
            <a:br>
              <a:rPr lang="pl-PL" sz="6600" dirty="0"/>
            </a:br>
            <a:r>
              <a:rPr lang="pl-PL" sz="6600" dirty="0"/>
              <a:t>na terenach rolniczych</a:t>
            </a:r>
            <a:br>
              <a:rPr lang="pl-PL" sz="6600" dirty="0"/>
            </a:br>
            <a:br>
              <a:rPr lang="pl-PL" sz="1100" dirty="0"/>
            </a:br>
            <a:r>
              <a:rPr lang="pl-PL" sz="4000" dirty="0">
                <a:solidFill>
                  <a:srgbClr val="34A8CF"/>
                </a:solidFill>
                <a:latin typeface="Lato Black" panose="020F0A02020204030203" pitchFamily="34" charset="-18"/>
              </a:rPr>
              <a:t>Mateusz Balcerowicz</a:t>
            </a:r>
            <a:br>
              <a:rPr lang="pl-PL" sz="4000" dirty="0">
                <a:solidFill>
                  <a:srgbClr val="34A8CF"/>
                </a:solidFill>
              </a:rPr>
            </a:br>
            <a:r>
              <a:rPr lang="pl-PL" sz="3600" dirty="0">
                <a:solidFill>
                  <a:srgbClr val="34A8CF"/>
                </a:solidFill>
              </a:rPr>
              <a:t>Zastępca Prezesa ds. Ochrony Przed Powodzią i Suszą</a:t>
            </a:r>
            <a:endParaRPr sz="3600" dirty="0"/>
          </a:p>
        </p:txBody>
      </p:sp>
      <p:pic>
        <p:nvPicPr>
          <p:cNvPr id="16" name="Obraz 15" descr="Obraz zawierający na wolnym powietrzu, niebo, woda, trawa&#10;&#10;Opis wygenerowany automatycznie">
            <a:extLst>
              <a:ext uri="{FF2B5EF4-FFF2-40B4-BE49-F238E27FC236}">
                <a16:creationId xmlns:a16="http://schemas.microsoft.com/office/drawing/2014/main" id="{375842C0-75AD-157B-2FCC-993136AA6329}"/>
              </a:ext>
            </a:extLst>
          </p:cNvPr>
          <p:cNvPicPr>
            <a:picLocks noChangeAspect="1"/>
          </p:cNvPicPr>
          <p:nvPr/>
        </p:nvPicPr>
        <p:blipFill rotWithShape="1">
          <a:blip r:embed="rId5">
            <a:extLst>
              <a:ext uri="{28A0092B-C50C-407E-A947-70E740481C1C}">
                <a14:useLocalDpi xmlns:a14="http://schemas.microsoft.com/office/drawing/2010/main" val="0"/>
              </a:ext>
            </a:extLst>
          </a:blip>
          <a:srcRect t="18834" b="30351"/>
          <a:stretch/>
        </p:blipFill>
        <p:spPr>
          <a:xfrm>
            <a:off x="-86354" y="5654675"/>
            <a:ext cx="19760027" cy="5653954"/>
          </a:xfrm>
          <a:prstGeom prst="rect">
            <a:avLst/>
          </a:prstGeom>
        </p:spPr>
      </p:pic>
      <p:sp>
        <p:nvSpPr>
          <p:cNvPr id="18" name="pole tekstowe 17">
            <a:extLst>
              <a:ext uri="{FF2B5EF4-FFF2-40B4-BE49-F238E27FC236}">
                <a16:creationId xmlns:a16="http://schemas.microsoft.com/office/drawing/2014/main" id="{A880F566-073E-132C-4633-FC7C9C5942A7}"/>
              </a:ext>
            </a:extLst>
          </p:cNvPr>
          <p:cNvSpPr txBox="1"/>
          <p:nvPr/>
        </p:nvSpPr>
        <p:spPr>
          <a:xfrm>
            <a:off x="9161867" y="10844832"/>
            <a:ext cx="10092518" cy="369332"/>
          </a:xfrm>
          <a:prstGeom prst="rect">
            <a:avLst/>
          </a:prstGeom>
          <a:noFill/>
        </p:spPr>
        <p:txBody>
          <a:bodyPr wrap="square">
            <a:spAutoFit/>
          </a:bodyPr>
          <a:lstStyle/>
          <a:p>
            <a:pPr algn="r"/>
            <a:r>
              <a:rPr lang="pl-PL" dirty="0">
                <a:solidFill>
                  <a:srgbClr val="FFFFFF"/>
                </a:solidFill>
                <a:latin typeface="Lato" panose="020F0502020204030203" pitchFamily="34" charset="-18"/>
              </a:rPr>
              <a:t>Jaz w </a:t>
            </a:r>
            <a:r>
              <a:rPr lang="pl-PL" dirty="0" err="1">
                <a:solidFill>
                  <a:srgbClr val="FFFFFF"/>
                </a:solidFill>
                <a:latin typeface="Lato" panose="020F0502020204030203" pitchFamily="34" charset="-18"/>
              </a:rPr>
              <a:t>Złotoria</a:t>
            </a:r>
            <a:r>
              <a:rPr lang="pl-PL" dirty="0">
                <a:solidFill>
                  <a:srgbClr val="FFFFFF"/>
                </a:solidFill>
                <a:latin typeface="Lato" panose="020F0502020204030203" pitchFamily="34" charset="-18"/>
              </a:rPr>
              <a:t> na rzece Narew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638068"/>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Prowadzenie ewidencji melioracji wodnych</a:t>
            </a:r>
            <a:endParaRPr lang="pl-PL"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517650" y="3673475"/>
            <a:ext cx="17602200" cy="5584286"/>
          </a:xfrm>
          <a:prstGeom prst="rect">
            <a:avLst/>
          </a:prstGeom>
        </p:spPr>
        <p:txBody>
          <a:bodyPr vert="horz" wrap="square" lIns="0" tIns="12065" rIns="0" bIns="0" rtlCol="0">
            <a:spAutoFit/>
          </a:bodyPr>
          <a:lstStyle/>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Obowiązek wynikający z art. 196 oraz 240 ust. 4 pkt 15 ustawy Prawo wodne,</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Gromadzenie danych w systemie informacyjnym gospodarowania wodami - art. 329 ust. 2 pkt 20 Prawa wodnego,</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Udostępnianie danych zgromadzonych w systemie informacyjnym gospodarowania wodami,</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Źródło informacji na potrzeby prowadzenia postępowań administracyjnych w zakresie zgód wodnoprawnych,</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Źródło informacji na potrzeby prowadzenia postępowań administracyjnych na podstawie art. 190, 191 oraz 206 ustawy Prawo wodne,</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Opiniowanie projektów decyzji o ustaleniu lokalizacji inwestycji celu publicznego oraz decyzji o warunkach zabudowy,</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Pozostałe formy opiniowania w zakresie występowania urządzeń melioracji wodnych oraz zmeliorowanych gruntów na potrzeby zainteresowanych podmiotów,</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Źródło informacji w zakresie ewentualnych kompetencji PGW Wody Polskie (realizacja obowiązku utrzymania wód lub urządzeń wodnych).</a:t>
            </a:r>
          </a:p>
        </p:txBody>
      </p:sp>
      <p:sp>
        <p:nvSpPr>
          <p:cNvPr id="12" name="pole tekstowe 11">
            <a:extLst>
              <a:ext uri="{FF2B5EF4-FFF2-40B4-BE49-F238E27FC236}">
                <a16:creationId xmlns:a16="http://schemas.microsoft.com/office/drawing/2014/main" id="{67811C4A-82E2-3B46-72D5-98D9471395CA}"/>
              </a:ext>
            </a:extLst>
          </p:cNvPr>
          <p:cNvSpPr txBox="1"/>
          <p:nvPr/>
        </p:nvSpPr>
        <p:spPr>
          <a:xfrm>
            <a:off x="1082018" y="2753784"/>
            <a:ext cx="10051472" cy="634020"/>
          </a:xfrm>
          <a:prstGeom prst="rect">
            <a:avLst/>
          </a:prstGeom>
          <a:noFill/>
        </p:spPr>
        <p:txBody>
          <a:bodyPr wrap="square">
            <a:spAutoFit/>
          </a:bodyPr>
          <a:lstStyle/>
          <a:p>
            <a:pPr marL="12700" marR="5080" algn="l">
              <a:lnSpc>
                <a:spcPct val="122900"/>
              </a:lnSpc>
              <a:spcBef>
                <a:spcPts val="1200"/>
              </a:spcBef>
            </a:pPr>
            <a:r>
              <a:rPr lang="pl-PL" sz="3200" b="0" spc="-10" dirty="0">
                <a:solidFill>
                  <a:srgbClr val="34A8CF"/>
                </a:solidFill>
                <a:latin typeface="Lato Black" panose="020F0A02020204030203" pitchFamily="34" charset="-18"/>
                <a:cs typeface="Lato Light"/>
              </a:rPr>
              <a:t>Obowiązek gromadzenia danych</a:t>
            </a:r>
          </a:p>
        </p:txBody>
      </p:sp>
    </p:spTree>
    <p:extLst>
      <p:ext uri="{BB962C8B-B14F-4D97-AF65-F5344CB8AC3E}">
        <p14:creationId xmlns:p14="http://schemas.microsoft.com/office/powerpoint/2010/main" val="365949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638068"/>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Inwentaryzacja urządzeń melioracji wodnych</a:t>
            </a:r>
            <a:endParaRPr lang="pl-PL"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212850" y="3444874"/>
            <a:ext cx="7010400" cy="7226407"/>
          </a:xfrm>
          <a:prstGeom prst="rect">
            <a:avLst/>
          </a:prstGeom>
        </p:spPr>
        <p:txBody>
          <a:bodyPr vert="horz" wrap="square" lIns="0" tIns="12065" rIns="0" bIns="0" rtlCol="0">
            <a:spAutoFit/>
          </a:bodyPr>
          <a:lstStyle/>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Określenie kosztów, czasu realizacji oraz założeń technologicznych wybranych wariantów wykonania inwentaryzacji urządzeń melioracji wodnych.</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Wykonanie analizy porównawczej trzech technologii pomiarowych - Pomiaru metodą RTK, mobilnym skanerem laserowym oraz dronem.</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Pozyskanie danych przestrzennych celem zaktualizowania ewidencji urządzeń melioracji wodnych oraz zmeliorowanych gruntów i opracowanie oceny stanu technicznego urządzeń melioracyjnych.</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Wykonanie profili podłużnych rowów melioracyjnych.</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Wyznaczenie dla rowów melioracyjnych obszar, na który urządzenia melioracji wodnych wywierają korzystny wpływ.</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Weryfikacja zasobów ewidencji urządzeń melioracji wodnych oraz zmeliorowanych gruntów z Mapą Podziału Hydrograficznego Polski.</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Opracowanie </a:t>
            </a:r>
            <a:r>
              <a:rPr lang="pl-PL" sz="1900" b="0" dirty="0" err="1">
                <a:solidFill>
                  <a:srgbClr val="404041"/>
                </a:solidFill>
                <a:latin typeface="Lato Light" panose="020F0302020204030203" pitchFamily="34" charset="-18"/>
                <a:ea typeface="Lato Medium" panose="020F0502020204030203" pitchFamily="34" charset="0"/>
                <a:cs typeface="Lato Medium" panose="020F0502020204030203" pitchFamily="34" charset="0"/>
              </a:rPr>
              <a:t>ortofotomapy</a:t>
            </a: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oraz numerycznego modelu terenu.</a:t>
            </a:r>
          </a:p>
        </p:txBody>
      </p:sp>
      <p:sp>
        <p:nvSpPr>
          <p:cNvPr id="12" name="pole tekstowe 11">
            <a:extLst>
              <a:ext uri="{FF2B5EF4-FFF2-40B4-BE49-F238E27FC236}">
                <a16:creationId xmlns:a16="http://schemas.microsoft.com/office/drawing/2014/main" id="{67811C4A-82E2-3B46-72D5-98D9471395CA}"/>
              </a:ext>
            </a:extLst>
          </p:cNvPr>
          <p:cNvSpPr txBox="1"/>
          <p:nvPr/>
        </p:nvSpPr>
        <p:spPr>
          <a:xfrm>
            <a:off x="1082018" y="2144497"/>
            <a:ext cx="10051472" cy="634020"/>
          </a:xfrm>
          <a:prstGeom prst="rect">
            <a:avLst/>
          </a:prstGeom>
          <a:noFill/>
        </p:spPr>
        <p:txBody>
          <a:bodyPr wrap="square">
            <a:spAutoFit/>
          </a:bodyPr>
          <a:lstStyle/>
          <a:p>
            <a:pPr marL="12700" marR="5080" algn="l">
              <a:lnSpc>
                <a:spcPct val="122900"/>
              </a:lnSpc>
              <a:spcBef>
                <a:spcPts val="1200"/>
              </a:spcBef>
            </a:pPr>
            <a:r>
              <a:rPr lang="pl-PL" sz="3200" b="0" spc="-10" dirty="0">
                <a:solidFill>
                  <a:srgbClr val="34A8CF"/>
                </a:solidFill>
                <a:latin typeface="Lato Black" panose="020F0A02020204030203" pitchFamily="34" charset="-18"/>
                <a:cs typeface="Lato Light"/>
              </a:rPr>
              <a:t>Pilotaż inwentaryzacji – PGW WP NW Zduńska Wola</a:t>
            </a:r>
          </a:p>
        </p:txBody>
      </p:sp>
      <p:sp>
        <p:nvSpPr>
          <p:cNvPr id="11" name="pole tekstowe 10">
            <a:extLst>
              <a:ext uri="{FF2B5EF4-FFF2-40B4-BE49-F238E27FC236}">
                <a16:creationId xmlns:a16="http://schemas.microsoft.com/office/drawing/2014/main" id="{C02713FD-5E8B-16F8-7087-34E2FC2E8147}"/>
              </a:ext>
            </a:extLst>
          </p:cNvPr>
          <p:cNvSpPr txBox="1"/>
          <p:nvPr/>
        </p:nvSpPr>
        <p:spPr>
          <a:xfrm>
            <a:off x="9129984" y="5069225"/>
            <a:ext cx="4277174" cy="5023619"/>
          </a:xfrm>
          <a:prstGeom prst="rect">
            <a:avLst/>
          </a:prstGeom>
          <a:noFill/>
        </p:spPr>
        <p:txBody>
          <a:bodyPr wrap="square">
            <a:spAutoFit/>
          </a:bodyPr>
          <a:lstStyle/>
          <a:p>
            <a:pPr algn="ctr">
              <a:lnSpc>
                <a:spcPct val="150000"/>
              </a:lnSpc>
            </a:pPr>
            <a:r>
              <a:rPr lang="pl-PL" dirty="0">
                <a:solidFill>
                  <a:srgbClr val="0080AF"/>
                </a:solidFill>
                <a:latin typeface="Lato Black" panose="020F0A02020204030203" pitchFamily="34" charset="-18"/>
              </a:rPr>
              <a:t>2 bystrotoki</a:t>
            </a:r>
          </a:p>
          <a:p>
            <a:pPr algn="ctr">
              <a:lnSpc>
                <a:spcPct val="150000"/>
              </a:lnSpc>
            </a:pPr>
            <a:r>
              <a:rPr lang="pl-PL" dirty="0">
                <a:solidFill>
                  <a:srgbClr val="0080AF"/>
                </a:solidFill>
                <a:latin typeface="Lato Black" panose="020F0A02020204030203" pitchFamily="34" charset="-18"/>
              </a:rPr>
              <a:t>19 kładek</a:t>
            </a:r>
          </a:p>
          <a:p>
            <a:pPr algn="ctr">
              <a:lnSpc>
                <a:spcPct val="150000"/>
              </a:lnSpc>
            </a:pPr>
            <a:r>
              <a:rPr lang="pl-PL" dirty="0">
                <a:solidFill>
                  <a:srgbClr val="0080AF"/>
                </a:solidFill>
                <a:latin typeface="Lato Black" panose="020F0A02020204030203" pitchFamily="34" charset="-18"/>
              </a:rPr>
              <a:t>5 mostów</a:t>
            </a:r>
          </a:p>
          <a:p>
            <a:pPr algn="ctr">
              <a:lnSpc>
                <a:spcPct val="150000"/>
              </a:lnSpc>
            </a:pPr>
            <a:r>
              <a:rPr lang="pl-PL" dirty="0">
                <a:solidFill>
                  <a:srgbClr val="0080AF"/>
                </a:solidFill>
                <a:latin typeface="Lato Black" panose="020F0A02020204030203" pitchFamily="34" charset="-18"/>
              </a:rPr>
              <a:t>16 progów</a:t>
            </a:r>
          </a:p>
          <a:p>
            <a:pPr algn="ctr">
              <a:lnSpc>
                <a:spcPct val="150000"/>
              </a:lnSpc>
            </a:pPr>
            <a:r>
              <a:rPr lang="pl-PL" dirty="0">
                <a:solidFill>
                  <a:srgbClr val="0080AF"/>
                </a:solidFill>
                <a:latin typeface="Lato Black" panose="020F0A02020204030203" pitchFamily="34" charset="-18"/>
              </a:rPr>
              <a:t>846 przepustów</a:t>
            </a:r>
          </a:p>
          <a:p>
            <a:pPr algn="ctr">
              <a:lnSpc>
                <a:spcPct val="150000"/>
              </a:lnSpc>
            </a:pPr>
            <a:r>
              <a:rPr lang="pl-PL" dirty="0">
                <a:solidFill>
                  <a:srgbClr val="0080AF"/>
                </a:solidFill>
                <a:latin typeface="Lato Black" panose="020F0A02020204030203" pitchFamily="34" charset="-18"/>
              </a:rPr>
              <a:t>20 przepustów z piętrzeniem</a:t>
            </a:r>
          </a:p>
          <a:p>
            <a:pPr algn="ctr">
              <a:lnSpc>
                <a:spcPct val="150000"/>
              </a:lnSpc>
            </a:pPr>
            <a:r>
              <a:rPr lang="pl-PL" dirty="0">
                <a:solidFill>
                  <a:srgbClr val="0080AF"/>
                </a:solidFill>
                <a:latin typeface="Lato Black" panose="020F0A02020204030203" pitchFamily="34" charset="-18"/>
              </a:rPr>
              <a:t>163,6 km rowów melioracyjnych</a:t>
            </a:r>
          </a:p>
          <a:p>
            <a:pPr algn="ctr">
              <a:lnSpc>
                <a:spcPct val="150000"/>
              </a:lnSpc>
            </a:pPr>
            <a:r>
              <a:rPr lang="pl-PL" dirty="0">
                <a:solidFill>
                  <a:srgbClr val="0080AF"/>
                </a:solidFill>
                <a:latin typeface="Lato Black" panose="020F0A02020204030203" pitchFamily="34" charset="-18"/>
              </a:rPr>
              <a:t>1 stopień</a:t>
            </a:r>
          </a:p>
          <a:p>
            <a:pPr algn="ctr">
              <a:lnSpc>
                <a:spcPct val="150000"/>
              </a:lnSpc>
            </a:pPr>
            <a:r>
              <a:rPr lang="pl-PL" dirty="0">
                <a:solidFill>
                  <a:srgbClr val="0080AF"/>
                </a:solidFill>
                <a:latin typeface="Lato Black" panose="020F0A02020204030203" pitchFamily="34" charset="-18"/>
              </a:rPr>
              <a:t>3 studzienki na rurociągu grawitacyjnym</a:t>
            </a:r>
          </a:p>
          <a:p>
            <a:pPr algn="ctr">
              <a:lnSpc>
                <a:spcPct val="150000"/>
              </a:lnSpc>
            </a:pPr>
            <a:r>
              <a:rPr lang="pl-PL" dirty="0">
                <a:solidFill>
                  <a:srgbClr val="0080AF"/>
                </a:solidFill>
                <a:latin typeface="Lato Black" panose="020F0A02020204030203" pitchFamily="34" charset="-18"/>
              </a:rPr>
              <a:t>34 wylotów</a:t>
            </a:r>
          </a:p>
          <a:p>
            <a:pPr algn="ctr">
              <a:lnSpc>
                <a:spcPct val="150000"/>
              </a:lnSpc>
            </a:pPr>
            <a:r>
              <a:rPr lang="pl-PL" dirty="0">
                <a:solidFill>
                  <a:srgbClr val="0080AF"/>
                </a:solidFill>
                <a:latin typeface="Lato Black" panose="020F0A02020204030203" pitchFamily="34" charset="-18"/>
              </a:rPr>
              <a:t>14 zastawek</a:t>
            </a:r>
          </a:p>
        </p:txBody>
      </p:sp>
      <p:sp>
        <p:nvSpPr>
          <p:cNvPr id="13" name="Prostokąt 12">
            <a:extLst>
              <a:ext uri="{FF2B5EF4-FFF2-40B4-BE49-F238E27FC236}">
                <a16:creationId xmlns:a16="http://schemas.microsoft.com/office/drawing/2014/main" id="{FD529DC1-9EF0-8525-8147-844508F4DA26}"/>
              </a:ext>
            </a:extLst>
          </p:cNvPr>
          <p:cNvSpPr/>
          <p:nvPr/>
        </p:nvSpPr>
        <p:spPr>
          <a:xfrm>
            <a:off x="9291203" y="3540667"/>
            <a:ext cx="3962400" cy="1371600"/>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dół 13">
            <a:extLst>
              <a:ext uri="{FF2B5EF4-FFF2-40B4-BE49-F238E27FC236}">
                <a16:creationId xmlns:a16="http://schemas.microsoft.com/office/drawing/2014/main" id="{16F88FF4-2A6B-9026-6CD0-6DB5B8D8282C}"/>
              </a:ext>
            </a:extLst>
          </p:cNvPr>
          <p:cNvSpPr/>
          <p:nvPr/>
        </p:nvSpPr>
        <p:spPr>
          <a:xfrm rot="16200000">
            <a:off x="12848124" y="6830236"/>
            <a:ext cx="2426170" cy="684648"/>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D9D0BB7A-7515-0ECB-94E9-15E7B666AAB3}"/>
              </a:ext>
            </a:extLst>
          </p:cNvPr>
          <p:cNvSpPr txBox="1"/>
          <p:nvPr/>
        </p:nvSpPr>
        <p:spPr>
          <a:xfrm>
            <a:off x="9129407" y="3545276"/>
            <a:ext cx="4277174" cy="1284134"/>
          </a:xfrm>
          <a:prstGeom prst="rect">
            <a:avLst/>
          </a:prstGeom>
          <a:noFill/>
        </p:spPr>
        <p:txBody>
          <a:bodyPr wrap="square">
            <a:spAutoFit/>
          </a:bodyPr>
          <a:lstStyle/>
          <a:p>
            <a:pPr algn="ctr">
              <a:lnSpc>
                <a:spcPct val="150000"/>
              </a:lnSpc>
            </a:pPr>
            <a:r>
              <a:rPr lang="pl-PL" dirty="0">
                <a:solidFill>
                  <a:schemeClr val="bg1"/>
                </a:solidFill>
                <a:latin typeface="Lato Black" panose="020F0A02020204030203" pitchFamily="34" charset="-18"/>
              </a:rPr>
              <a:t>Dane pozyskane dzięki</a:t>
            </a:r>
          </a:p>
          <a:p>
            <a:pPr algn="ctr">
              <a:lnSpc>
                <a:spcPct val="150000"/>
              </a:lnSpc>
            </a:pPr>
            <a:r>
              <a:rPr lang="pl-PL" dirty="0">
                <a:solidFill>
                  <a:schemeClr val="bg1"/>
                </a:solidFill>
                <a:latin typeface="Lato Black" panose="020F0A02020204030203" pitchFamily="34" charset="-18"/>
              </a:rPr>
              <a:t>pilotażowi inwentaryzacji</a:t>
            </a:r>
          </a:p>
          <a:p>
            <a:pPr algn="ctr">
              <a:lnSpc>
                <a:spcPct val="150000"/>
              </a:lnSpc>
            </a:pPr>
            <a:r>
              <a:rPr lang="pl-PL" dirty="0">
                <a:solidFill>
                  <a:schemeClr val="bg1"/>
                </a:solidFill>
                <a:latin typeface="Lato Black" panose="020F0A02020204030203" pitchFamily="34" charset="-18"/>
              </a:rPr>
              <a:t>urządzeń melioracji wodnych</a:t>
            </a:r>
          </a:p>
        </p:txBody>
      </p:sp>
      <p:sp>
        <p:nvSpPr>
          <p:cNvPr id="16" name="Prostokąt 15">
            <a:extLst>
              <a:ext uri="{FF2B5EF4-FFF2-40B4-BE49-F238E27FC236}">
                <a16:creationId xmlns:a16="http://schemas.microsoft.com/office/drawing/2014/main" id="{0690A04B-93CD-61AF-ABAD-92EF74768EFD}"/>
              </a:ext>
            </a:extLst>
          </p:cNvPr>
          <p:cNvSpPr/>
          <p:nvPr/>
        </p:nvSpPr>
        <p:spPr>
          <a:xfrm>
            <a:off x="9291203" y="10277996"/>
            <a:ext cx="3962400" cy="230179"/>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F3229BE0-BD22-E8FA-1827-6ABEAF3FFF67}"/>
              </a:ext>
            </a:extLst>
          </p:cNvPr>
          <p:cNvSpPr txBox="1"/>
          <p:nvPr/>
        </p:nvSpPr>
        <p:spPr>
          <a:xfrm>
            <a:off x="14700250" y="5069225"/>
            <a:ext cx="4277174" cy="5023619"/>
          </a:xfrm>
          <a:prstGeom prst="rect">
            <a:avLst/>
          </a:prstGeom>
          <a:noFill/>
        </p:spPr>
        <p:txBody>
          <a:bodyPr wrap="square">
            <a:spAutoFit/>
          </a:bodyPr>
          <a:lstStyle/>
          <a:p>
            <a:pPr algn="ctr">
              <a:lnSpc>
                <a:spcPct val="150000"/>
              </a:lnSpc>
            </a:pPr>
            <a:r>
              <a:rPr lang="pl-PL" dirty="0">
                <a:solidFill>
                  <a:srgbClr val="0080AF"/>
                </a:solidFill>
                <a:latin typeface="Lato Black" panose="020F0A02020204030203" pitchFamily="34" charset="-18"/>
              </a:rPr>
              <a:t>6 bystrotoków</a:t>
            </a:r>
          </a:p>
          <a:p>
            <a:pPr algn="ctr">
              <a:lnSpc>
                <a:spcPct val="150000"/>
              </a:lnSpc>
            </a:pPr>
            <a:r>
              <a:rPr lang="pl-PL" dirty="0">
                <a:solidFill>
                  <a:srgbClr val="0080AF"/>
                </a:solidFill>
                <a:latin typeface="Lato Black" panose="020F0A02020204030203" pitchFamily="34" charset="-18"/>
              </a:rPr>
              <a:t>6 kładek</a:t>
            </a:r>
          </a:p>
          <a:p>
            <a:pPr algn="ctr">
              <a:lnSpc>
                <a:spcPct val="150000"/>
              </a:lnSpc>
            </a:pPr>
            <a:r>
              <a:rPr lang="pl-PL" dirty="0">
                <a:solidFill>
                  <a:srgbClr val="0080AF"/>
                </a:solidFill>
                <a:latin typeface="Lato Black" panose="020F0A02020204030203" pitchFamily="34" charset="-18"/>
              </a:rPr>
              <a:t>23 mosty</a:t>
            </a:r>
          </a:p>
          <a:p>
            <a:pPr algn="ctr">
              <a:lnSpc>
                <a:spcPct val="150000"/>
              </a:lnSpc>
            </a:pPr>
            <a:r>
              <a:rPr lang="pl-PL" dirty="0">
                <a:solidFill>
                  <a:srgbClr val="0080AF"/>
                </a:solidFill>
                <a:latin typeface="Lato Black" panose="020F0A02020204030203" pitchFamily="34" charset="-18"/>
              </a:rPr>
              <a:t>0 progów</a:t>
            </a:r>
          </a:p>
          <a:p>
            <a:pPr algn="ctr">
              <a:lnSpc>
                <a:spcPct val="150000"/>
              </a:lnSpc>
            </a:pPr>
            <a:r>
              <a:rPr lang="pl-PL" dirty="0">
                <a:solidFill>
                  <a:srgbClr val="0080AF"/>
                </a:solidFill>
                <a:latin typeface="Lato Black" panose="020F0A02020204030203" pitchFamily="34" charset="-18"/>
              </a:rPr>
              <a:t>25 przepustów</a:t>
            </a:r>
          </a:p>
          <a:p>
            <a:pPr algn="ctr">
              <a:lnSpc>
                <a:spcPct val="150000"/>
              </a:lnSpc>
            </a:pPr>
            <a:r>
              <a:rPr lang="pl-PL" dirty="0">
                <a:solidFill>
                  <a:srgbClr val="0080AF"/>
                </a:solidFill>
                <a:latin typeface="Lato Black" panose="020F0A02020204030203" pitchFamily="34" charset="-18"/>
              </a:rPr>
              <a:t>1 przepust z piętrzeniem</a:t>
            </a:r>
          </a:p>
          <a:p>
            <a:pPr algn="ctr">
              <a:lnSpc>
                <a:spcPct val="150000"/>
              </a:lnSpc>
            </a:pPr>
            <a:r>
              <a:rPr lang="pl-PL" dirty="0">
                <a:solidFill>
                  <a:srgbClr val="0080AF"/>
                </a:solidFill>
                <a:latin typeface="Lato Black" panose="020F0A02020204030203" pitchFamily="34" charset="-18"/>
              </a:rPr>
              <a:t>153,1 km rowów melioracyjnych</a:t>
            </a:r>
          </a:p>
          <a:p>
            <a:pPr algn="ctr">
              <a:lnSpc>
                <a:spcPct val="150000"/>
              </a:lnSpc>
            </a:pPr>
            <a:r>
              <a:rPr lang="pl-PL" dirty="0">
                <a:solidFill>
                  <a:srgbClr val="0080AF"/>
                </a:solidFill>
                <a:latin typeface="Lato Black" panose="020F0A02020204030203" pitchFamily="34" charset="-18"/>
              </a:rPr>
              <a:t>25 stopni</a:t>
            </a:r>
          </a:p>
          <a:p>
            <a:pPr algn="ctr">
              <a:lnSpc>
                <a:spcPct val="150000"/>
              </a:lnSpc>
            </a:pPr>
            <a:r>
              <a:rPr lang="pl-PL" dirty="0">
                <a:solidFill>
                  <a:srgbClr val="0080AF"/>
                </a:solidFill>
                <a:latin typeface="Lato Black" panose="020F0A02020204030203" pitchFamily="34" charset="-18"/>
              </a:rPr>
              <a:t>0 studzienek na rurociągu grawitacyjnym</a:t>
            </a:r>
          </a:p>
          <a:p>
            <a:pPr algn="ctr">
              <a:lnSpc>
                <a:spcPct val="150000"/>
              </a:lnSpc>
            </a:pPr>
            <a:r>
              <a:rPr lang="pl-PL" dirty="0">
                <a:solidFill>
                  <a:srgbClr val="0080AF"/>
                </a:solidFill>
                <a:latin typeface="Lato Black" panose="020F0A02020204030203" pitchFamily="34" charset="-18"/>
              </a:rPr>
              <a:t>12 wylotów</a:t>
            </a:r>
          </a:p>
          <a:p>
            <a:pPr algn="ctr">
              <a:lnSpc>
                <a:spcPct val="150000"/>
              </a:lnSpc>
            </a:pPr>
            <a:r>
              <a:rPr lang="pl-PL" dirty="0">
                <a:solidFill>
                  <a:srgbClr val="0080AF"/>
                </a:solidFill>
                <a:latin typeface="Lato Black" panose="020F0A02020204030203" pitchFamily="34" charset="-18"/>
              </a:rPr>
              <a:t>1 zastawka</a:t>
            </a:r>
          </a:p>
        </p:txBody>
      </p:sp>
      <p:sp>
        <p:nvSpPr>
          <p:cNvPr id="18" name="Prostokąt 17">
            <a:extLst>
              <a:ext uri="{FF2B5EF4-FFF2-40B4-BE49-F238E27FC236}">
                <a16:creationId xmlns:a16="http://schemas.microsoft.com/office/drawing/2014/main" id="{4F4B7C9E-185B-3092-AB03-E7F1FC6C73AB}"/>
              </a:ext>
            </a:extLst>
          </p:cNvPr>
          <p:cNvSpPr/>
          <p:nvPr/>
        </p:nvSpPr>
        <p:spPr>
          <a:xfrm>
            <a:off x="14861469" y="3540667"/>
            <a:ext cx="3962400" cy="1371600"/>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F8A919CF-A1AA-0E39-EA68-B2CEC59714A0}"/>
              </a:ext>
            </a:extLst>
          </p:cNvPr>
          <p:cNvSpPr txBox="1"/>
          <p:nvPr/>
        </p:nvSpPr>
        <p:spPr>
          <a:xfrm>
            <a:off x="14699673" y="3545276"/>
            <a:ext cx="4277174" cy="1284134"/>
          </a:xfrm>
          <a:prstGeom prst="rect">
            <a:avLst/>
          </a:prstGeom>
          <a:noFill/>
        </p:spPr>
        <p:txBody>
          <a:bodyPr wrap="square">
            <a:spAutoFit/>
          </a:bodyPr>
          <a:lstStyle/>
          <a:p>
            <a:pPr algn="ctr">
              <a:lnSpc>
                <a:spcPct val="150000"/>
              </a:lnSpc>
            </a:pPr>
            <a:r>
              <a:rPr lang="pl-PL" dirty="0">
                <a:solidFill>
                  <a:schemeClr val="bg1"/>
                </a:solidFill>
                <a:latin typeface="Lato Black" panose="020F0A02020204030203" pitchFamily="34" charset="-18"/>
              </a:rPr>
              <a:t>Dane zgromadzone w ewidencji</a:t>
            </a:r>
          </a:p>
          <a:p>
            <a:pPr algn="ctr">
              <a:lnSpc>
                <a:spcPct val="150000"/>
              </a:lnSpc>
            </a:pPr>
            <a:r>
              <a:rPr lang="pl-PL" dirty="0">
                <a:solidFill>
                  <a:schemeClr val="bg1"/>
                </a:solidFill>
                <a:latin typeface="Lato Black" panose="020F0A02020204030203" pitchFamily="34" charset="-18"/>
              </a:rPr>
              <a:t>urządzeń melioracji wodnych</a:t>
            </a:r>
          </a:p>
          <a:p>
            <a:pPr algn="ctr">
              <a:lnSpc>
                <a:spcPct val="150000"/>
              </a:lnSpc>
            </a:pPr>
            <a:r>
              <a:rPr lang="pl-PL" dirty="0">
                <a:solidFill>
                  <a:schemeClr val="bg1"/>
                </a:solidFill>
                <a:latin typeface="Lato Black" panose="020F0A02020204030203" pitchFamily="34" charset="-18"/>
              </a:rPr>
              <a:t>oraz zmeliorowanych gruntów</a:t>
            </a:r>
          </a:p>
        </p:txBody>
      </p:sp>
      <p:sp>
        <p:nvSpPr>
          <p:cNvPr id="20" name="Prostokąt 19">
            <a:extLst>
              <a:ext uri="{FF2B5EF4-FFF2-40B4-BE49-F238E27FC236}">
                <a16:creationId xmlns:a16="http://schemas.microsoft.com/office/drawing/2014/main" id="{BF3BA105-2694-5831-D9AF-CAF29E429F84}"/>
              </a:ext>
            </a:extLst>
          </p:cNvPr>
          <p:cNvSpPr/>
          <p:nvPr/>
        </p:nvSpPr>
        <p:spPr>
          <a:xfrm>
            <a:off x="14861469" y="10277996"/>
            <a:ext cx="3962400" cy="230179"/>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3911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638068"/>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Inwentaryzacja urządzeń melioracji wodnych</a:t>
            </a:r>
            <a:endParaRPr lang="pl-PL"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212850" y="3444874"/>
            <a:ext cx="6781800" cy="6497997"/>
          </a:xfrm>
          <a:prstGeom prst="rect">
            <a:avLst/>
          </a:prstGeom>
        </p:spPr>
        <p:txBody>
          <a:bodyPr vert="horz" wrap="square" lIns="0" tIns="12065" rIns="0" bIns="0" rtlCol="0">
            <a:spAutoFit/>
          </a:bodyPr>
          <a:lstStyle/>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Pozyskanie nowych danych przestrzennych dotyczących urządzeń melioracji wodnych</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Dokonanie pomiarów parametrów technicznych urządzeń melioracji wodnych</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Aktualizacja baz danych ewidencji urządzeń melioracji wodnych oraz zmeliorowanych gruntów</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Dokonanie oceny stanu technicznego urządzeń melioracji wodnych na potrzeby regionalnych planów utrzymania urządzeń melioracji wodnych</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Pomiar metodą RTK o częstości profili pomiarowych nie większej niż 100m</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Pomiar bezzałogowym statkiem powietrznym z wykorzystaniem sensorów do wytworzenia </a:t>
            </a:r>
            <a:r>
              <a:rPr lang="pl-PL" sz="1900" b="0" dirty="0" err="1">
                <a:solidFill>
                  <a:srgbClr val="404041"/>
                </a:solidFill>
                <a:latin typeface="Lato Light" panose="020F0302020204030203" pitchFamily="34" charset="-18"/>
                <a:ea typeface="Lato Medium" panose="020F0502020204030203" pitchFamily="34" charset="0"/>
                <a:cs typeface="Lato Medium" panose="020F0502020204030203" pitchFamily="34" charset="0"/>
              </a:rPr>
              <a:t>ortofotomapy</a:t>
            </a: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i chmury punktów o gęstości wynikowej chmury punktów w przedziale 50-200 punktów/m2 oraz rozdzielczości zdjęć nie większej niż 0,05 m;</a:t>
            </a:r>
          </a:p>
        </p:txBody>
      </p:sp>
      <p:sp>
        <p:nvSpPr>
          <p:cNvPr id="12" name="pole tekstowe 11">
            <a:extLst>
              <a:ext uri="{FF2B5EF4-FFF2-40B4-BE49-F238E27FC236}">
                <a16:creationId xmlns:a16="http://schemas.microsoft.com/office/drawing/2014/main" id="{67811C4A-82E2-3B46-72D5-98D9471395CA}"/>
              </a:ext>
            </a:extLst>
          </p:cNvPr>
          <p:cNvSpPr txBox="1"/>
          <p:nvPr/>
        </p:nvSpPr>
        <p:spPr>
          <a:xfrm>
            <a:off x="1082018" y="2144497"/>
            <a:ext cx="10051472" cy="634020"/>
          </a:xfrm>
          <a:prstGeom prst="rect">
            <a:avLst/>
          </a:prstGeom>
          <a:noFill/>
        </p:spPr>
        <p:txBody>
          <a:bodyPr wrap="square">
            <a:spAutoFit/>
          </a:bodyPr>
          <a:lstStyle/>
          <a:p>
            <a:pPr marL="12700" marR="5080" algn="l">
              <a:lnSpc>
                <a:spcPct val="122900"/>
              </a:lnSpc>
              <a:spcBef>
                <a:spcPts val="1200"/>
              </a:spcBef>
            </a:pPr>
            <a:r>
              <a:rPr lang="pl-PL" sz="3200" b="0" spc="-10" dirty="0">
                <a:solidFill>
                  <a:srgbClr val="34A8CF"/>
                </a:solidFill>
                <a:latin typeface="Lato Black" panose="020F0A02020204030203" pitchFamily="34" charset="-18"/>
                <a:cs typeface="Lato Light"/>
              </a:rPr>
              <a:t>Inwentaryzacja PGW WP NW Ostrów Wielkopolski</a:t>
            </a:r>
          </a:p>
        </p:txBody>
      </p:sp>
      <p:sp>
        <p:nvSpPr>
          <p:cNvPr id="11" name="pole tekstowe 10">
            <a:extLst>
              <a:ext uri="{FF2B5EF4-FFF2-40B4-BE49-F238E27FC236}">
                <a16:creationId xmlns:a16="http://schemas.microsoft.com/office/drawing/2014/main" id="{C02713FD-5E8B-16F8-7087-34E2FC2E8147}"/>
              </a:ext>
            </a:extLst>
          </p:cNvPr>
          <p:cNvSpPr txBox="1"/>
          <p:nvPr/>
        </p:nvSpPr>
        <p:spPr>
          <a:xfrm>
            <a:off x="9129984" y="5069225"/>
            <a:ext cx="4277174" cy="5232202"/>
          </a:xfrm>
          <a:prstGeom prst="rect">
            <a:avLst/>
          </a:prstGeom>
          <a:noFill/>
        </p:spPr>
        <p:txBody>
          <a:bodyPr wrap="square">
            <a:spAutoFit/>
          </a:bodyPr>
          <a:lstStyle/>
          <a:p>
            <a:pPr algn="ctr"/>
            <a:r>
              <a:rPr lang="pl-PL" dirty="0">
                <a:solidFill>
                  <a:srgbClr val="0080AF"/>
                </a:solidFill>
                <a:latin typeface="Lato Black" panose="020F0A02020204030203" pitchFamily="34" charset="-18"/>
              </a:rPr>
              <a:t>0 bystrotoków</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24 kładki</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6 mostów</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4 progi</a:t>
            </a:r>
          </a:p>
          <a:p>
            <a:pPr algn="ctr"/>
            <a:r>
              <a:rPr lang="pl-PL" dirty="0">
                <a:solidFill>
                  <a:srgbClr val="0080AF"/>
                </a:solidFill>
                <a:latin typeface="Lato Black" panose="020F0A02020204030203" pitchFamily="34" charset="-18"/>
              </a:rPr>
              <a:t>2 454 przepustów</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13 przepustów z piętrzeniem</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720 km rowów melioracyjnych</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0 stopni</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92 studzienki na rurociągu grawitacyjnym</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675 wszystkich / </a:t>
            </a:r>
            <a:br>
              <a:rPr lang="pl-PL" dirty="0">
                <a:solidFill>
                  <a:srgbClr val="0080AF"/>
                </a:solidFill>
                <a:latin typeface="Lato Black" panose="020F0A02020204030203" pitchFamily="34" charset="-18"/>
              </a:rPr>
            </a:br>
            <a:r>
              <a:rPr lang="pl-PL" dirty="0">
                <a:solidFill>
                  <a:srgbClr val="0080AF"/>
                </a:solidFill>
                <a:latin typeface="Lato Black" panose="020F0A02020204030203" pitchFamily="34" charset="-18"/>
              </a:rPr>
              <a:t>174 zinwentaryzowanych </a:t>
            </a:r>
            <a:br>
              <a:rPr lang="pl-PL" dirty="0">
                <a:solidFill>
                  <a:srgbClr val="0080AF"/>
                </a:solidFill>
                <a:latin typeface="Lato Black" panose="020F0A02020204030203" pitchFamily="34" charset="-18"/>
              </a:rPr>
            </a:br>
            <a:r>
              <a:rPr lang="pl-PL" dirty="0">
                <a:solidFill>
                  <a:srgbClr val="0080AF"/>
                </a:solidFill>
                <a:latin typeface="Lato Black" panose="020F0A02020204030203" pitchFamily="34" charset="-18"/>
              </a:rPr>
              <a:t>w terenie wylotów</a:t>
            </a:r>
          </a:p>
          <a:p>
            <a:pPr algn="ctr"/>
            <a:endParaRPr lang="pl-PL" sz="800"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23 zastawki</a:t>
            </a:r>
          </a:p>
        </p:txBody>
      </p:sp>
      <p:sp>
        <p:nvSpPr>
          <p:cNvPr id="13" name="Prostokąt 12">
            <a:extLst>
              <a:ext uri="{FF2B5EF4-FFF2-40B4-BE49-F238E27FC236}">
                <a16:creationId xmlns:a16="http://schemas.microsoft.com/office/drawing/2014/main" id="{FD529DC1-9EF0-8525-8147-844508F4DA26}"/>
              </a:ext>
            </a:extLst>
          </p:cNvPr>
          <p:cNvSpPr/>
          <p:nvPr/>
        </p:nvSpPr>
        <p:spPr>
          <a:xfrm>
            <a:off x="9291203" y="3540667"/>
            <a:ext cx="3962400" cy="1371600"/>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dół 13">
            <a:extLst>
              <a:ext uri="{FF2B5EF4-FFF2-40B4-BE49-F238E27FC236}">
                <a16:creationId xmlns:a16="http://schemas.microsoft.com/office/drawing/2014/main" id="{16F88FF4-2A6B-9026-6CD0-6DB5B8D8282C}"/>
              </a:ext>
            </a:extLst>
          </p:cNvPr>
          <p:cNvSpPr/>
          <p:nvPr/>
        </p:nvSpPr>
        <p:spPr>
          <a:xfrm rot="16200000">
            <a:off x="12848124" y="6830236"/>
            <a:ext cx="2426170" cy="684648"/>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D9D0BB7A-7515-0ECB-94E9-15E7B666AAB3}"/>
              </a:ext>
            </a:extLst>
          </p:cNvPr>
          <p:cNvSpPr txBox="1"/>
          <p:nvPr/>
        </p:nvSpPr>
        <p:spPr>
          <a:xfrm>
            <a:off x="9129407" y="3545276"/>
            <a:ext cx="4277174" cy="1284134"/>
          </a:xfrm>
          <a:prstGeom prst="rect">
            <a:avLst/>
          </a:prstGeom>
          <a:noFill/>
        </p:spPr>
        <p:txBody>
          <a:bodyPr wrap="square">
            <a:spAutoFit/>
          </a:bodyPr>
          <a:lstStyle/>
          <a:p>
            <a:pPr algn="ctr">
              <a:lnSpc>
                <a:spcPct val="150000"/>
              </a:lnSpc>
            </a:pPr>
            <a:r>
              <a:rPr lang="pl-PL" dirty="0">
                <a:solidFill>
                  <a:schemeClr val="bg1"/>
                </a:solidFill>
                <a:latin typeface="Lato Black" panose="020F0A02020204030203" pitchFamily="34" charset="-18"/>
              </a:rPr>
              <a:t>Dane pozyskane dzięki</a:t>
            </a:r>
          </a:p>
          <a:p>
            <a:pPr algn="ctr">
              <a:lnSpc>
                <a:spcPct val="150000"/>
              </a:lnSpc>
            </a:pPr>
            <a:r>
              <a:rPr lang="pl-PL" dirty="0">
                <a:solidFill>
                  <a:schemeClr val="bg1"/>
                </a:solidFill>
                <a:latin typeface="Lato Black" panose="020F0A02020204030203" pitchFamily="34" charset="-18"/>
              </a:rPr>
              <a:t>pilotażowi inwentaryzacji</a:t>
            </a:r>
          </a:p>
          <a:p>
            <a:pPr algn="ctr">
              <a:lnSpc>
                <a:spcPct val="150000"/>
              </a:lnSpc>
            </a:pPr>
            <a:r>
              <a:rPr lang="pl-PL" dirty="0">
                <a:solidFill>
                  <a:schemeClr val="bg1"/>
                </a:solidFill>
                <a:latin typeface="Lato Black" panose="020F0A02020204030203" pitchFamily="34" charset="-18"/>
              </a:rPr>
              <a:t>urządzeń melioracji wodnych</a:t>
            </a:r>
          </a:p>
        </p:txBody>
      </p:sp>
      <p:sp>
        <p:nvSpPr>
          <p:cNvPr id="16" name="Prostokąt 15">
            <a:extLst>
              <a:ext uri="{FF2B5EF4-FFF2-40B4-BE49-F238E27FC236}">
                <a16:creationId xmlns:a16="http://schemas.microsoft.com/office/drawing/2014/main" id="{0690A04B-93CD-61AF-ABAD-92EF74768EFD}"/>
              </a:ext>
            </a:extLst>
          </p:cNvPr>
          <p:cNvSpPr/>
          <p:nvPr/>
        </p:nvSpPr>
        <p:spPr>
          <a:xfrm>
            <a:off x="9291203" y="10277996"/>
            <a:ext cx="3962400" cy="230179"/>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F3229BE0-BD22-E8FA-1827-6ABEAF3FFF67}"/>
              </a:ext>
            </a:extLst>
          </p:cNvPr>
          <p:cNvSpPr txBox="1"/>
          <p:nvPr/>
        </p:nvSpPr>
        <p:spPr>
          <a:xfrm>
            <a:off x="14700250" y="5069225"/>
            <a:ext cx="4277174" cy="5023619"/>
          </a:xfrm>
          <a:prstGeom prst="rect">
            <a:avLst/>
          </a:prstGeom>
          <a:noFill/>
        </p:spPr>
        <p:txBody>
          <a:bodyPr wrap="square">
            <a:spAutoFit/>
          </a:bodyPr>
          <a:lstStyle/>
          <a:p>
            <a:pPr algn="ctr">
              <a:lnSpc>
                <a:spcPct val="150000"/>
              </a:lnSpc>
            </a:pPr>
            <a:r>
              <a:rPr lang="pl-PL" dirty="0">
                <a:solidFill>
                  <a:srgbClr val="0080AF"/>
                </a:solidFill>
                <a:latin typeface="Lato Black" panose="020F0A02020204030203" pitchFamily="34" charset="-18"/>
              </a:rPr>
              <a:t>0 bystrotoków</a:t>
            </a:r>
          </a:p>
          <a:p>
            <a:pPr algn="ctr">
              <a:lnSpc>
                <a:spcPct val="150000"/>
              </a:lnSpc>
            </a:pPr>
            <a:r>
              <a:rPr lang="pl-PL" dirty="0">
                <a:solidFill>
                  <a:srgbClr val="0080AF"/>
                </a:solidFill>
                <a:latin typeface="Lato Black" panose="020F0A02020204030203" pitchFamily="34" charset="-18"/>
              </a:rPr>
              <a:t>0 kładek</a:t>
            </a:r>
          </a:p>
          <a:p>
            <a:pPr algn="ctr">
              <a:lnSpc>
                <a:spcPct val="150000"/>
              </a:lnSpc>
            </a:pPr>
            <a:r>
              <a:rPr lang="pl-PL" dirty="0">
                <a:solidFill>
                  <a:srgbClr val="0080AF"/>
                </a:solidFill>
                <a:latin typeface="Lato Black" panose="020F0A02020204030203" pitchFamily="34" charset="-18"/>
              </a:rPr>
              <a:t>0 mostów</a:t>
            </a:r>
          </a:p>
          <a:p>
            <a:pPr algn="ctr">
              <a:lnSpc>
                <a:spcPct val="150000"/>
              </a:lnSpc>
            </a:pPr>
            <a:r>
              <a:rPr lang="pl-PL" dirty="0">
                <a:solidFill>
                  <a:srgbClr val="0080AF"/>
                </a:solidFill>
                <a:latin typeface="Lato Black" panose="020F0A02020204030203" pitchFamily="34" charset="-18"/>
              </a:rPr>
              <a:t>0 progów</a:t>
            </a:r>
          </a:p>
          <a:p>
            <a:pPr algn="ctr">
              <a:lnSpc>
                <a:spcPct val="150000"/>
              </a:lnSpc>
            </a:pPr>
            <a:r>
              <a:rPr lang="pl-PL" dirty="0">
                <a:solidFill>
                  <a:srgbClr val="0080AF"/>
                </a:solidFill>
                <a:latin typeface="Lato Black" panose="020F0A02020204030203" pitchFamily="34" charset="-18"/>
              </a:rPr>
              <a:t>70 przepustów</a:t>
            </a:r>
          </a:p>
          <a:p>
            <a:pPr algn="ctr">
              <a:lnSpc>
                <a:spcPct val="150000"/>
              </a:lnSpc>
            </a:pPr>
            <a:r>
              <a:rPr lang="pl-PL" dirty="0">
                <a:solidFill>
                  <a:srgbClr val="0080AF"/>
                </a:solidFill>
                <a:latin typeface="Lato Black" panose="020F0A02020204030203" pitchFamily="34" charset="-18"/>
              </a:rPr>
              <a:t>0 przepustów z piętrzeniem</a:t>
            </a:r>
          </a:p>
          <a:p>
            <a:pPr algn="ctr">
              <a:lnSpc>
                <a:spcPct val="150000"/>
              </a:lnSpc>
            </a:pPr>
            <a:r>
              <a:rPr lang="pl-PL" dirty="0">
                <a:solidFill>
                  <a:srgbClr val="0080AF"/>
                </a:solidFill>
                <a:latin typeface="Lato Black" panose="020F0A02020204030203" pitchFamily="34" charset="-18"/>
              </a:rPr>
              <a:t>600,9 km rowów melioracyjnych</a:t>
            </a:r>
          </a:p>
          <a:p>
            <a:pPr algn="ctr">
              <a:lnSpc>
                <a:spcPct val="150000"/>
              </a:lnSpc>
            </a:pPr>
            <a:r>
              <a:rPr lang="pl-PL" dirty="0">
                <a:solidFill>
                  <a:srgbClr val="0080AF"/>
                </a:solidFill>
                <a:latin typeface="Lato Black" panose="020F0A02020204030203" pitchFamily="34" charset="-18"/>
              </a:rPr>
              <a:t>0 stopni</a:t>
            </a:r>
          </a:p>
          <a:p>
            <a:pPr algn="ctr">
              <a:lnSpc>
                <a:spcPct val="150000"/>
              </a:lnSpc>
            </a:pPr>
            <a:r>
              <a:rPr lang="pl-PL" dirty="0">
                <a:solidFill>
                  <a:srgbClr val="0080AF"/>
                </a:solidFill>
                <a:latin typeface="Lato Black" panose="020F0A02020204030203" pitchFamily="34" charset="-18"/>
              </a:rPr>
              <a:t>14 studzienek na rurociągu grawitacyjnym</a:t>
            </a:r>
          </a:p>
          <a:p>
            <a:pPr algn="ctr">
              <a:lnSpc>
                <a:spcPct val="150000"/>
              </a:lnSpc>
            </a:pPr>
            <a:r>
              <a:rPr lang="pl-PL" dirty="0">
                <a:solidFill>
                  <a:srgbClr val="0080AF"/>
                </a:solidFill>
                <a:latin typeface="Lato Black" panose="020F0A02020204030203" pitchFamily="34" charset="-18"/>
              </a:rPr>
              <a:t>25 wylotów</a:t>
            </a:r>
          </a:p>
          <a:p>
            <a:pPr algn="ctr">
              <a:lnSpc>
                <a:spcPct val="150000"/>
              </a:lnSpc>
            </a:pPr>
            <a:r>
              <a:rPr lang="pl-PL" dirty="0">
                <a:solidFill>
                  <a:srgbClr val="0080AF"/>
                </a:solidFill>
                <a:latin typeface="Lato Black" panose="020F0A02020204030203" pitchFamily="34" charset="-18"/>
              </a:rPr>
              <a:t>0 zastawek</a:t>
            </a:r>
          </a:p>
        </p:txBody>
      </p:sp>
      <p:sp>
        <p:nvSpPr>
          <p:cNvPr id="18" name="Prostokąt 17">
            <a:extLst>
              <a:ext uri="{FF2B5EF4-FFF2-40B4-BE49-F238E27FC236}">
                <a16:creationId xmlns:a16="http://schemas.microsoft.com/office/drawing/2014/main" id="{4F4B7C9E-185B-3092-AB03-E7F1FC6C73AB}"/>
              </a:ext>
            </a:extLst>
          </p:cNvPr>
          <p:cNvSpPr/>
          <p:nvPr/>
        </p:nvSpPr>
        <p:spPr>
          <a:xfrm>
            <a:off x="14861469" y="3540667"/>
            <a:ext cx="3962400" cy="1371600"/>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F8A919CF-A1AA-0E39-EA68-B2CEC59714A0}"/>
              </a:ext>
            </a:extLst>
          </p:cNvPr>
          <p:cNvSpPr txBox="1"/>
          <p:nvPr/>
        </p:nvSpPr>
        <p:spPr>
          <a:xfrm>
            <a:off x="14699673" y="3545276"/>
            <a:ext cx="4277174" cy="1284134"/>
          </a:xfrm>
          <a:prstGeom prst="rect">
            <a:avLst/>
          </a:prstGeom>
          <a:noFill/>
        </p:spPr>
        <p:txBody>
          <a:bodyPr wrap="square">
            <a:spAutoFit/>
          </a:bodyPr>
          <a:lstStyle/>
          <a:p>
            <a:pPr algn="ctr">
              <a:lnSpc>
                <a:spcPct val="150000"/>
              </a:lnSpc>
            </a:pPr>
            <a:r>
              <a:rPr lang="pl-PL" dirty="0">
                <a:solidFill>
                  <a:schemeClr val="bg1"/>
                </a:solidFill>
                <a:latin typeface="Lato Black" panose="020F0A02020204030203" pitchFamily="34" charset="-18"/>
              </a:rPr>
              <a:t>Dane zgromadzone w ewidencji</a:t>
            </a:r>
          </a:p>
          <a:p>
            <a:pPr algn="ctr">
              <a:lnSpc>
                <a:spcPct val="150000"/>
              </a:lnSpc>
            </a:pPr>
            <a:r>
              <a:rPr lang="pl-PL" dirty="0">
                <a:solidFill>
                  <a:schemeClr val="bg1"/>
                </a:solidFill>
                <a:latin typeface="Lato Black" panose="020F0A02020204030203" pitchFamily="34" charset="-18"/>
              </a:rPr>
              <a:t>urządzeń melioracji wodnych</a:t>
            </a:r>
          </a:p>
          <a:p>
            <a:pPr algn="ctr">
              <a:lnSpc>
                <a:spcPct val="150000"/>
              </a:lnSpc>
            </a:pPr>
            <a:r>
              <a:rPr lang="pl-PL" dirty="0">
                <a:solidFill>
                  <a:schemeClr val="bg1"/>
                </a:solidFill>
                <a:latin typeface="Lato Black" panose="020F0A02020204030203" pitchFamily="34" charset="-18"/>
              </a:rPr>
              <a:t>oraz zmeliorowanych gruntów</a:t>
            </a:r>
          </a:p>
        </p:txBody>
      </p:sp>
      <p:sp>
        <p:nvSpPr>
          <p:cNvPr id="20" name="Prostokąt 19">
            <a:extLst>
              <a:ext uri="{FF2B5EF4-FFF2-40B4-BE49-F238E27FC236}">
                <a16:creationId xmlns:a16="http://schemas.microsoft.com/office/drawing/2014/main" id="{BF3BA105-2694-5831-D9AF-CAF29E429F84}"/>
              </a:ext>
            </a:extLst>
          </p:cNvPr>
          <p:cNvSpPr/>
          <p:nvPr/>
        </p:nvSpPr>
        <p:spPr>
          <a:xfrm>
            <a:off x="14861469" y="10277996"/>
            <a:ext cx="3962400" cy="230179"/>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8455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854D13CC-220C-601F-56CC-B1395F1FAFAD}"/>
              </a:ext>
            </a:extLst>
          </p:cNvPr>
          <p:cNvPicPr>
            <a:picLocks noChangeAspect="1"/>
          </p:cNvPicPr>
          <p:nvPr/>
        </p:nvPicPr>
        <p:blipFill rotWithShape="1">
          <a:blip r:embed="rId2"/>
          <a:srcRect t="4352"/>
          <a:stretch/>
        </p:blipFill>
        <p:spPr>
          <a:xfrm>
            <a:off x="9594850" y="8704110"/>
            <a:ext cx="6553198" cy="1674965"/>
          </a:xfrm>
          <a:prstGeom prst="rect">
            <a:avLst/>
          </a:prstGeom>
        </p:spPr>
      </p:pic>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636833"/>
            <a:ext cx="143040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Prowadzenie ewidencji melioracji wodnych</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3" cstate="print"/>
          <a:stretch>
            <a:fillRect/>
          </a:stretch>
        </p:blipFill>
        <p:spPr>
          <a:xfrm>
            <a:off x="17054884" y="814681"/>
            <a:ext cx="765164" cy="113323"/>
          </a:xfrm>
          <a:prstGeom prst="rect">
            <a:avLst/>
          </a:prstGeom>
        </p:spPr>
      </p:pic>
      <p:pic>
        <p:nvPicPr>
          <p:cNvPr id="9" name="object 9"/>
          <p:cNvPicPr/>
          <p:nvPr/>
        </p:nvPicPr>
        <p:blipFill>
          <a:blip r:embed="rId4" cstate="print"/>
          <a:stretch>
            <a:fillRect/>
          </a:stretch>
        </p:blipFill>
        <p:spPr>
          <a:xfrm>
            <a:off x="17041040" y="997702"/>
            <a:ext cx="1516417" cy="336303"/>
          </a:xfrm>
          <a:prstGeom prst="rect">
            <a:avLst/>
          </a:prstGeom>
        </p:spPr>
      </p:pic>
      <p:sp>
        <p:nvSpPr>
          <p:cNvPr id="10" name="object 10"/>
          <p:cNvSpPr txBox="1"/>
          <p:nvPr/>
        </p:nvSpPr>
        <p:spPr>
          <a:xfrm>
            <a:off x="1082018" y="2810168"/>
            <a:ext cx="7827032" cy="6986143"/>
          </a:xfrm>
          <a:prstGeom prst="rect">
            <a:avLst/>
          </a:prstGeom>
        </p:spPr>
        <p:txBody>
          <a:bodyPr vert="horz" wrap="square" lIns="0" tIns="12065" rIns="0" bIns="0" rtlCol="0">
            <a:spAutoFit/>
          </a:bodyPr>
          <a:lstStyle/>
          <a:p>
            <a:pPr marL="12700" marR="5080" algn="l">
              <a:lnSpc>
                <a:spcPct val="122900"/>
              </a:lnSpc>
              <a:spcBef>
                <a:spcPts val="1200"/>
              </a:spcBef>
            </a:pPr>
            <a:r>
              <a:rPr lang="pl-PL" sz="2400" b="0" dirty="0">
                <a:solidFill>
                  <a:srgbClr val="404041"/>
                </a:solidFill>
                <a:latin typeface="Lato Black" panose="020F0A02020204030203" pitchFamily="34" charset="-18"/>
                <a:cs typeface="Lato Light"/>
              </a:rPr>
              <a:t>Inwentaryzacja urządzeń melioracji wodnych planowana w ramach wsparcia z KPO dla Inwestycji B3.3.1 w Obszarze C: „inwentaryzacja urządzeń melioracji wodnych w celu stworzenia aktualnej bazy danych urządzeń melioracji wodnych i gruntów zmeliorowanych” </a:t>
            </a:r>
          </a:p>
          <a:p>
            <a:pPr marL="12700" marR="5080" algn="l">
              <a:lnSpc>
                <a:spcPct val="122900"/>
              </a:lnSpc>
              <a:spcBef>
                <a:spcPts val="1200"/>
              </a:spcBef>
            </a:pPr>
            <a:endParaRPr lang="pl-PL" sz="1900" b="0" dirty="0">
              <a:solidFill>
                <a:srgbClr val="404041"/>
              </a:solidFill>
              <a:latin typeface="Lato Black" panose="020F0A02020204030203" pitchFamily="34" charset="-18"/>
              <a:cs typeface="Lato Light"/>
            </a:endParaRPr>
          </a:p>
          <a:p>
            <a:pPr marL="12700" marR="5080" algn="l">
              <a:lnSpc>
                <a:spcPct val="122900"/>
              </a:lnSpc>
              <a:spcBef>
                <a:spcPts val="1200"/>
              </a:spcBef>
            </a:pPr>
            <a:r>
              <a:rPr lang="pl-PL" sz="3600" b="0" spc="-10" dirty="0">
                <a:solidFill>
                  <a:srgbClr val="34A8CF"/>
                </a:solidFill>
                <a:latin typeface="Lato Black" panose="020F0A02020204030203" pitchFamily="34" charset="-18"/>
                <a:cs typeface="Lato Light"/>
              </a:rPr>
              <a:t>PLANOWANE ŹRÓDŁO FINANSOWANIA: </a:t>
            </a:r>
          </a:p>
          <a:p>
            <a:pPr marL="12700" marR="5080" algn="l">
              <a:lnSpc>
                <a:spcPct val="122900"/>
              </a:lnSpc>
              <a:spcBef>
                <a:spcPts val="1200"/>
              </a:spcBef>
            </a:pPr>
            <a:r>
              <a:rPr lang="pl-PL" sz="2800" b="0" spc="-10" dirty="0">
                <a:solidFill>
                  <a:srgbClr val="34A8CF"/>
                </a:solidFill>
                <a:latin typeface="Lato Black" panose="020F0A02020204030203" pitchFamily="34" charset="-18"/>
                <a:cs typeface="Lato Light"/>
              </a:rPr>
              <a:t>KPO </a:t>
            </a:r>
            <a:r>
              <a:rPr lang="pl-PL" sz="2800" b="0" spc="-10" dirty="0">
                <a:solidFill>
                  <a:srgbClr val="34A8CF"/>
                </a:solidFill>
                <a:latin typeface="Lato Medium" panose="020F0502020204030203" pitchFamily="34" charset="0"/>
                <a:ea typeface="Lato Medium" panose="020F0502020204030203" pitchFamily="34" charset="0"/>
                <a:cs typeface="Lato Medium" panose="020F0502020204030203" pitchFamily="34" charset="0"/>
              </a:rPr>
              <a:t>- szacowany koszt prac inwentaryzacyjnych dla stworzenia aktualnej bazy danych urządzeń melioracji wodnych i gruntów zmeliorowanych dla 11-15 zarządów wynosi ok. </a:t>
            </a:r>
            <a:r>
              <a:rPr lang="pl-PL" sz="2800" b="0" spc="-10" dirty="0">
                <a:solidFill>
                  <a:srgbClr val="34A8CF"/>
                </a:solidFill>
                <a:latin typeface="Lato Black" panose="020F0A02020204030203" pitchFamily="34" charset="-18"/>
                <a:ea typeface="Lato Medium" panose="020F0502020204030203" pitchFamily="34" charset="0"/>
                <a:cs typeface="Lato Medium" panose="020F0502020204030203" pitchFamily="34" charset="0"/>
              </a:rPr>
              <a:t>110 mln zł brutto</a:t>
            </a:r>
          </a:p>
        </p:txBody>
      </p:sp>
      <p:pic>
        <p:nvPicPr>
          <p:cNvPr id="13" name="Obraz 12">
            <a:extLst>
              <a:ext uri="{FF2B5EF4-FFF2-40B4-BE49-F238E27FC236}">
                <a16:creationId xmlns:a16="http://schemas.microsoft.com/office/drawing/2014/main" id="{1E6A146B-9955-307C-502A-6EF75BB0158D}"/>
              </a:ext>
            </a:extLst>
          </p:cNvPr>
          <p:cNvPicPr>
            <a:picLocks noChangeAspect="1"/>
          </p:cNvPicPr>
          <p:nvPr/>
        </p:nvPicPr>
        <p:blipFill rotWithShape="1">
          <a:blip r:embed="rId5"/>
          <a:srcRect l="15017" t="5646" r="17721" b="3629"/>
          <a:stretch/>
        </p:blipFill>
        <p:spPr>
          <a:xfrm>
            <a:off x="11347450" y="2454275"/>
            <a:ext cx="7643177" cy="7083921"/>
          </a:xfrm>
          <a:prstGeom prst="snip2DiagRect">
            <a:avLst/>
          </a:prstGeom>
        </p:spPr>
      </p:pic>
    </p:spTree>
    <p:extLst>
      <p:ext uri="{BB962C8B-B14F-4D97-AF65-F5344CB8AC3E}">
        <p14:creationId xmlns:p14="http://schemas.microsoft.com/office/powerpoint/2010/main" val="348202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638068"/>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Nowe Plany utrzymania wód (PUW)</a:t>
            </a:r>
            <a:endParaRPr lang="pl-PL"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3369376" y="4217792"/>
            <a:ext cx="5463474" cy="693460"/>
          </a:xfrm>
          <a:prstGeom prst="rect">
            <a:avLst/>
          </a:prstGeom>
        </p:spPr>
        <p:txBody>
          <a:bodyPr vert="horz" wrap="square" lIns="0" tIns="12065" rIns="0" bIns="0" rtlCol="0">
            <a:spAutoFit/>
          </a:bodyPr>
          <a:lstStyle/>
          <a:p>
            <a:pPr marL="12700" marR="5080" algn="l">
              <a:lnSpc>
                <a:spcPct val="122900"/>
              </a:lnSpc>
              <a:spcBef>
                <a:spcPts val="1200"/>
              </a:spcBef>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Projekty Planów utrzymania wód dla każdego RZGW z uwzględnieniem podziału na regiony wodne</a:t>
            </a:r>
          </a:p>
        </p:txBody>
      </p:sp>
      <p:sp>
        <p:nvSpPr>
          <p:cNvPr id="12" name="pole tekstowe 11">
            <a:extLst>
              <a:ext uri="{FF2B5EF4-FFF2-40B4-BE49-F238E27FC236}">
                <a16:creationId xmlns:a16="http://schemas.microsoft.com/office/drawing/2014/main" id="{67811C4A-82E2-3B46-72D5-98D9471395CA}"/>
              </a:ext>
            </a:extLst>
          </p:cNvPr>
          <p:cNvSpPr txBox="1"/>
          <p:nvPr/>
        </p:nvSpPr>
        <p:spPr>
          <a:xfrm>
            <a:off x="984250" y="2563366"/>
            <a:ext cx="10051472" cy="634020"/>
          </a:xfrm>
          <a:prstGeom prst="rect">
            <a:avLst/>
          </a:prstGeom>
          <a:noFill/>
        </p:spPr>
        <p:txBody>
          <a:bodyPr wrap="square">
            <a:spAutoFit/>
          </a:bodyPr>
          <a:lstStyle/>
          <a:p>
            <a:pPr marL="12700" marR="5080" algn="l">
              <a:lnSpc>
                <a:spcPct val="122900"/>
              </a:lnSpc>
              <a:spcBef>
                <a:spcPts val="1200"/>
              </a:spcBef>
            </a:pPr>
            <a:r>
              <a:rPr lang="pl-PL" sz="3200" b="0" spc="-10" dirty="0">
                <a:solidFill>
                  <a:srgbClr val="34A8CF"/>
                </a:solidFill>
                <a:latin typeface="Lato Black" panose="020F0A02020204030203" pitchFamily="34" charset="-18"/>
                <a:cs typeface="Lato Light"/>
              </a:rPr>
              <a:t>Ramy czasowe wprowadzenia PUW</a:t>
            </a:r>
          </a:p>
        </p:txBody>
      </p:sp>
      <p:sp>
        <p:nvSpPr>
          <p:cNvPr id="14" name="Strzałka: w dół 13">
            <a:extLst>
              <a:ext uri="{FF2B5EF4-FFF2-40B4-BE49-F238E27FC236}">
                <a16:creationId xmlns:a16="http://schemas.microsoft.com/office/drawing/2014/main" id="{16F88FF4-2A6B-9026-6CD0-6DB5B8D8282C}"/>
              </a:ext>
            </a:extLst>
          </p:cNvPr>
          <p:cNvSpPr/>
          <p:nvPr/>
        </p:nvSpPr>
        <p:spPr>
          <a:xfrm>
            <a:off x="1528434" y="5191420"/>
            <a:ext cx="1066800" cy="431662"/>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F3229BE0-BD22-E8FA-1827-6ABEAF3FFF67}"/>
              </a:ext>
            </a:extLst>
          </p:cNvPr>
          <p:cNvSpPr txBox="1"/>
          <p:nvPr/>
        </p:nvSpPr>
        <p:spPr>
          <a:xfrm>
            <a:off x="10204450" y="4748759"/>
            <a:ext cx="8772974" cy="1284134"/>
          </a:xfrm>
          <a:prstGeom prst="rect">
            <a:avLst/>
          </a:prstGeom>
          <a:noFill/>
        </p:spPr>
        <p:txBody>
          <a:bodyPr wrap="square">
            <a:spAutoFit/>
          </a:bodyPr>
          <a:lstStyle/>
          <a:p>
            <a:pPr algn="l">
              <a:lnSpc>
                <a:spcPct val="150000"/>
              </a:lnSpc>
            </a:pPr>
            <a:r>
              <a:rPr lang="pl-PL" dirty="0">
                <a:solidFill>
                  <a:srgbClr val="0080AF"/>
                </a:solidFill>
                <a:latin typeface="Lato Black" panose="020F0A02020204030203" pitchFamily="34" charset="-18"/>
              </a:rPr>
              <a:t>PUW musi uwzględniać:</a:t>
            </a:r>
          </a:p>
          <a:p>
            <a:pPr marL="285750" indent="-285750" algn="l">
              <a:lnSpc>
                <a:spcPct val="150000"/>
              </a:lnSpc>
              <a:buFont typeface="Arial" panose="020B0604020202020204" pitchFamily="34" charset="0"/>
              <a:buChar char="•"/>
            </a:pPr>
            <a:r>
              <a:rPr lang="pl-PL" dirty="0">
                <a:solidFill>
                  <a:srgbClr val="0080AF"/>
                </a:solidFill>
                <a:latin typeface="Lato Medium" panose="020F0502020204030203" pitchFamily="34" charset="0"/>
                <a:ea typeface="Lato Medium" panose="020F0502020204030203" pitchFamily="34" charset="0"/>
                <a:cs typeface="Lato Medium" panose="020F0502020204030203" pitchFamily="34" charset="0"/>
              </a:rPr>
              <a:t>Konieczność osiągnięcia celów środowiskowych oraz celów ochrony wód;</a:t>
            </a:r>
          </a:p>
          <a:p>
            <a:pPr marL="285750" indent="-285750" algn="l">
              <a:lnSpc>
                <a:spcPct val="150000"/>
              </a:lnSpc>
              <a:buFont typeface="Arial" panose="020B0604020202020204" pitchFamily="34" charset="0"/>
              <a:buChar char="•"/>
            </a:pPr>
            <a:r>
              <a:rPr lang="pl-PL" dirty="0">
                <a:solidFill>
                  <a:srgbClr val="0080AF"/>
                </a:solidFill>
                <a:latin typeface="Lato Medium" panose="020F0502020204030203" pitchFamily="34" charset="0"/>
                <a:ea typeface="Lato Medium" panose="020F0502020204030203" pitchFamily="34" charset="0"/>
                <a:cs typeface="Lato Medium" panose="020F0502020204030203" pitchFamily="34" charset="0"/>
              </a:rPr>
              <a:t>Potrzeby z zakresu ochrony przed powodzią</a:t>
            </a:r>
          </a:p>
        </p:txBody>
      </p:sp>
      <p:sp>
        <p:nvSpPr>
          <p:cNvPr id="18" name="Prostokąt 17">
            <a:extLst>
              <a:ext uri="{FF2B5EF4-FFF2-40B4-BE49-F238E27FC236}">
                <a16:creationId xmlns:a16="http://schemas.microsoft.com/office/drawing/2014/main" id="{4F4B7C9E-185B-3092-AB03-E7F1FC6C73AB}"/>
              </a:ext>
            </a:extLst>
          </p:cNvPr>
          <p:cNvSpPr/>
          <p:nvPr/>
        </p:nvSpPr>
        <p:spPr>
          <a:xfrm>
            <a:off x="10052050" y="2674625"/>
            <a:ext cx="8771819" cy="1316636"/>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F8A919CF-A1AA-0E39-EA68-B2CEC59714A0}"/>
              </a:ext>
            </a:extLst>
          </p:cNvPr>
          <p:cNvSpPr txBox="1"/>
          <p:nvPr/>
        </p:nvSpPr>
        <p:spPr>
          <a:xfrm>
            <a:off x="10204450" y="2700250"/>
            <a:ext cx="8619419" cy="1284134"/>
          </a:xfrm>
          <a:prstGeom prst="rect">
            <a:avLst/>
          </a:prstGeom>
          <a:noFill/>
        </p:spPr>
        <p:txBody>
          <a:bodyPr wrap="square">
            <a:spAutoFit/>
          </a:bodyPr>
          <a:lstStyle/>
          <a:p>
            <a:pPr algn="l">
              <a:lnSpc>
                <a:spcPct val="150000"/>
              </a:lnSpc>
            </a:pPr>
            <a:r>
              <a:rPr lang="pl-PL" dirty="0">
                <a:solidFill>
                  <a:schemeClr val="bg1"/>
                </a:solidFill>
                <a:latin typeface="Lato Black" panose="020F0A02020204030203" pitchFamily="34" charset="-18"/>
              </a:rPr>
              <a:t>PUW stanowi dokument planistyczny służący zaplanowaniu niezbędnego zakresu prac utrzymaniowych na śródlądowych wodach o jak najmniejszej presji na ekosystemy wodne.</a:t>
            </a:r>
          </a:p>
        </p:txBody>
      </p:sp>
      <p:sp>
        <p:nvSpPr>
          <p:cNvPr id="20" name="Prostokąt 19">
            <a:extLst>
              <a:ext uri="{FF2B5EF4-FFF2-40B4-BE49-F238E27FC236}">
                <a16:creationId xmlns:a16="http://schemas.microsoft.com/office/drawing/2014/main" id="{BF3BA105-2694-5831-D9AF-CAF29E429F84}"/>
              </a:ext>
            </a:extLst>
          </p:cNvPr>
          <p:cNvSpPr/>
          <p:nvPr/>
        </p:nvSpPr>
        <p:spPr>
          <a:xfrm>
            <a:off x="10050895" y="10355412"/>
            <a:ext cx="8772974" cy="152763"/>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a:extLst>
              <a:ext uri="{FF2B5EF4-FFF2-40B4-BE49-F238E27FC236}">
                <a16:creationId xmlns:a16="http://schemas.microsoft.com/office/drawing/2014/main" id="{96708185-CA2F-6134-79D1-4E3725F84422}"/>
              </a:ext>
            </a:extLst>
          </p:cNvPr>
          <p:cNvSpPr txBox="1"/>
          <p:nvPr/>
        </p:nvSpPr>
        <p:spPr>
          <a:xfrm>
            <a:off x="1082018" y="4291210"/>
            <a:ext cx="1959632" cy="453137"/>
          </a:xfrm>
          <a:prstGeom prst="rect">
            <a:avLst/>
          </a:prstGeom>
          <a:noFill/>
          <a:ln>
            <a:solidFill>
              <a:srgbClr val="0080AF"/>
            </a:solidFill>
          </a:ln>
        </p:spPr>
        <p:txBody>
          <a:bodyPr wrap="square">
            <a:spAutoFit/>
          </a:bodyPr>
          <a:lstStyle/>
          <a:p>
            <a:pPr algn="l">
              <a:lnSpc>
                <a:spcPct val="150000"/>
              </a:lnSpc>
            </a:pPr>
            <a:r>
              <a:rPr lang="pl-PL" dirty="0">
                <a:solidFill>
                  <a:srgbClr val="0080AF"/>
                </a:solidFill>
                <a:latin typeface="Lato Black" panose="020F0A02020204030203" pitchFamily="34" charset="-18"/>
              </a:rPr>
              <a:t>Sierpień 2024 r.</a:t>
            </a:r>
          </a:p>
        </p:txBody>
      </p:sp>
      <p:sp>
        <p:nvSpPr>
          <p:cNvPr id="22" name="object 10">
            <a:extLst>
              <a:ext uri="{FF2B5EF4-FFF2-40B4-BE49-F238E27FC236}">
                <a16:creationId xmlns:a16="http://schemas.microsoft.com/office/drawing/2014/main" id="{CCFC140F-E20C-30AD-F5A5-D9D715960CA1}"/>
              </a:ext>
            </a:extLst>
          </p:cNvPr>
          <p:cNvSpPr txBox="1"/>
          <p:nvPr/>
        </p:nvSpPr>
        <p:spPr>
          <a:xfrm>
            <a:off x="3369376" y="5959475"/>
            <a:ext cx="5463474" cy="693460"/>
          </a:xfrm>
          <a:prstGeom prst="rect">
            <a:avLst/>
          </a:prstGeom>
        </p:spPr>
        <p:txBody>
          <a:bodyPr vert="horz" wrap="square" lIns="0" tIns="12065" rIns="0" bIns="0" rtlCol="0">
            <a:spAutoFit/>
          </a:bodyPr>
          <a:lstStyle/>
          <a:p>
            <a:pPr marL="12700" marR="5080" algn="l">
              <a:lnSpc>
                <a:spcPct val="122900"/>
              </a:lnSpc>
              <a:spcBef>
                <a:spcPts val="1200"/>
              </a:spcBef>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Przeprowadzenie strategicznej oceny na środowisko, w tym:</a:t>
            </a:r>
          </a:p>
        </p:txBody>
      </p:sp>
      <p:sp>
        <p:nvSpPr>
          <p:cNvPr id="23" name="pole tekstowe 22">
            <a:extLst>
              <a:ext uri="{FF2B5EF4-FFF2-40B4-BE49-F238E27FC236}">
                <a16:creationId xmlns:a16="http://schemas.microsoft.com/office/drawing/2014/main" id="{B1D73E22-1DA6-EFC4-4326-80B827296F9F}"/>
              </a:ext>
            </a:extLst>
          </p:cNvPr>
          <p:cNvSpPr txBox="1"/>
          <p:nvPr/>
        </p:nvSpPr>
        <p:spPr>
          <a:xfrm>
            <a:off x="1082018" y="6032893"/>
            <a:ext cx="1959632" cy="453137"/>
          </a:xfrm>
          <a:prstGeom prst="rect">
            <a:avLst/>
          </a:prstGeom>
          <a:noFill/>
          <a:ln>
            <a:solidFill>
              <a:srgbClr val="0080AF"/>
            </a:solidFill>
          </a:ln>
        </p:spPr>
        <p:txBody>
          <a:bodyPr wrap="square">
            <a:spAutoFit/>
          </a:bodyPr>
          <a:lstStyle/>
          <a:p>
            <a:pPr algn="l">
              <a:lnSpc>
                <a:spcPct val="150000"/>
              </a:lnSpc>
            </a:pPr>
            <a:r>
              <a:rPr lang="pl-PL" dirty="0">
                <a:solidFill>
                  <a:srgbClr val="0080AF"/>
                </a:solidFill>
                <a:latin typeface="Lato Black" panose="020F0A02020204030203" pitchFamily="34" charset="-18"/>
              </a:rPr>
              <a:t>do maja 2025 r.</a:t>
            </a:r>
          </a:p>
        </p:txBody>
      </p:sp>
      <p:sp>
        <p:nvSpPr>
          <p:cNvPr id="24" name="object 10">
            <a:extLst>
              <a:ext uri="{FF2B5EF4-FFF2-40B4-BE49-F238E27FC236}">
                <a16:creationId xmlns:a16="http://schemas.microsoft.com/office/drawing/2014/main" id="{F4040EDA-9975-D421-7268-783F56969130}"/>
              </a:ext>
            </a:extLst>
          </p:cNvPr>
          <p:cNvSpPr txBox="1"/>
          <p:nvPr/>
        </p:nvSpPr>
        <p:spPr>
          <a:xfrm>
            <a:off x="3369376" y="7693556"/>
            <a:ext cx="5615874" cy="693460"/>
          </a:xfrm>
          <a:prstGeom prst="rect">
            <a:avLst/>
          </a:prstGeom>
        </p:spPr>
        <p:txBody>
          <a:bodyPr vert="horz" wrap="square" lIns="0" tIns="12065" rIns="0" bIns="0" rtlCol="0">
            <a:spAutoFit/>
          </a:bodyPr>
          <a:lstStyle/>
          <a:p>
            <a:pPr marL="12700" marR="5080" algn="l">
              <a:lnSpc>
                <a:spcPct val="122900"/>
              </a:lnSpc>
              <a:spcBef>
                <a:spcPts val="1200"/>
              </a:spcBef>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Konsultacje społeczne – 2 spotkania konsultacyjne dla każdego dokumentu, w skali całego kraju 22 spotkania</a:t>
            </a:r>
          </a:p>
        </p:txBody>
      </p:sp>
      <p:sp>
        <p:nvSpPr>
          <p:cNvPr id="25" name="pole tekstowe 24">
            <a:extLst>
              <a:ext uri="{FF2B5EF4-FFF2-40B4-BE49-F238E27FC236}">
                <a16:creationId xmlns:a16="http://schemas.microsoft.com/office/drawing/2014/main" id="{C966DAA6-A61D-6C72-A2C6-470F86AA438F}"/>
              </a:ext>
            </a:extLst>
          </p:cNvPr>
          <p:cNvSpPr txBox="1"/>
          <p:nvPr/>
        </p:nvSpPr>
        <p:spPr>
          <a:xfrm>
            <a:off x="3369376" y="6990868"/>
            <a:ext cx="2895600" cy="453137"/>
          </a:xfrm>
          <a:prstGeom prst="rect">
            <a:avLst/>
          </a:prstGeom>
          <a:noFill/>
          <a:ln>
            <a:solidFill>
              <a:srgbClr val="FF0000"/>
            </a:solidFill>
          </a:ln>
        </p:spPr>
        <p:txBody>
          <a:bodyPr wrap="square">
            <a:spAutoFit/>
          </a:bodyPr>
          <a:lstStyle/>
          <a:p>
            <a:pPr algn="l">
              <a:lnSpc>
                <a:spcPct val="150000"/>
              </a:lnSpc>
            </a:pPr>
            <a:r>
              <a:rPr lang="pl-PL" dirty="0">
                <a:solidFill>
                  <a:srgbClr val="0080AF"/>
                </a:solidFill>
                <a:latin typeface="Lato Black" panose="020F0A02020204030203" pitchFamily="34" charset="-18"/>
              </a:rPr>
              <a:t>Listopad-grudzień 2024 r.</a:t>
            </a:r>
          </a:p>
        </p:txBody>
      </p:sp>
      <p:sp>
        <p:nvSpPr>
          <p:cNvPr id="26" name="object 10">
            <a:extLst>
              <a:ext uri="{FF2B5EF4-FFF2-40B4-BE49-F238E27FC236}">
                <a16:creationId xmlns:a16="http://schemas.microsoft.com/office/drawing/2014/main" id="{1AF6CED0-E1CF-2F2D-EEA1-8A60519DBD8D}"/>
              </a:ext>
            </a:extLst>
          </p:cNvPr>
          <p:cNvSpPr txBox="1"/>
          <p:nvPr/>
        </p:nvSpPr>
        <p:spPr>
          <a:xfrm>
            <a:off x="3369376" y="9148393"/>
            <a:ext cx="5463474" cy="333809"/>
          </a:xfrm>
          <a:prstGeom prst="rect">
            <a:avLst/>
          </a:prstGeom>
        </p:spPr>
        <p:txBody>
          <a:bodyPr vert="horz" wrap="square" lIns="0" tIns="12065" rIns="0" bIns="0" rtlCol="0">
            <a:spAutoFit/>
          </a:bodyPr>
          <a:lstStyle/>
          <a:p>
            <a:pPr marL="12700" marR="5080" algn="l">
              <a:lnSpc>
                <a:spcPct val="122900"/>
              </a:lnSpc>
              <a:spcBef>
                <a:spcPts val="1200"/>
              </a:spcBef>
            </a:pPr>
            <a:r>
              <a:rPr lang="pl-PL" sz="19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akt prawa miejscowego przyjęty przez wojewodów</a:t>
            </a:r>
          </a:p>
        </p:txBody>
      </p:sp>
      <p:sp>
        <p:nvSpPr>
          <p:cNvPr id="27" name="pole tekstowe 26">
            <a:extLst>
              <a:ext uri="{FF2B5EF4-FFF2-40B4-BE49-F238E27FC236}">
                <a16:creationId xmlns:a16="http://schemas.microsoft.com/office/drawing/2014/main" id="{C71ECBAE-2986-E2E1-41D1-16F929864947}"/>
              </a:ext>
            </a:extLst>
          </p:cNvPr>
          <p:cNvSpPr txBox="1"/>
          <p:nvPr/>
        </p:nvSpPr>
        <p:spPr>
          <a:xfrm>
            <a:off x="1082018" y="9111736"/>
            <a:ext cx="1959632" cy="453137"/>
          </a:xfrm>
          <a:prstGeom prst="rect">
            <a:avLst/>
          </a:prstGeom>
          <a:noFill/>
          <a:ln>
            <a:solidFill>
              <a:srgbClr val="0080AF"/>
            </a:solidFill>
          </a:ln>
        </p:spPr>
        <p:txBody>
          <a:bodyPr wrap="square">
            <a:spAutoFit/>
          </a:bodyPr>
          <a:lstStyle/>
          <a:p>
            <a:pPr algn="l">
              <a:lnSpc>
                <a:spcPct val="150000"/>
              </a:lnSpc>
            </a:pPr>
            <a:r>
              <a:rPr lang="pl-PL" dirty="0">
                <a:solidFill>
                  <a:srgbClr val="0080AF"/>
                </a:solidFill>
                <a:latin typeface="Lato Black" panose="020F0A02020204030203" pitchFamily="34" charset="-18"/>
              </a:rPr>
              <a:t>Listopad 2025 r.</a:t>
            </a:r>
          </a:p>
        </p:txBody>
      </p:sp>
      <p:sp>
        <p:nvSpPr>
          <p:cNvPr id="28" name="Strzałka: w dół 27">
            <a:extLst>
              <a:ext uri="{FF2B5EF4-FFF2-40B4-BE49-F238E27FC236}">
                <a16:creationId xmlns:a16="http://schemas.microsoft.com/office/drawing/2014/main" id="{C851D907-130A-DA40-3022-DEABE2A558E5}"/>
              </a:ext>
            </a:extLst>
          </p:cNvPr>
          <p:cNvSpPr/>
          <p:nvPr/>
        </p:nvSpPr>
        <p:spPr>
          <a:xfrm>
            <a:off x="1535939" y="8582566"/>
            <a:ext cx="1066800" cy="431662"/>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Strzałka: w dół 28">
            <a:extLst>
              <a:ext uri="{FF2B5EF4-FFF2-40B4-BE49-F238E27FC236}">
                <a16:creationId xmlns:a16="http://schemas.microsoft.com/office/drawing/2014/main" id="{AAEF960D-6E0F-276C-5B95-C1D9758BE081}"/>
              </a:ext>
            </a:extLst>
          </p:cNvPr>
          <p:cNvSpPr/>
          <p:nvPr/>
        </p:nvSpPr>
        <p:spPr>
          <a:xfrm rot="16200000">
            <a:off x="2389560" y="7025345"/>
            <a:ext cx="1066800" cy="43166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a:extLst>
              <a:ext uri="{FF2B5EF4-FFF2-40B4-BE49-F238E27FC236}">
                <a16:creationId xmlns:a16="http://schemas.microsoft.com/office/drawing/2014/main" id="{EC75AFD9-ACF9-8584-875E-8E561628A857}"/>
              </a:ext>
            </a:extLst>
          </p:cNvPr>
          <p:cNvSpPr txBox="1"/>
          <p:nvPr/>
        </p:nvSpPr>
        <p:spPr>
          <a:xfrm>
            <a:off x="10204450" y="6486030"/>
            <a:ext cx="8772974" cy="3361626"/>
          </a:xfrm>
          <a:prstGeom prst="rect">
            <a:avLst/>
          </a:prstGeom>
          <a:noFill/>
        </p:spPr>
        <p:txBody>
          <a:bodyPr wrap="square">
            <a:spAutoFit/>
          </a:bodyPr>
          <a:lstStyle/>
          <a:p>
            <a:pPr algn="l">
              <a:lnSpc>
                <a:spcPct val="150000"/>
              </a:lnSpc>
            </a:pPr>
            <a:r>
              <a:rPr lang="pl-PL" dirty="0">
                <a:solidFill>
                  <a:srgbClr val="0080AF"/>
                </a:solidFill>
                <a:latin typeface="Lato Black" panose="020F0A02020204030203" pitchFamily="34" charset="-18"/>
              </a:rPr>
              <a:t>PUW zawiera:</a:t>
            </a:r>
          </a:p>
          <a:p>
            <a:pPr marL="285750" indent="-285750" algn="l">
              <a:lnSpc>
                <a:spcPct val="150000"/>
              </a:lnSpc>
              <a:buFont typeface="Arial" panose="020B0604020202020204" pitchFamily="34" charset="0"/>
              <a:buChar char="•"/>
            </a:pPr>
            <a:r>
              <a:rPr lang="pl-PL" dirty="0">
                <a:solidFill>
                  <a:srgbClr val="0080AF"/>
                </a:solidFill>
                <a:latin typeface="Lato Medium" panose="020F0502020204030203" pitchFamily="34" charset="0"/>
                <a:ea typeface="Lato Medium" panose="020F0502020204030203" pitchFamily="34" charset="0"/>
                <a:cs typeface="Lato Medium" panose="020F0502020204030203" pitchFamily="34" charset="0"/>
              </a:rPr>
              <a:t>Określenie odcinków śródlądowych wód powierzchniowych, w obrębie których występują zagrożenia dla swobodnego przepływu wód oraz spływu lodów, wraz z identyfikacją tych zagrożeń;</a:t>
            </a:r>
          </a:p>
          <a:p>
            <a:pPr marL="285750" indent="-285750" algn="l">
              <a:lnSpc>
                <a:spcPct val="150000"/>
              </a:lnSpc>
              <a:buFont typeface="Arial" panose="020B0604020202020204" pitchFamily="34" charset="0"/>
              <a:buChar char="•"/>
            </a:pPr>
            <a:r>
              <a:rPr lang="pl-PL" dirty="0">
                <a:solidFill>
                  <a:srgbClr val="0080AF"/>
                </a:solidFill>
                <a:latin typeface="Lato Medium" panose="020F0502020204030203" pitchFamily="34" charset="0"/>
                <a:ea typeface="Lato Medium" panose="020F0502020204030203" pitchFamily="34" charset="0"/>
                <a:cs typeface="Lato Medium" panose="020F0502020204030203" pitchFamily="34" charset="0"/>
              </a:rPr>
              <a:t>Wykaz będących własnością Skarbu Państwa budowli regulacyjnych i urządzeń wodnych o istotnym znaczeniu dla zarządzania wodami;</a:t>
            </a:r>
          </a:p>
          <a:p>
            <a:pPr marL="285750" indent="-285750" algn="l">
              <a:lnSpc>
                <a:spcPct val="150000"/>
              </a:lnSpc>
              <a:buFont typeface="Arial" panose="020B0604020202020204" pitchFamily="34" charset="0"/>
              <a:buChar char="•"/>
            </a:pPr>
            <a:r>
              <a:rPr lang="pl-PL" dirty="0">
                <a:solidFill>
                  <a:srgbClr val="0080AF"/>
                </a:solidFill>
                <a:latin typeface="Lato Medium" panose="020F0502020204030203" pitchFamily="34" charset="0"/>
                <a:ea typeface="Lato Medium" panose="020F0502020204030203" pitchFamily="34" charset="0"/>
                <a:cs typeface="Lato Medium" panose="020F0502020204030203" pitchFamily="34" charset="0"/>
              </a:rPr>
              <a:t>Wykaz planowanych działań utrzymaniowych (art. 227 ust.3 ustawy Prawo wodne);</a:t>
            </a:r>
          </a:p>
        </p:txBody>
      </p:sp>
    </p:spTree>
    <p:extLst>
      <p:ext uri="{BB962C8B-B14F-4D97-AF65-F5344CB8AC3E}">
        <p14:creationId xmlns:p14="http://schemas.microsoft.com/office/powerpoint/2010/main" val="25067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Obraz 16" descr="Obraz zawierający trawa, na wolnym powietrzu, roślina, niebo&#10;&#10;Opis wygenerowany automatycznie">
            <a:extLst>
              <a:ext uri="{FF2B5EF4-FFF2-40B4-BE49-F238E27FC236}">
                <a16:creationId xmlns:a16="http://schemas.microsoft.com/office/drawing/2014/main" id="{FA2AE745-D2C0-14CA-9D58-D4EE80E9EDC0}"/>
              </a:ext>
            </a:extLst>
          </p:cNvPr>
          <p:cNvPicPr>
            <a:picLocks noChangeAspect="1"/>
          </p:cNvPicPr>
          <p:nvPr/>
        </p:nvPicPr>
        <p:blipFill rotWithShape="1">
          <a:blip r:embed="rId2">
            <a:extLst>
              <a:ext uri="{28A0092B-C50C-407E-A947-70E740481C1C}">
                <a14:useLocalDpi xmlns:a14="http://schemas.microsoft.com/office/drawing/2010/main" val="0"/>
              </a:ext>
            </a:extLst>
          </a:blip>
          <a:srcRect t="18668" b="29993"/>
          <a:stretch/>
        </p:blipFill>
        <p:spPr>
          <a:xfrm>
            <a:off x="0" y="5628049"/>
            <a:ext cx="19673167" cy="5681301"/>
          </a:xfrm>
          <a:prstGeom prst="rect">
            <a:avLst/>
          </a:prstGeom>
        </p:spPr>
      </p:pic>
      <p:grpSp>
        <p:nvGrpSpPr>
          <p:cNvPr id="3" name="object 3"/>
          <p:cNvGrpSpPr/>
          <p:nvPr/>
        </p:nvGrpSpPr>
        <p:grpSpPr>
          <a:xfrm>
            <a:off x="0" y="0"/>
            <a:ext cx="20104100" cy="11308715"/>
            <a:chOff x="0" y="0"/>
            <a:chExt cx="20104100" cy="11308715"/>
          </a:xfrm>
        </p:grpSpPr>
        <p:sp>
          <p:nvSpPr>
            <p:cNvPr id="4" name="object 4"/>
            <p:cNvSpPr/>
            <p:nvPr/>
          </p:nvSpPr>
          <p:spPr>
            <a:xfrm>
              <a:off x="0" y="2143168"/>
              <a:ext cx="19674205" cy="0"/>
            </a:xfrm>
            <a:custGeom>
              <a:avLst/>
              <a:gdLst/>
              <a:ahLst/>
              <a:cxnLst/>
              <a:rect l="l" t="t" r="r" b="b"/>
              <a:pathLst>
                <a:path w="19674205">
                  <a:moveTo>
                    <a:pt x="0" y="0"/>
                  </a:moveTo>
                  <a:lnTo>
                    <a:pt x="19673673" y="0"/>
                  </a:lnTo>
                </a:path>
              </a:pathLst>
            </a:custGeom>
            <a:ln w="5235">
              <a:solidFill>
                <a:srgbClr val="34A8CF"/>
              </a:solidFill>
            </a:ln>
          </p:spPr>
          <p:txBody>
            <a:bodyPr wrap="square" lIns="0" tIns="0" rIns="0" bIns="0" rtlCol="0"/>
            <a:lstStyle/>
            <a:p>
              <a:endParaRPr/>
            </a:p>
          </p:txBody>
        </p:sp>
        <p:sp>
          <p:nvSpPr>
            <p:cNvPr id="5" name="object 5"/>
            <p:cNvSpPr/>
            <p:nvPr/>
          </p:nvSpPr>
          <p:spPr>
            <a:xfrm>
              <a:off x="19673673" y="0"/>
              <a:ext cx="430530" cy="2143760"/>
            </a:xfrm>
            <a:custGeom>
              <a:avLst/>
              <a:gdLst/>
              <a:ahLst/>
              <a:cxnLst/>
              <a:rect l="l" t="t" r="r" b="b"/>
              <a:pathLst>
                <a:path w="430530" h="2143760">
                  <a:moveTo>
                    <a:pt x="0" y="2143170"/>
                  </a:moveTo>
                  <a:lnTo>
                    <a:pt x="430426" y="2143170"/>
                  </a:lnTo>
                  <a:lnTo>
                    <a:pt x="430426" y="0"/>
                  </a:lnTo>
                  <a:lnTo>
                    <a:pt x="0" y="0"/>
                  </a:lnTo>
                  <a:lnTo>
                    <a:pt x="0" y="2143170"/>
                  </a:lnTo>
                  <a:close/>
                </a:path>
              </a:pathLst>
            </a:custGeom>
            <a:solidFill>
              <a:srgbClr val="34A8CF"/>
            </a:solidFill>
          </p:spPr>
          <p:txBody>
            <a:bodyPr wrap="square" lIns="0" tIns="0" rIns="0" bIns="0" rtlCol="0"/>
            <a:lstStyle/>
            <a:p>
              <a:endParaRPr/>
            </a:p>
          </p:txBody>
        </p:sp>
        <p:sp>
          <p:nvSpPr>
            <p:cNvPr id="6" name="object 6"/>
            <p:cNvSpPr/>
            <p:nvPr/>
          </p:nvSpPr>
          <p:spPr>
            <a:xfrm>
              <a:off x="19673673" y="2143170"/>
              <a:ext cx="430530" cy="3484879"/>
            </a:xfrm>
            <a:custGeom>
              <a:avLst/>
              <a:gdLst/>
              <a:ahLst/>
              <a:cxnLst/>
              <a:rect l="l" t="t" r="r" b="b"/>
              <a:pathLst>
                <a:path w="430530" h="3484879">
                  <a:moveTo>
                    <a:pt x="0" y="3484281"/>
                  </a:moveTo>
                  <a:lnTo>
                    <a:pt x="430426" y="3484281"/>
                  </a:lnTo>
                  <a:lnTo>
                    <a:pt x="430426" y="0"/>
                  </a:lnTo>
                  <a:lnTo>
                    <a:pt x="0" y="0"/>
                  </a:lnTo>
                  <a:lnTo>
                    <a:pt x="0" y="3484281"/>
                  </a:lnTo>
                  <a:close/>
                </a:path>
              </a:pathLst>
            </a:custGeom>
            <a:solidFill>
              <a:srgbClr val="0080AF"/>
            </a:solidFill>
          </p:spPr>
          <p:txBody>
            <a:bodyPr wrap="square" lIns="0" tIns="0" rIns="0" bIns="0" rtlCol="0"/>
            <a:lstStyle/>
            <a:p>
              <a:endParaRPr/>
            </a:p>
          </p:txBody>
        </p:sp>
        <p:sp>
          <p:nvSpPr>
            <p:cNvPr id="7" name="object 7"/>
            <p:cNvSpPr/>
            <p:nvPr/>
          </p:nvSpPr>
          <p:spPr>
            <a:xfrm>
              <a:off x="1129639" y="1125771"/>
              <a:ext cx="18975070" cy="10182860"/>
            </a:xfrm>
            <a:custGeom>
              <a:avLst/>
              <a:gdLst/>
              <a:ahLst/>
              <a:cxnLst/>
              <a:rect l="l" t="t" r="r" b="b"/>
              <a:pathLst>
                <a:path w="18975070" h="10182860">
                  <a:moveTo>
                    <a:pt x="790638" y="58712"/>
                  </a:moveTo>
                  <a:lnTo>
                    <a:pt x="742581" y="100825"/>
                  </a:lnTo>
                  <a:lnTo>
                    <a:pt x="705116" y="127215"/>
                  </a:lnTo>
                  <a:lnTo>
                    <a:pt x="659815" y="153073"/>
                  </a:lnTo>
                  <a:lnTo>
                    <a:pt x="607491" y="175336"/>
                  </a:lnTo>
                  <a:lnTo>
                    <a:pt x="548982" y="190944"/>
                  </a:lnTo>
                  <a:lnTo>
                    <a:pt x="485114" y="196824"/>
                  </a:lnTo>
                  <a:lnTo>
                    <a:pt x="448081" y="193306"/>
                  </a:lnTo>
                  <a:lnTo>
                    <a:pt x="404926" y="183502"/>
                  </a:lnTo>
                  <a:lnTo>
                    <a:pt x="357200" y="168554"/>
                  </a:lnTo>
                  <a:lnTo>
                    <a:pt x="306489" y="149593"/>
                  </a:lnTo>
                  <a:lnTo>
                    <a:pt x="254368" y="127749"/>
                  </a:lnTo>
                  <a:lnTo>
                    <a:pt x="202399" y="104178"/>
                  </a:lnTo>
                  <a:lnTo>
                    <a:pt x="152158" y="79997"/>
                  </a:lnTo>
                  <a:lnTo>
                    <a:pt x="105219" y="56362"/>
                  </a:lnTo>
                  <a:lnTo>
                    <a:pt x="63169" y="34391"/>
                  </a:lnTo>
                  <a:lnTo>
                    <a:pt x="27571" y="15214"/>
                  </a:lnTo>
                  <a:lnTo>
                    <a:pt x="0" y="0"/>
                  </a:lnTo>
                  <a:lnTo>
                    <a:pt x="0" y="154038"/>
                  </a:lnTo>
                  <a:lnTo>
                    <a:pt x="63995" y="188963"/>
                  </a:lnTo>
                  <a:lnTo>
                    <a:pt x="106667" y="211328"/>
                  </a:lnTo>
                  <a:lnTo>
                    <a:pt x="154305" y="235407"/>
                  </a:lnTo>
                  <a:lnTo>
                    <a:pt x="205333" y="260057"/>
                  </a:lnTo>
                  <a:lnTo>
                    <a:pt x="258127" y="284099"/>
                  </a:lnTo>
                  <a:lnTo>
                    <a:pt x="311099" y="306374"/>
                  </a:lnTo>
                  <a:lnTo>
                    <a:pt x="362635" y="325729"/>
                  </a:lnTo>
                  <a:lnTo>
                    <a:pt x="411137" y="340995"/>
                  </a:lnTo>
                  <a:lnTo>
                    <a:pt x="454990" y="351002"/>
                  </a:lnTo>
                  <a:lnTo>
                    <a:pt x="492607" y="354596"/>
                  </a:lnTo>
                  <a:lnTo>
                    <a:pt x="553415" y="348830"/>
                  </a:lnTo>
                  <a:lnTo>
                    <a:pt x="609854" y="333565"/>
                  </a:lnTo>
                  <a:lnTo>
                    <a:pt x="660895" y="311810"/>
                  </a:lnTo>
                  <a:lnTo>
                    <a:pt x="705523" y="286588"/>
                  </a:lnTo>
                  <a:lnTo>
                    <a:pt x="742708" y="260908"/>
                  </a:lnTo>
                  <a:lnTo>
                    <a:pt x="790638" y="220268"/>
                  </a:lnTo>
                  <a:lnTo>
                    <a:pt x="790638" y="58712"/>
                  </a:lnTo>
                  <a:close/>
                </a:path>
                <a:path w="18975070" h="10182860">
                  <a:moveTo>
                    <a:pt x="18974461" y="4501680"/>
                  </a:moveTo>
                  <a:lnTo>
                    <a:pt x="18544032" y="4501680"/>
                  </a:lnTo>
                  <a:lnTo>
                    <a:pt x="18544032" y="10182784"/>
                  </a:lnTo>
                  <a:lnTo>
                    <a:pt x="18974461" y="10182784"/>
                  </a:lnTo>
                  <a:lnTo>
                    <a:pt x="18974461" y="4501680"/>
                  </a:lnTo>
                  <a:close/>
                </a:path>
              </a:pathLst>
            </a:custGeom>
            <a:solidFill>
              <a:srgbClr val="1A688F"/>
            </a:solidFill>
          </p:spPr>
          <p:txBody>
            <a:bodyPr wrap="square" lIns="0" tIns="0" rIns="0" bIns="0" rtlCol="0"/>
            <a:lstStyle/>
            <a:p>
              <a:endParaRPr/>
            </a:p>
          </p:txBody>
        </p:sp>
        <p:sp>
          <p:nvSpPr>
            <p:cNvPr id="8" name="object 8"/>
            <p:cNvSpPr/>
            <p:nvPr/>
          </p:nvSpPr>
          <p:spPr>
            <a:xfrm>
              <a:off x="1129641" y="931071"/>
              <a:ext cx="791210" cy="238125"/>
            </a:xfrm>
            <a:custGeom>
              <a:avLst/>
              <a:gdLst/>
              <a:ahLst/>
              <a:cxnLst/>
              <a:rect l="l" t="t" r="r" b="b"/>
              <a:pathLst>
                <a:path w="791210" h="238125">
                  <a:moveTo>
                    <a:pt x="0" y="0"/>
                  </a:moveTo>
                  <a:lnTo>
                    <a:pt x="0" y="142152"/>
                  </a:lnTo>
                  <a:lnTo>
                    <a:pt x="21317" y="149987"/>
                  </a:lnTo>
                  <a:lnTo>
                    <a:pt x="80970" y="169976"/>
                  </a:lnTo>
                  <a:lnTo>
                    <a:pt x="118225" y="181183"/>
                  </a:lnTo>
                  <a:lnTo>
                    <a:pt x="159710" y="192566"/>
                  </a:lnTo>
                  <a:lnTo>
                    <a:pt x="204885" y="203651"/>
                  </a:lnTo>
                  <a:lnTo>
                    <a:pt x="253209" y="213964"/>
                  </a:lnTo>
                  <a:lnTo>
                    <a:pt x="304141" y="223031"/>
                  </a:lnTo>
                  <a:lnTo>
                    <a:pt x="357140" y="230378"/>
                  </a:lnTo>
                  <a:lnTo>
                    <a:pt x="411666" y="235531"/>
                  </a:lnTo>
                  <a:lnTo>
                    <a:pt x="467177" y="238016"/>
                  </a:lnTo>
                  <a:lnTo>
                    <a:pt x="523132" y="237359"/>
                  </a:lnTo>
                  <a:lnTo>
                    <a:pt x="578991" y="233085"/>
                  </a:lnTo>
                  <a:lnTo>
                    <a:pt x="634213" y="224722"/>
                  </a:lnTo>
                  <a:lnTo>
                    <a:pt x="688257" y="211794"/>
                  </a:lnTo>
                  <a:lnTo>
                    <a:pt x="740581" y="193828"/>
                  </a:lnTo>
                  <a:lnTo>
                    <a:pt x="790646" y="170350"/>
                  </a:lnTo>
                  <a:lnTo>
                    <a:pt x="790646" y="22774"/>
                  </a:lnTo>
                  <a:lnTo>
                    <a:pt x="736778" y="43162"/>
                  </a:lnTo>
                  <a:lnTo>
                    <a:pt x="681503" y="58806"/>
                  </a:lnTo>
                  <a:lnTo>
                    <a:pt x="625285" y="70111"/>
                  </a:lnTo>
                  <a:lnTo>
                    <a:pt x="568589" y="77483"/>
                  </a:lnTo>
                  <a:lnTo>
                    <a:pt x="511883" y="81327"/>
                  </a:lnTo>
                  <a:lnTo>
                    <a:pt x="455630" y="82050"/>
                  </a:lnTo>
                  <a:lnTo>
                    <a:pt x="400298" y="80056"/>
                  </a:lnTo>
                  <a:lnTo>
                    <a:pt x="346351" y="75753"/>
                  </a:lnTo>
                  <a:lnTo>
                    <a:pt x="294255" y="69544"/>
                  </a:lnTo>
                  <a:lnTo>
                    <a:pt x="244475" y="61837"/>
                  </a:lnTo>
                  <a:lnTo>
                    <a:pt x="197478" y="53037"/>
                  </a:lnTo>
                  <a:lnTo>
                    <a:pt x="153729" y="43549"/>
                  </a:lnTo>
                  <a:lnTo>
                    <a:pt x="113694" y="33780"/>
                  </a:lnTo>
                  <a:lnTo>
                    <a:pt x="46626" y="15019"/>
                  </a:lnTo>
                  <a:lnTo>
                    <a:pt x="20525" y="6838"/>
                  </a:lnTo>
                  <a:lnTo>
                    <a:pt x="0" y="0"/>
                  </a:lnTo>
                  <a:close/>
                </a:path>
              </a:pathLst>
            </a:custGeom>
            <a:solidFill>
              <a:srgbClr val="0080AF"/>
            </a:solidFill>
          </p:spPr>
          <p:txBody>
            <a:bodyPr wrap="square" lIns="0" tIns="0" rIns="0" bIns="0" rtlCol="0"/>
            <a:lstStyle/>
            <a:p>
              <a:endParaRPr/>
            </a:p>
          </p:txBody>
        </p:sp>
        <p:sp>
          <p:nvSpPr>
            <p:cNvPr id="9" name="object 9"/>
            <p:cNvSpPr/>
            <p:nvPr/>
          </p:nvSpPr>
          <p:spPr>
            <a:xfrm>
              <a:off x="1129641" y="689725"/>
              <a:ext cx="791210" cy="229870"/>
            </a:xfrm>
            <a:custGeom>
              <a:avLst/>
              <a:gdLst/>
              <a:ahLst/>
              <a:cxnLst/>
              <a:rect l="l" t="t" r="r" b="b"/>
              <a:pathLst>
                <a:path w="791210" h="229869">
                  <a:moveTo>
                    <a:pt x="457441" y="0"/>
                  </a:moveTo>
                  <a:lnTo>
                    <a:pt x="379638" y="4493"/>
                  </a:lnTo>
                  <a:lnTo>
                    <a:pt x="324919" y="9379"/>
                  </a:lnTo>
                  <a:lnTo>
                    <a:pt x="264414" y="15375"/>
                  </a:lnTo>
                  <a:lnTo>
                    <a:pt x="201691" y="21995"/>
                  </a:lnTo>
                  <a:lnTo>
                    <a:pt x="83867" y="35158"/>
                  </a:lnTo>
                  <a:lnTo>
                    <a:pt x="0" y="44972"/>
                  </a:lnTo>
                  <a:lnTo>
                    <a:pt x="0" y="185973"/>
                  </a:lnTo>
                  <a:lnTo>
                    <a:pt x="210493" y="166404"/>
                  </a:lnTo>
                  <a:lnTo>
                    <a:pt x="272138" y="161067"/>
                  </a:lnTo>
                  <a:lnTo>
                    <a:pt x="328024" y="156605"/>
                  </a:lnTo>
                  <a:lnTo>
                    <a:pt x="373469" y="153541"/>
                  </a:lnTo>
                  <a:lnTo>
                    <a:pt x="403788" y="152403"/>
                  </a:lnTo>
                  <a:lnTo>
                    <a:pt x="458512" y="186879"/>
                  </a:lnTo>
                  <a:lnTo>
                    <a:pt x="513722" y="209984"/>
                  </a:lnTo>
                  <a:lnTo>
                    <a:pt x="567952" y="223556"/>
                  </a:lnTo>
                  <a:lnTo>
                    <a:pt x="619737" y="229432"/>
                  </a:lnTo>
                  <a:lnTo>
                    <a:pt x="667609" y="229449"/>
                  </a:lnTo>
                  <a:lnTo>
                    <a:pt x="710102" y="225445"/>
                  </a:lnTo>
                  <a:lnTo>
                    <a:pt x="745750" y="219257"/>
                  </a:lnTo>
                  <a:lnTo>
                    <a:pt x="773087" y="212723"/>
                  </a:lnTo>
                  <a:lnTo>
                    <a:pt x="790646" y="207679"/>
                  </a:lnTo>
                  <a:lnTo>
                    <a:pt x="790646" y="69935"/>
                  </a:lnTo>
                  <a:lnTo>
                    <a:pt x="771831" y="74718"/>
                  </a:lnTo>
                  <a:lnTo>
                    <a:pt x="740592" y="80044"/>
                  </a:lnTo>
                  <a:lnTo>
                    <a:pt x="699879" y="83710"/>
                  </a:lnTo>
                  <a:lnTo>
                    <a:pt x="652641" y="83511"/>
                  </a:lnTo>
                  <a:lnTo>
                    <a:pt x="601828" y="77245"/>
                  </a:lnTo>
                  <a:lnTo>
                    <a:pt x="550390" y="62706"/>
                  </a:lnTo>
                  <a:lnTo>
                    <a:pt x="501278" y="37692"/>
                  </a:lnTo>
                  <a:lnTo>
                    <a:pt x="457441" y="0"/>
                  </a:lnTo>
                  <a:close/>
                </a:path>
              </a:pathLst>
            </a:custGeom>
            <a:solidFill>
              <a:srgbClr val="34A8CF"/>
            </a:solidFill>
          </p:spPr>
          <p:txBody>
            <a:bodyPr wrap="square" lIns="0" tIns="0" rIns="0" bIns="0" rtlCol="0"/>
            <a:lstStyle/>
            <a:p>
              <a:endParaRPr/>
            </a:p>
          </p:txBody>
        </p:sp>
        <p:pic>
          <p:nvPicPr>
            <p:cNvPr id="10" name="object 10"/>
            <p:cNvPicPr/>
            <p:nvPr/>
          </p:nvPicPr>
          <p:blipFill>
            <a:blip r:embed="rId3" cstate="print"/>
            <a:stretch>
              <a:fillRect/>
            </a:stretch>
          </p:blipFill>
          <p:spPr>
            <a:xfrm>
              <a:off x="2079905" y="767514"/>
              <a:ext cx="898638" cy="133094"/>
            </a:xfrm>
            <a:prstGeom prst="rect">
              <a:avLst/>
            </a:prstGeom>
          </p:spPr>
        </p:pic>
        <p:pic>
          <p:nvPicPr>
            <p:cNvPr id="11" name="object 11"/>
            <p:cNvPicPr/>
            <p:nvPr/>
          </p:nvPicPr>
          <p:blipFill>
            <a:blip r:embed="rId4" cstate="print"/>
            <a:stretch>
              <a:fillRect/>
            </a:stretch>
          </p:blipFill>
          <p:spPr>
            <a:xfrm>
              <a:off x="2071819" y="982468"/>
              <a:ext cx="1772749" cy="164976"/>
            </a:xfrm>
            <a:prstGeom prst="rect">
              <a:avLst/>
            </a:prstGeom>
          </p:spPr>
        </p:pic>
        <p:pic>
          <p:nvPicPr>
            <p:cNvPr id="12" name="object 12"/>
            <p:cNvPicPr/>
            <p:nvPr/>
          </p:nvPicPr>
          <p:blipFill>
            <a:blip r:embed="rId5" cstate="print"/>
            <a:stretch>
              <a:fillRect/>
            </a:stretch>
          </p:blipFill>
          <p:spPr>
            <a:xfrm>
              <a:off x="2063648" y="1211020"/>
              <a:ext cx="1115625" cy="166413"/>
            </a:xfrm>
            <a:prstGeom prst="rect">
              <a:avLst/>
            </a:prstGeom>
          </p:spPr>
        </p:pic>
      </p:grpSp>
      <p:sp>
        <p:nvSpPr>
          <p:cNvPr id="13" name="object 13"/>
          <p:cNvSpPr txBox="1">
            <a:spLocks noGrp="1"/>
          </p:cNvSpPr>
          <p:nvPr>
            <p:ph type="title"/>
          </p:nvPr>
        </p:nvSpPr>
        <p:spPr>
          <a:xfrm>
            <a:off x="1116944" y="2388705"/>
            <a:ext cx="18460106" cy="3037370"/>
          </a:xfrm>
          <a:prstGeom prst="rect">
            <a:avLst/>
          </a:prstGeom>
        </p:spPr>
        <p:txBody>
          <a:bodyPr vert="horz" wrap="square" lIns="0" tIns="66675" rIns="0" bIns="0" rtlCol="0">
            <a:spAutoFit/>
          </a:bodyPr>
          <a:lstStyle/>
          <a:p>
            <a:pPr marL="12700">
              <a:lnSpc>
                <a:spcPct val="100000"/>
              </a:lnSpc>
              <a:spcBef>
                <a:spcPts val="525"/>
              </a:spcBef>
            </a:pPr>
            <a:r>
              <a:rPr lang="pl-PL" sz="6600" dirty="0"/>
              <a:t>Dziękuję za uwagę</a:t>
            </a:r>
            <a:br>
              <a:rPr lang="pl-PL" sz="6600" dirty="0"/>
            </a:br>
            <a:br>
              <a:rPr lang="pl-PL" sz="4000" dirty="0"/>
            </a:br>
            <a:br>
              <a:rPr lang="pl-PL" sz="1100" dirty="0"/>
            </a:br>
            <a:r>
              <a:rPr lang="pl-PL" sz="4000" dirty="0">
                <a:solidFill>
                  <a:srgbClr val="34A8CF"/>
                </a:solidFill>
                <a:latin typeface="Lato Black" panose="020F0A02020204030203" pitchFamily="34" charset="-18"/>
              </a:rPr>
              <a:t>Mateusz Balcerowicz</a:t>
            </a:r>
            <a:br>
              <a:rPr lang="pl-PL" sz="4000" dirty="0">
                <a:solidFill>
                  <a:srgbClr val="34A8CF"/>
                </a:solidFill>
              </a:rPr>
            </a:br>
            <a:r>
              <a:rPr lang="pl-PL" sz="3600" dirty="0">
                <a:solidFill>
                  <a:srgbClr val="34A8CF"/>
                </a:solidFill>
              </a:rPr>
              <a:t>Zastępca Prezesa ds. Ochrony Przed Powodzią i Suszą</a:t>
            </a:r>
            <a:endParaRPr sz="3600" dirty="0"/>
          </a:p>
        </p:txBody>
      </p:sp>
      <p:sp>
        <p:nvSpPr>
          <p:cNvPr id="14" name="pole tekstowe 13">
            <a:extLst>
              <a:ext uri="{FF2B5EF4-FFF2-40B4-BE49-F238E27FC236}">
                <a16:creationId xmlns:a16="http://schemas.microsoft.com/office/drawing/2014/main" id="{6676C784-0BDB-3ED3-295C-CF6BD45AC2BC}"/>
              </a:ext>
            </a:extLst>
          </p:cNvPr>
          <p:cNvSpPr txBox="1"/>
          <p:nvPr/>
        </p:nvSpPr>
        <p:spPr>
          <a:xfrm>
            <a:off x="9213850" y="10844832"/>
            <a:ext cx="10092518" cy="369332"/>
          </a:xfrm>
          <a:prstGeom prst="rect">
            <a:avLst/>
          </a:prstGeom>
          <a:noFill/>
        </p:spPr>
        <p:txBody>
          <a:bodyPr wrap="square">
            <a:spAutoFit/>
          </a:bodyPr>
          <a:lstStyle/>
          <a:p>
            <a:pPr algn="r"/>
            <a:r>
              <a:rPr lang="pl-PL" dirty="0">
                <a:solidFill>
                  <a:srgbClr val="FFFFFF"/>
                </a:solidFill>
                <a:latin typeface="Lato" panose="020F0502020204030203" pitchFamily="34" charset="-18"/>
              </a:rPr>
              <a:t>Jaz w </a:t>
            </a:r>
            <a:r>
              <a:rPr lang="pl-PL" dirty="0" err="1">
                <a:solidFill>
                  <a:srgbClr val="FFFFFF"/>
                </a:solidFill>
                <a:latin typeface="Lato" panose="020F0502020204030203" pitchFamily="34" charset="-18"/>
              </a:rPr>
              <a:t>Złotoria</a:t>
            </a:r>
            <a:r>
              <a:rPr lang="pl-PL" dirty="0">
                <a:solidFill>
                  <a:srgbClr val="FFFFFF"/>
                </a:solidFill>
                <a:latin typeface="Lato" panose="020F0502020204030203" pitchFamily="34" charset="-18"/>
              </a:rPr>
              <a:t> na rzece Narew</a:t>
            </a:r>
          </a:p>
        </p:txBody>
      </p:sp>
    </p:spTree>
    <p:extLst>
      <p:ext uri="{BB962C8B-B14F-4D97-AF65-F5344CB8AC3E}">
        <p14:creationId xmlns:p14="http://schemas.microsoft.com/office/powerpoint/2010/main" val="194158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589145"/>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Plan przeciwdziałania skutkom suszy (PPSS)</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082018" y="2691503"/>
            <a:ext cx="8436632" cy="8327472"/>
          </a:xfrm>
          <a:prstGeom prst="rect">
            <a:avLst/>
          </a:prstGeom>
        </p:spPr>
        <p:txBody>
          <a:bodyPr vert="horz" wrap="square" lIns="0" tIns="12065" rIns="0" bIns="0" rtlCol="0">
            <a:spAutoFit/>
          </a:bodyPr>
          <a:lstStyle/>
          <a:p>
            <a:pPr marL="12700" marR="5080" algn="l">
              <a:lnSpc>
                <a:spcPct val="122900"/>
              </a:lnSpc>
              <a:spcBef>
                <a:spcPts val="1200"/>
              </a:spcBef>
            </a:pPr>
            <a:r>
              <a:rPr lang="pl-PL" sz="1900" b="0" dirty="0">
                <a:solidFill>
                  <a:srgbClr val="404041"/>
                </a:solidFill>
                <a:latin typeface="Lato Black" panose="020F0A02020204030203" pitchFamily="34" charset="-18"/>
                <a:cs typeface="Lato Light"/>
              </a:rPr>
              <a:t>3 września 2021 r., Minister właściwy ds. gospodarki wodnej opublikował rozporządzenie w sprawie przyjęcia planu przeciwdziałania skutkom suszy (PPSS). Rozporządzenie weszło w życie dnia 17.09.2021 r.</a:t>
            </a:r>
          </a:p>
          <a:p>
            <a:pPr marL="12700" marR="5080" algn="l">
              <a:lnSpc>
                <a:spcPct val="122900"/>
              </a:lnSpc>
              <a:spcBef>
                <a:spcPts val="1200"/>
              </a:spcBef>
            </a:pPr>
            <a:r>
              <a:rPr lang="pl-PL" sz="2800" b="0" spc="-10" dirty="0">
                <a:solidFill>
                  <a:srgbClr val="34A8CF"/>
                </a:solidFill>
                <a:latin typeface="Lato Black" panose="020F0A02020204030203" pitchFamily="34" charset="-18"/>
                <a:cs typeface="Lato Light"/>
              </a:rPr>
              <a:t>Dziennik Ustaw Rzeczypospolitej Polskiej, </a:t>
            </a:r>
            <a:br>
              <a:rPr lang="pl-PL" sz="2800" b="0" spc="-10" dirty="0">
                <a:solidFill>
                  <a:srgbClr val="34A8CF"/>
                </a:solidFill>
                <a:latin typeface="Lato Black" panose="020F0A02020204030203" pitchFamily="34" charset="-18"/>
                <a:cs typeface="Lato Light"/>
              </a:rPr>
            </a:br>
            <a:r>
              <a:rPr lang="pl-PL" sz="2800" b="0" spc="-10" dirty="0">
                <a:solidFill>
                  <a:srgbClr val="34A8CF"/>
                </a:solidFill>
                <a:latin typeface="Lato Black" panose="020F0A02020204030203" pitchFamily="34" charset="-18"/>
                <a:cs typeface="Lato Light"/>
              </a:rPr>
              <a:t>Warszawa, dnia 3 września 2021 r.</a:t>
            </a:r>
            <a:endParaRPr lang="pl-PL" sz="2800" spc="120" dirty="0">
              <a:solidFill>
                <a:srgbClr val="404041"/>
              </a:solidFill>
              <a:latin typeface="Lato Black" panose="020F0A02020204030203" pitchFamily="34" charset="-18"/>
              <a:cs typeface="Lato Light"/>
            </a:endParaRPr>
          </a:p>
          <a:p>
            <a:pPr marL="12700" marR="5080" algn="l">
              <a:lnSpc>
                <a:spcPct val="122900"/>
              </a:lnSpc>
              <a:spcBef>
                <a:spcPts val="1200"/>
              </a:spcBef>
            </a:pPr>
            <a:r>
              <a:rPr lang="pl-PL" sz="19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Za wdrożenie PPSS odpowiadają organy administracji rządowej, samorządowej oraz PGW Wody Polskie.</a:t>
            </a:r>
          </a:p>
          <a:p>
            <a:pPr marL="12700" marR="5080" algn="l">
              <a:lnSpc>
                <a:spcPct val="122900"/>
              </a:lnSpc>
              <a:spcBef>
                <a:spcPts val="1200"/>
              </a:spcBef>
            </a:pPr>
            <a:r>
              <a:rPr lang="pl-PL" sz="19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PPSS stanowi główny dokument planistyczny na podstawie, którego prowadzone jest przeciwdziałanie skutkom suszy. </a:t>
            </a:r>
          </a:p>
          <a:p>
            <a:pPr marL="12700" marR="5080" algn="l">
              <a:lnSpc>
                <a:spcPct val="122900"/>
              </a:lnSpc>
              <a:spcBef>
                <a:spcPts val="1200"/>
              </a:spcBef>
            </a:pPr>
            <a:endParaRPr lang="pl-PL" sz="1900" b="0" dirty="0">
              <a:solidFill>
                <a:srgbClr val="404041"/>
              </a:solidFill>
              <a:latin typeface="Lato Light"/>
              <a:cs typeface="Lato Light"/>
            </a:endParaRPr>
          </a:p>
          <a:p>
            <a:pPr marL="12700" marR="5080" algn="l">
              <a:lnSpc>
                <a:spcPct val="122900"/>
              </a:lnSpc>
              <a:spcBef>
                <a:spcPts val="1200"/>
              </a:spcBef>
            </a:pPr>
            <a:r>
              <a:rPr lang="pl-PL" sz="190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Celem PPSS jest:</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skuteczne zarządzanie zasobami wodnymi dla zwiększenia dostępnych zasobów wodnych,</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zwiększanie retencjonowania (magazynowania) wód,</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edukacja w zakresie suszy i koordynacja działań powiązanych z suszą,</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stworzenie mechanizmów realizacji i finansowania działań służących przeciwdziałaniu skutkom suszy.</a:t>
            </a:r>
          </a:p>
          <a:p>
            <a:pPr marL="12700" marR="5080" algn="just">
              <a:lnSpc>
                <a:spcPct val="122900"/>
              </a:lnSpc>
              <a:spcBef>
                <a:spcPts val="1200"/>
              </a:spcBef>
            </a:pPr>
            <a:endParaRPr lang="pl-PL" sz="1900" dirty="0">
              <a:latin typeface="Lato Light"/>
              <a:cs typeface="Lato Light"/>
            </a:endParaRPr>
          </a:p>
        </p:txBody>
      </p:sp>
      <p:pic>
        <p:nvPicPr>
          <p:cNvPr id="14" name="Obraz 13" descr="Obraz zawierający mapa&#10;&#10;Opis wygenerowany automatycznie">
            <a:extLst>
              <a:ext uri="{FF2B5EF4-FFF2-40B4-BE49-F238E27FC236}">
                <a16:creationId xmlns:a16="http://schemas.microsoft.com/office/drawing/2014/main" id="{D4F959C3-EE1B-F1B5-19E6-06B64BCB928E}"/>
              </a:ext>
            </a:extLst>
          </p:cNvPr>
          <p:cNvPicPr>
            <a:picLocks noChangeAspect="1"/>
          </p:cNvPicPr>
          <p:nvPr/>
        </p:nvPicPr>
        <p:blipFill rotWithShape="1">
          <a:blip r:embed="rId4">
            <a:extLst>
              <a:ext uri="{28A0092B-C50C-407E-A947-70E740481C1C}">
                <a14:useLocalDpi xmlns:a14="http://schemas.microsoft.com/office/drawing/2010/main" val="0"/>
              </a:ext>
            </a:extLst>
          </a:blip>
          <a:srcRect b="18785"/>
          <a:stretch/>
        </p:blipFill>
        <p:spPr>
          <a:xfrm>
            <a:off x="9366250" y="2030416"/>
            <a:ext cx="10196720" cy="8281232"/>
          </a:xfrm>
          <a:prstGeom prst="rect">
            <a:avLst/>
          </a:prstGeom>
        </p:spPr>
      </p:pic>
      <p:pic>
        <p:nvPicPr>
          <p:cNvPr id="15" name="Obraz 14">
            <a:extLst>
              <a:ext uri="{FF2B5EF4-FFF2-40B4-BE49-F238E27FC236}">
                <a16:creationId xmlns:a16="http://schemas.microsoft.com/office/drawing/2014/main" id="{EA9EC5D6-E0F0-E9B1-5154-28D10ADB35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0650" y="8454610"/>
            <a:ext cx="2577757" cy="16486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589145"/>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Plan przeciwdziałania skutkom suszy (PPSS)</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082018" y="2691503"/>
            <a:ext cx="9198632" cy="7437805"/>
          </a:xfrm>
          <a:prstGeom prst="rect">
            <a:avLst/>
          </a:prstGeom>
        </p:spPr>
        <p:txBody>
          <a:bodyPr vert="horz" wrap="square" lIns="0" tIns="12065" rIns="0" bIns="0" rtlCol="0">
            <a:spAutoFit/>
          </a:bodyPr>
          <a:lstStyle/>
          <a:p>
            <a:pPr marL="12700" marR="5080" algn="l">
              <a:lnSpc>
                <a:spcPct val="122900"/>
              </a:lnSpc>
              <a:spcBef>
                <a:spcPts val="1200"/>
              </a:spcBef>
            </a:pPr>
            <a:r>
              <a:rPr lang="pl-PL" sz="2800" b="0" spc="-10" dirty="0">
                <a:solidFill>
                  <a:srgbClr val="34A8CF"/>
                </a:solidFill>
                <a:latin typeface="Lato Black" panose="020F0A02020204030203" pitchFamily="34" charset="-18"/>
                <a:cs typeface="Lato Light"/>
              </a:rPr>
              <a:t>PPSS obejmuje: </a:t>
            </a:r>
          </a:p>
          <a:p>
            <a:pPr marL="12700" marR="5080" algn="l">
              <a:lnSpc>
                <a:spcPct val="122900"/>
              </a:lnSpc>
              <a:spcBef>
                <a:spcPts val="1200"/>
              </a:spcBef>
            </a:pPr>
            <a:endParaRPr lang="pl-PL" sz="1900" b="0" dirty="0">
              <a:solidFill>
                <a:srgbClr val="404041"/>
              </a:solidFill>
              <a:latin typeface="Lato Light"/>
              <a:cs typeface="Lato Light"/>
            </a:endParaRP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Analizę możliwości powiększenia dyspozycyjnych zasobów wodnych </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Medium" panose="020F0502020204030203" pitchFamily="34" charset="0"/>
              </a:rPr>
              <a:t>Propozycje budowy lub przebudowy </a:t>
            </a:r>
            <a:r>
              <a:rPr lang="pl-PL" sz="1900" b="0" dirty="0">
                <a:solidFill>
                  <a:srgbClr val="404041"/>
                </a:solidFill>
                <a:latin typeface="Lato Light"/>
                <a:cs typeface="Lato Light"/>
              </a:rPr>
              <a:t>urządzeń wodnych</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Propozycje niezbędnych zmian w zakresie korzystania z zasobów wodnych oraz zmian </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naturalnej i sztucznej retencji,</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Załącznik nr 1 do PPSS - Lista zadań inwestycyjnych z PPI służących zwiększeniu retencji oraz wspierających przeciwdziałanie skutkom suszy - lista A </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Załącznik nr 2  do PPSS - Lista zadań inwestycyjnych związanych ze zwiększeniem retencji korytowej w zlewniach na obszarach wiejskich - lista B </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Załącznik nr 3 do PPSS - Lista inwestycji zgłoszonych przez podmioty zewnętrzne (spoza PGW WP) - lista C</a:t>
            </a:r>
          </a:p>
          <a:p>
            <a:pPr marL="355600" marR="5080" indent="-342900" algn="l">
              <a:lnSpc>
                <a:spcPct val="122900"/>
              </a:lnSpc>
              <a:spcBef>
                <a:spcPts val="1200"/>
              </a:spcBef>
              <a:buFont typeface="Arial" panose="020B0604020202020204" pitchFamily="34" charset="0"/>
              <a:buChar char="•"/>
            </a:pPr>
            <a:r>
              <a:rPr lang="pl-PL" sz="1900" b="0" dirty="0">
                <a:solidFill>
                  <a:srgbClr val="404041"/>
                </a:solidFill>
                <a:latin typeface="Lato Light"/>
                <a:cs typeface="Lato Light"/>
              </a:rPr>
              <a:t>Załącznik nr 4 do PPSS - Przedstawia katalog działań. Wśród proponowanych działań znajdują się działania związane ze zwiększeniem retencji, działania formalne, a także działania edukacyjne. </a:t>
            </a:r>
          </a:p>
          <a:p>
            <a:pPr marL="12700" marR="5080" algn="just">
              <a:lnSpc>
                <a:spcPct val="122900"/>
              </a:lnSpc>
              <a:spcBef>
                <a:spcPts val="1200"/>
              </a:spcBef>
            </a:pPr>
            <a:endParaRPr lang="pl-PL" sz="1900" dirty="0">
              <a:latin typeface="Lato Light"/>
              <a:cs typeface="Lato Light"/>
            </a:endParaRPr>
          </a:p>
        </p:txBody>
      </p:sp>
      <p:pic>
        <p:nvPicPr>
          <p:cNvPr id="11" name="Obraz 10">
            <a:extLst>
              <a:ext uri="{FF2B5EF4-FFF2-40B4-BE49-F238E27FC236}">
                <a16:creationId xmlns:a16="http://schemas.microsoft.com/office/drawing/2014/main" id="{ECD08F63-3A7C-0D5E-101D-2D8CD7D2E889}"/>
              </a:ext>
            </a:extLst>
          </p:cNvPr>
          <p:cNvPicPr/>
          <p:nvPr/>
        </p:nvPicPr>
        <p:blipFill rotWithShape="1">
          <a:blip r:embed="rId4" cstate="print">
            <a:extLst>
              <a:ext uri="{28A0092B-C50C-407E-A947-70E740481C1C}">
                <a14:useLocalDpi xmlns:a14="http://schemas.microsoft.com/office/drawing/2010/main" val="0"/>
              </a:ext>
            </a:extLst>
          </a:blip>
          <a:srcRect t="1451" b="2319"/>
          <a:stretch/>
        </p:blipFill>
        <p:spPr bwMode="auto">
          <a:xfrm>
            <a:off x="11715502" y="2291884"/>
            <a:ext cx="6842532" cy="8849191"/>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320796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589145"/>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Wdrażanie zapisów PPSS</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082018" y="3978275"/>
            <a:ext cx="11408432" cy="4642938"/>
          </a:xfrm>
          <a:prstGeom prst="rect">
            <a:avLst/>
          </a:prstGeom>
        </p:spPr>
        <p:txBody>
          <a:bodyPr vert="horz" wrap="square" lIns="0" tIns="12065" rIns="0" bIns="0" rtlCol="0">
            <a:spAutoFit/>
          </a:bodyPr>
          <a:lstStyle/>
          <a:p>
            <a:pPr marL="12700" marR="5080" algn="l">
              <a:lnSpc>
                <a:spcPct val="122900"/>
              </a:lnSpc>
              <a:spcBef>
                <a:spcPts val="1200"/>
              </a:spcBef>
            </a:pPr>
            <a:endParaRPr lang="pl-PL" sz="1900" b="0" dirty="0">
              <a:solidFill>
                <a:srgbClr val="404041"/>
              </a:solidFill>
              <a:latin typeface="Lato Light"/>
              <a:cs typeface="Lato Light"/>
            </a:endParaRP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Wdrażanie zapisów planu przeciwdziałania skutkom suszy (PPSS) </a:t>
            </a:r>
            <a:b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b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(działanie 21 z załącznika nr 4 do PPSS) </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Przekazane do Ośrodków Doradztwa Rolniczego przy piśmie z dnia 24.10.2022 r.</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Dostępna na stronie </a:t>
            </a:r>
            <a:r>
              <a:rPr lang="pl-PL" sz="2400" b="0" dirty="0">
                <a:solidFill>
                  <a:schemeClr val="accent1">
                    <a:lumMod val="75000"/>
                  </a:schemeClr>
                </a:solidFill>
                <a:latin typeface="Lato Black" panose="020F0A02020204030203" pitchFamily="34" charset="-18"/>
                <a:ea typeface="Lato Medium" panose="020F0502020204030203" pitchFamily="34" charset="0"/>
                <a:cs typeface="Lato Medium" panose="020F0502020204030203" pitchFamily="34" charset="0"/>
              </a:rPr>
              <a:t>https://stopsuszy.pl/broszury/</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W broszurze zawarto między innymi informacje dotyczące działań zwiększających ilość oraz czas retencji wód w gruntach, zabiegów ograniczających straty na parowanie, działań zwiększających retencję na gruntach leśnych.</a:t>
            </a:r>
          </a:p>
          <a:p>
            <a:pPr marL="12700" marR="5080" algn="just">
              <a:lnSpc>
                <a:spcPct val="122900"/>
              </a:lnSpc>
              <a:spcBef>
                <a:spcPts val="1200"/>
              </a:spcBef>
            </a:pPr>
            <a:endParaRPr lang="pl-PL" sz="1900" dirty="0">
              <a:latin typeface="Lato Light"/>
              <a:cs typeface="Lato Light"/>
            </a:endParaRPr>
          </a:p>
        </p:txBody>
      </p:sp>
      <p:pic>
        <p:nvPicPr>
          <p:cNvPr id="12" name="Obraz 11">
            <a:extLst>
              <a:ext uri="{FF2B5EF4-FFF2-40B4-BE49-F238E27FC236}">
                <a16:creationId xmlns:a16="http://schemas.microsoft.com/office/drawing/2014/main" id="{30B34C74-CDEC-A717-D388-77EDD18AE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220" y="2454275"/>
            <a:ext cx="5883862" cy="8345906"/>
          </a:xfrm>
          <a:prstGeom prst="rect">
            <a:avLst/>
          </a:prstGeom>
        </p:spPr>
      </p:pic>
    </p:spTree>
    <p:extLst>
      <p:ext uri="{BB962C8B-B14F-4D97-AF65-F5344CB8AC3E}">
        <p14:creationId xmlns:p14="http://schemas.microsoft.com/office/powerpoint/2010/main" val="372479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589145"/>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Wdrażanie zapisów PPSS</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082018" y="2682875"/>
            <a:ext cx="16738030" cy="6845144"/>
          </a:xfrm>
          <a:prstGeom prst="rect">
            <a:avLst/>
          </a:prstGeom>
        </p:spPr>
        <p:txBody>
          <a:bodyPr vert="horz" wrap="square" lIns="0" tIns="12065" rIns="0" bIns="0" rtlCol="0">
            <a:spAutoFit/>
          </a:bodyPr>
          <a:lstStyle/>
          <a:p>
            <a:pPr marL="12700" marR="5080" algn="l">
              <a:lnSpc>
                <a:spcPct val="122900"/>
              </a:lnSpc>
              <a:spcBef>
                <a:spcPts val="1200"/>
              </a:spcBef>
            </a:pPr>
            <a:endParaRPr lang="pl-PL" sz="1900" b="0" dirty="0">
              <a:solidFill>
                <a:srgbClr val="404041"/>
              </a:solidFill>
              <a:latin typeface="Lato Light"/>
              <a:cs typeface="Lato Light"/>
            </a:endParaRP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W 2020 r. opracowano założenia do Programu Kształtowania Zasobów Wodnych (</a:t>
            </a:r>
            <a:r>
              <a:rPr lang="pl-PL" sz="2400" b="0" dirty="0" err="1">
                <a:solidFill>
                  <a:srgbClr val="404041"/>
                </a:solidFill>
                <a:latin typeface="Lato Medium" panose="020F0502020204030203" pitchFamily="34" charset="0"/>
                <a:ea typeface="Lato Medium" panose="020F0502020204030203" pitchFamily="34" charset="0"/>
                <a:cs typeface="Lato Medium" panose="020F0502020204030203" pitchFamily="34" charset="0"/>
              </a:rPr>
              <a:t>zPZKW</a:t>
            </a: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 którego nadrzędnym celem jest realizacja zadań związanych z zatrzymaniem, magazynowaniem oraz racjonalnym wykorzystaniem wody w miejscu, gdzie jest ona niezbędna.</a:t>
            </a:r>
            <a:b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br>
            <a:endPar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endParaRP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Prawidłowe funkcjonowanie urządzeń melioracji wodnych zapewnia przede wszystkim prowadzenie właściwej gospodarki wodnej na terenach użytkowanych rolniczo, efektywne korzystanie z zasobów wodnych, a także zwiększa zdolności produkcyjne gleby.</a:t>
            </a:r>
            <a:b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br>
            <a:endPar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endParaRP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W ramach ww. założeń do programu prowadzone są działania, których rezultatem są remonty urządzeń wodnych m.in.: mechanizmów napędowych jazów, wymiana </a:t>
            </a:r>
            <a:r>
              <a:rPr lang="pl-PL" sz="2400" b="0" dirty="0" err="1">
                <a:solidFill>
                  <a:srgbClr val="404041"/>
                </a:solidFill>
                <a:latin typeface="Lato Medium" panose="020F0502020204030203" pitchFamily="34" charset="0"/>
                <a:ea typeface="Lato Medium" panose="020F0502020204030203" pitchFamily="34" charset="0"/>
                <a:cs typeface="Lato Medium" panose="020F0502020204030203" pitchFamily="34" charset="0"/>
              </a:rPr>
              <a:t>szandorów</a:t>
            </a: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 piętrzących wody, roboty konserwacyjne </a:t>
            </a:r>
            <a:r>
              <a:rPr lang="pl-PL" sz="2400" b="0" dirty="0" err="1">
                <a:solidFill>
                  <a:srgbClr val="404041"/>
                </a:solidFill>
                <a:latin typeface="Lato Medium" panose="020F0502020204030203" pitchFamily="34" charset="0"/>
                <a:ea typeface="Lato Medium" panose="020F0502020204030203" pitchFamily="34" charset="0"/>
                <a:cs typeface="Lato Medium" panose="020F0502020204030203" pitchFamily="34" charset="0"/>
              </a:rPr>
              <a:t>inaprawcze</a:t>
            </a: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 urządzeń piętrzących, czy wymiana mechanizmów wyciągowych na jazach.</a:t>
            </a:r>
            <a:b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br>
            <a:endPar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endParaRP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Realizacja przedmiotowych zadań umożliwia natychmiastowe gromadzenie wody, praktycznie w każdej zlewni w kraju.</a:t>
            </a:r>
            <a:endParaRPr lang="pl-PL" sz="1900" dirty="0">
              <a:latin typeface="Lato Light"/>
              <a:cs typeface="Lato Light"/>
            </a:endParaRPr>
          </a:p>
        </p:txBody>
      </p:sp>
    </p:spTree>
    <p:extLst>
      <p:ext uri="{BB962C8B-B14F-4D97-AF65-F5344CB8AC3E}">
        <p14:creationId xmlns:p14="http://schemas.microsoft.com/office/powerpoint/2010/main" val="328247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082017" y="2682876"/>
            <a:ext cx="17475439" cy="7952626"/>
          </a:xfrm>
          <a:prstGeom prst="rect">
            <a:avLst/>
          </a:prstGeom>
        </p:spPr>
        <p:txBody>
          <a:bodyPr vert="horz" wrap="square" lIns="0" tIns="12065" rIns="0" bIns="0" rtlCol="0">
            <a:spAutoFit/>
          </a:bodyPr>
          <a:lstStyle/>
          <a:p>
            <a:pPr marL="12700" marR="5080" algn="l">
              <a:lnSpc>
                <a:spcPct val="122900"/>
              </a:lnSpc>
              <a:spcBef>
                <a:spcPts val="1200"/>
              </a:spcBef>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Zadania o charakterze utrzymaniowym:</a:t>
            </a:r>
          </a:p>
          <a:p>
            <a:pPr marL="612000" marR="5080" lvl="3" indent="-342900" algn="l">
              <a:spcBef>
                <a:spcPts val="1200"/>
              </a:spcBef>
              <a:buFont typeface="Arial" panose="020B0604020202020204" pitchFamily="34" charset="0"/>
              <a:buChar char="•"/>
            </a:pPr>
            <a:r>
              <a:rPr lang="pl-PL" sz="1900" b="0" dirty="0">
                <a:solidFill>
                  <a:srgbClr val="404041"/>
                </a:solidFill>
                <a:latin typeface="Lato Light"/>
                <a:cs typeface="Lato Light"/>
              </a:rPr>
              <a:t>W 2020 r. zakończono 102 zadania o charakterze utrzymaniowym na kwotę 10,8 mln zł;</a:t>
            </a:r>
          </a:p>
          <a:p>
            <a:pPr marL="612000" marR="5080" lvl="3" indent="-342900" algn="l">
              <a:spcBef>
                <a:spcPts val="1200"/>
              </a:spcBef>
              <a:buFont typeface="Arial" panose="020B0604020202020204" pitchFamily="34" charset="0"/>
              <a:buChar char="•"/>
            </a:pPr>
            <a:r>
              <a:rPr lang="pl-PL" sz="1900" b="0" dirty="0">
                <a:solidFill>
                  <a:srgbClr val="404041"/>
                </a:solidFill>
                <a:latin typeface="Lato Light"/>
                <a:cs typeface="Lato Light"/>
              </a:rPr>
              <a:t>W 2021 r. zakończono 65 zadań o charakterze utrzymaniowym na kwotę 5,7 mln zł;</a:t>
            </a:r>
          </a:p>
          <a:p>
            <a:pPr marL="612000" marR="5080" lvl="3" indent="-342900" algn="l">
              <a:spcBef>
                <a:spcPts val="1200"/>
              </a:spcBef>
              <a:buFont typeface="Arial" panose="020B0604020202020204" pitchFamily="34" charset="0"/>
              <a:buChar char="•"/>
            </a:pPr>
            <a:r>
              <a:rPr lang="pl-PL" sz="1900" b="0" dirty="0">
                <a:solidFill>
                  <a:srgbClr val="404041"/>
                </a:solidFill>
                <a:latin typeface="Lato Light"/>
                <a:cs typeface="Lato Light"/>
              </a:rPr>
              <a:t>W 2022 r. zakończono 72 zadania o charakterze utrzymaniowym na kwotę 5,6 mln zł;</a:t>
            </a:r>
          </a:p>
          <a:p>
            <a:pPr marL="612000" marR="5080" lvl="3" indent="-342900" algn="l">
              <a:spcBef>
                <a:spcPts val="1200"/>
              </a:spcBef>
              <a:buFont typeface="Arial" panose="020B0604020202020204" pitchFamily="34" charset="0"/>
              <a:buChar char="•"/>
            </a:pPr>
            <a:r>
              <a:rPr lang="pl-PL" sz="1900" b="0" dirty="0">
                <a:solidFill>
                  <a:srgbClr val="404041"/>
                </a:solidFill>
                <a:latin typeface="Lato Light"/>
                <a:cs typeface="Lato Light"/>
              </a:rPr>
              <a:t>W 2023 r. zakończono 99 zadań o charakterze utrzymaniowym na kwotę 7,9 mln zł;</a:t>
            </a:r>
          </a:p>
          <a:p>
            <a:pPr marL="612000" marR="5080" lvl="3" indent="-342900" algn="l">
              <a:spcBef>
                <a:spcPts val="1200"/>
              </a:spcBef>
              <a:buFont typeface="Arial" panose="020B0604020202020204" pitchFamily="34" charset="0"/>
              <a:buChar char="•"/>
            </a:pPr>
            <a:r>
              <a:rPr lang="pl-PL" sz="1900" b="0" dirty="0">
                <a:solidFill>
                  <a:srgbClr val="404041"/>
                </a:solidFill>
                <a:latin typeface="Lato Light"/>
                <a:cs typeface="Lato Light"/>
              </a:rPr>
              <a:t>Na 2024 rok zaplanowano do realizacji 81 zadań na kwotę około 11 mln zł.</a:t>
            </a:r>
          </a:p>
          <a:p>
            <a:pPr marL="355600" marR="5080" lvl="2" indent="-342900" algn="l">
              <a:spcBef>
                <a:spcPts val="1200"/>
              </a:spcBef>
              <a:buFont typeface="Arial" panose="020B0604020202020204" pitchFamily="34" charset="0"/>
              <a:buChar char="•"/>
            </a:pPr>
            <a:endParaRPr lang="pl-PL" sz="800" b="0" dirty="0">
              <a:solidFill>
                <a:srgbClr val="404041"/>
              </a:solidFill>
              <a:latin typeface="Lato Light"/>
              <a:cs typeface="Lato Light"/>
            </a:endParaRPr>
          </a:p>
          <a:p>
            <a:pPr marL="12700" marR="5080" algn="l">
              <a:lnSpc>
                <a:spcPct val="122900"/>
              </a:lnSpc>
              <a:spcBef>
                <a:spcPts val="1200"/>
              </a:spcBef>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Na terenie województwa kujawsko-pomorskiego istnieje możliwość prowadzenia piętrzeń na około 213 obiektach, co może przynieść zwiększenie retencji o 5,9 mln m</a:t>
            </a:r>
            <a:r>
              <a:rPr lang="pl-PL" sz="2400" b="0" baseline="3000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3</a:t>
            </a: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 wody.</a:t>
            </a:r>
          </a:p>
          <a:p>
            <a:pPr marL="12700" marR="5080" algn="l">
              <a:lnSpc>
                <a:spcPct val="122900"/>
              </a:lnSpc>
              <a:spcBef>
                <a:spcPts val="1200"/>
              </a:spcBef>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W latach 2020-2023 w ramach </a:t>
            </a:r>
            <a:r>
              <a:rPr lang="pl-PL" sz="2400" b="0" dirty="0" err="1">
                <a:solidFill>
                  <a:srgbClr val="404041"/>
                </a:solidFill>
                <a:latin typeface="Lato Medium" panose="020F0502020204030203" pitchFamily="34" charset="0"/>
                <a:ea typeface="Lato Medium" panose="020F0502020204030203" pitchFamily="34" charset="0"/>
                <a:cs typeface="Lato Medium" panose="020F0502020204030203" pitchFamily="34" charset="0"/>
              </a:rPr>
              <a:t>zPKZW</a:t>
            </a: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 na terenie </a:t>
            </a:r>
            <a:r>
              <a:rPr lang="pl-PL" sz="2400" b="0" dirty="0">
                <a:solidFill>
                  <a:srgbClr val="0080AF"/>
                </a:solidFill>
                <a:latin typeface="Lato Black" panose="020F0A02020204030203" pitchFamily="34" charset="-18"/>
                <a:ea typeface="Lato Medium" panose="020F0502020204030203" pitchFamily="34" charset="0"/>
                <a:cs typeface="Lato Medium" panose="020F0502020204030203" pitchFamily="34" charset="0"/>
              </a:rPr>
              <a:t>województwa kujawsko-pomorskiego </a:t>
            </a: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zrealizowano:</a:t>
            </a:r>
          </a:p>
          <a:p>
            <a:pPr marL="12700" marR="5080" algn="l">
              <a:lnSpc>
                <a:spcPct val="122900"/>
              </a:lnSpc>
              <a:spcBef>
                <a:spcPts val="1200"/>
              </a:spcBef>
            </a:pPr>
            <a:endParaRPr lang="pl-PL" sz="1900" b="0" dirty="0">
              <a:solidFill>
                <a:srgbClr val="404041"/>
              </a:solidFill>
              <a:latin typeface="Lato Light"/>
              <a:cs typeface="Lato Light"/>
            </a:endParaRPr>
          </a:p>
          <a:p>
            <a:pPr marL="12700" marR="5080" algn="l">
              <a:lnSpc>
                <a:spcPct val="122900"/>
              </a:lnSpc>
              <a:spcBef>
                <a:spcPts val="1200"/>
              </a:spcBef>
            </a:pPr>
            <a:endParaRPr lang="pl-PL" sz="1900" b="0" dirty="0">
              <a:solidFill>
                <a:srgbClr val="404041"/>
              </a:solidFill>
              <a:latin typeface="Lato Light"/>
              <a:cs typeface="Lato Light"/>
            </a:endParaRPr>
          </a:p>
          <a:p>
            <a:pPr marL="12700" marR="5080" algn="l">
              <a:lnSpc>
                <a:spcPct val="122900"/>
              </a:lnSpc>
              <a:spcBef>
                <a:spcPts val="1200"/>
              </a:spcBef>
            </a:pPr>
            <a:endParaRPr lang="pl-PL" sz="1900" b="0" dirty="0">
              <a:solidFill>
                <a:srgbClr val="404041"/>
              </a:solidFill>
              <a:latin typeface="Lato Light"/>
              <a:cs typeface="Lato Light"/>
            </a:endParaRPr>
          </a:p>
          <a:p>
            <a:pPr marL="12700" marR="5080" algn="l">
              <a:lnSpc>
                <a:spcPct val="122900"/>
              </a:lnSpc>
              <a:spcBef>
                <a:spcPts val="1200"/>
              </a:spcBef>
            </a:pPr>
            <a:endParaRPr lang="pl-PL" sz="1900" b="0" dirty="0">
              <a:solidFill>
                <a:srgbClr val="404041"/>
              </a:solidFill>
              <a:latin typeface="Lato Light"/>
              <a:cs typeface="Lato Light"/>
            </a:endParaRPr>
          </a:p>
          <a:p>
            <a:pPr marL="12700" marR="5080" algn="l">
              <a:lnSpc>
                <a:spcPct val="122900"/>
              </a:lnSpc>
              <a:spcBef>
                <a:spcPts val="1200"/>
              </a:spcBef>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W roku bieżącym w ramach </a:t>
            </a:r>
            <a:r>
              <a:rPr lang="pl-PL" sz="2400" b="0" dirty="0" err="1">
                <a:solidFill>
                  <a:srgbClr val="404041"/>
                </a:solidFill>
                <a:latin typeface="Lato Medium" panose="020F0502020204030203" pitchFamily="34" charset="0"/>
                <a:ea typeface="Lato Medium" panose="020F0502020204030203" pitchFamily="34" charset="0"/>
                <a:cs typeface="Lato Medium" panose="020F0502020204030203" pitchFamily="34" charset="0"/>
              </a:rPr>
              <a:t>zPKZW</a:t>
            </a: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 na terenie województwa kujawsko-pomorskiego zaplanowano do realizacji 4 zadania.</a:t>
            </a:r>
          </a:p>
          <a:p>
            <a:pPr marL="12700" marR="5080" algn="l">
              <a:lnSpc>
                <a:spcPct val="122900"/>
              </a:lnSpc>
              <a:spcBef>
                <a:spcPts val="1200"/>
              </a:spcBef>
            </a:pPr>
            <a:endParaRPr lang="pl-PL" sz="1900" b="0" dirty="0">
              <a:solidFill>
                <a:srgbClr val="404041"/>
              </a:solidFill>
              <a:latin typeface="Lato Light"/>
              <a:cs typeface="Lato Light"/>
            </a:endParaRPr>
          </a:p>
        </p:txBody>
      </p:sp>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589145"/>
            <a:ext cx="13237232" cy="837409"/>
          </a:xfrm>
          <a:prstGeom prst="rect">
            <a:avLst/>
          </a:prstGeom>
        </p:spPr>
        <p:txBody>
          <a:bodyPr vert="horz" wrap="square" lIns="0" tIns="13970" rIns="0" bIns="0" rtlCol="0">
            <a:spAutoFit/>
          </a:bodyPr>
          <a:lstStyle/>
          <a:p>
            <a:pPr marL="12700">
              <a:lnSpc>
                <a:spcPct val="100000"/>
              </a:lnSpc>
              <a:spcBef>
                <a:spcPts val="110"/>
              </a:spcBef>
            </a:pPr>
            <a:r>
              <a:rPr lang="pl-PL" sz="5350" spc="-100" dirty="0"/>
              <a:t>Realizacja zadań wynikających z </a:t>
            </a:r>
            <a:r>
              <a:rPr lang="pl-PL" sz="5350" spc="-100" dirty="0" err="1"/>
              <a:t>zPKZW</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2" name="pole tekstowe 11">
            <a:extLst>
              <a:ext uri="{FF2B5EF4-FFF2-40B4-BE49-F238E27FC236}">
                <a16:creationId xmlns:a16="http://schemas.microsoft.com/office/drawing/2014/main" id="{9562F156-D3DE-7694-D1F5-5608039E7315}"/>
              </a:ext>
            </a:extLst>
          </p:cNvPr>
          <p:cNvSpPr txBox="1"/>
          <p:nvPr/>
        </p:nvSpPr>
        <p:spPr>
          <a:xfrm>
            <a:off x="1082017" y="8419901"/>
            <a:ext cx="4702833" cy="587574"/>
          </a:xfrm>
          <a:prstGeom prst="rect">
            <a:avLst/>
          </a:prstGeom>
          <a:noFill/>
        </p:spPr>
        <p:txBody>
          <a:bodyPr wrap="square">
            <a:spAutoFit/>
          </a:bodyPr>
          <a:lstStyle/>
          <a:p>
            <a:pPr algn="ctr"/>
            <a:r>
              <a:rPr lang="pl-PL" dirty="0">
                <a:solidFill>
                  <a:srgbClr val="0080AF"/>
                </a:solidFill>
                <a:latin typeface="Lato Black" panose="020F0A02020204030203" pitchFamily="34" charset="-18"/>
              </a:rPr>
              <a:t>24 działania o charakterze </a:t>
            </a:r>
            <a:br>
              <a:rPr lang="pl-PL" dirty="0">
                <a:solidFill>
                  <a:srgbClr val="0080AF"/>
                </a:solidFill>
                <a:latin typeface="Lato Black" panose="020F0A02020204030203" pitchFamily="34" charset="-18"/>
              </a:rPr>
            </a:br>
            <a:r>
              <a:rPr lang="pl-PL" dirty="0">
                <a:solidFill>
                  <a:srgbClr val="0080AF"/>
                </a:solidFill>
                <a:latin typeface="Lato Black" panose="020F0A02020204030203" pitchFamily="34" charset="-18"/>
              </a:rPr>
              <a:t>utrzymaniowym (ok. 74 obiekty)</a:t>
            </a:r>
          </a:p>
        </p:txBody>
      </p:sp>
      <p:sp>
        <p:nvSpPr>
          <p:cNvPr id="25" name="pole tekstowe 24">
            <a:extLst>
              <a:ext uri="{FF2B5EF4-FFF2-40B4-BE49-F238E27FC236}">
                <a16:creationId xmlns:a16="http://schemas.microsoft.com/office/drawing/2014/main" id="{F6D0275E-D69E-0ED8-768D-A72E85E6098F}"/>
              </a:ext>
            </a:extLst>
          </p:cNvPr>
          <p:cNvSpPr txBox="1"/>
          <p:nvPr/>
        </p:nvSpPr>
        <p:spPr>
          <a:xfrm>
            <a:off x="5632450" y="8419901"/>
            <a:ext cx="3673948" cy="587574"/>
          </a:xfrm>
          <a:prstGeom prst="rect">
            <a:avLst/>
          </a:prstGeom>
          <a:noFill/>
        </p:spPr>
        <p:txBody>
          <a:bodyPr wrap="square">
            <a:spAutoFit/>
          </a:bodyPr>
          <a:lstStyle/>
          <a:p>
            <a:pPr algn="ctr"/>
            <a:r>
              <a:rPr lang="pl-PL" dirty="0">
                <a:solidFill>
                  <a:srgbClr val="0080AF"/>
                </a:solidFill>
                <a:latin typeface="Lato Black" panose="020F0A02020204030203" pitchFamily="34" charset="-18"/>
              </a:rPr>
              <a:t>szacowany budżet </a:t>
            </a:r>
            <a:r>
              <a:rPr lang="pl-PL" dirty="0" err="1">
                <a:solidFill>
                  <a:srgbClr val="0080AF"/>
                </a:solidFill>
                <a:latin typeface="Lato Black" panose="020F0A02020204030203" pitchFamily="34" charset="-18"/>
              </a:rPr>
              <a:t>zPKZW</a:t>
            </a:r>
            <a:endParaRPr lang="pl-PL" dirty="0">
              <a:solidFill>
                <a:srgbClr val="0080AF"/>
              </a:solidFill>
              <a:latin typeface="Lato Black" panose="020F0A02020204030203" pitchFamily="34" charset="-18"/>
            </a:endParaRPr>
          </a:p>
          <a:p>
            <a:pPr algn="ctr"/>
            <a:r>
              <a:rPr lang="pl-PL" dirty="0">
                <a:solidFill>
                  <a:srgbClr val="0080AF"/>
                </a:solidFill>
                <a:latin typeface="Lato Black" panose="020F0A02020204030203" pitchFamily="34" charset="-18"/>
              </a:rPr>
              <a:t>to ok. 1 mln zł</a:t>
            </a:r>
          </a:p>
        </p:txBody>
      </p:sp>
      <p:sp>
        <p:nvSpPr>
          <p:cNvPr id="26" name="pole tekstowe 25">
            <a:extLst>
              <a:ext uri="{FF2B5EF4-FFF2-40B4-BE49-F238E27FC236}">
                <a16:creationId xmlns:a16="http://schemas.microsoft.com/office/drawing/2014/main" id="{171C4859-9D38-13C2-A1DB-A654CF4BF3E6}"/>
              </a:ext>
            </a:extLst>
          </p:cNvPr>
          <p:cNvSpPr txBox="1"/>
          <p:nvPr/>
        </p:nvSpPr>
        <p:spPr>
          <a:xfrm>
            <a:off x="9394536" y="8419901"/>
            <a:ext cx="3124200" cy="923330"/>
          </a:xfrm>
          <a:prstGeom prst="rect">
            <a:avLst/>
          </a:prstGeom>
          <a:noFill/>
        </p:spPr>
        <p:txBody>
          <a:bodyPr wrap="square">
            <a:spAutoFit/>
          </a:bodyPr>
          <a:lstStyle/>
          <a:p>
            <a:pPr algn="ctr"/>
            <a:r>
              <a:rPr lang="pl-PL" dirty="0">
                <a:solidFill>
                  <a:srgbClr val="0080AF"/>
                </a:solidFill>
                <a:latin typeface="Lato Black" panose="020F0A02020204030203" pitchFamily="34" charset="-18"/>
              </a:rPr>
              <a:t>obszar oddziaływania na tereny użytkowane rolniczo</a:t>
            </a:r>
          </a:p>
          <a:p>
            <a:pPr algn="ctr"/>
            <a:r>
              <a:rPr lang="pl-PL" dirty="0">
                <a:solidFill>
                  <a:srgbClr val="0080AF"/>
                </a:solidFill>
                <a:latin typeface="Lato Black" panose="020F0A02020204030203" pitchFamily="34" charset="-18"/>
              </a:rPr>
              <a:t>to ok 3,6 tys. ha</a:t>
            </a:r>
          </a:p>
        </p:txBody>
      </p:sp>
      <p:sp>
        <p:nvSpPr>
          <p:cNvPr id="27" name="pole tekstowe 26">
            <a:extLst>
              <a:ext uri="{FF2B5EF4-FFF2-40B4-BE49-F238E27FC236}">
                <a16:creationId xmlns:a16="http://schemas.microsoft.com/office/drawing/2014/main" id="{B19F3695-9448-5514-C345-9C09AB657475}"/>
              </a:ext>
            </a:extLst>
          </p:cNvPr>
          <p:cNvSpPr txBox="1"/>
          <p:nvPr/>
        </p:nvSpPr>
        <p:spPr>
          <a:xfrm>
            <a:off x="12490450" y="8419901"/>
            <a:ext cx="5329598" cy="587574"/>
          </a:xfrm>
          <a:prstGeom prst="rect">
            <a:avLst/>
          </a:prstGeom>
          <a:noFill/>
        </p:spPr>
        <p:txBody>
          <a:bodyPr wrap="square">
            <a:spAutoFit/>
          </a:bodyPr>
          <a:lstStyle/>
          <a:p>
            <a:pPr algn="ctr"/>
            <a:r>
              <a:rPr lang="pl-PL" dirty="0">
                <a:solidFill>
                  <a:srgbClr val="0080AF"/>
                </a:solidFill>
                <a:latin typeface="Lato Black" panose="020F0A02020204030203" pitchFamily="34" charset="-18"/>
              </a:rPr>
              <a:t>realizacja zadań tych niesie za sobą możliwość zwiększenia retencji o ok. 3,4 mln m</a:t>
            </a:r>
            <a:r>
              <a:rPr lang="pl-PL" baseline="30000" dirty="0">
                <a:solidFill>
                  <a:srgbClr val="0080AF"/>
                </a:solidFill>
                <a:latin typeface="Lato Black" panose="020F0A02020204030203" pitchFamily="34" charset="-18"/>
              </a:rPr>
              <a:t>3</a:t>
            </a:r>
          </a:p>
        </p:txBody>
      </p:sp>
      <p:sp>
        <p:nvSpPr>
          <p:cNvPr id="28" name="Prostokąt 27">
            <a:extLst>
              <a:ext uri="{FF2B5EF4-FFF2-40B4-BE49-F238E27FC236}">
                <a16:creationId xmlns:a16="http://schemas.microsoft.com/office/drawing/2014/main" id="{5A912DD3-27C7-93A5-A2CC-C7FB56CDDCFA}"/>
              </a:ext>
            </a:extLst>
          </p:cNvPr>
          <p:cNvSpPr/>
          <p:nvPr/>
        </p:nvSpPr>
        <p:spPr>
          <a:xfrm>
            <a:off x="1082017" y="7635875"/>
            <a:ext cx="16590033" cy="152400"/>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Strzałka: w dół 28">
            <a:extLst>
              <a:ext uri="{FF2B5EF4-FFF2-40B4-BE49-F238E27FC236}">
                <a16:creationId xmlns:a16="http://schemas.microsoft.com/office/drawing/2014/main" id="{7AF15D5A-0712-269A-B86D-B36B60746267}"/>
              </a:ext>
            </a:extLst>
          </p:cNvPr>
          <p:cNvSpPr/>
          <p:nvPr/>
        </p:nvSpPr>
        <p:spPr>
          <a:xfrm>
            <a:off x="2938133" y="7859568"/>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Strzałka: w dół 29">
            <a:extLst>
              <a:ext uri="{FF2B5EF4-FFF2-40B4-BE49-F238E27FC236}">
                <a16:creationId xmlns:a16="http://schemas.microsoft.com/office/drawing/2014/main" id="{0F2693B9-041D-A4FD-7244-A3866E05F89F}"/>
              </a:ext>
            </a:extLst>
          </p:cNvPr>
          <p:cNvSpPr/>
          <p:nvPr/>
        </p:nvSpPr>
        <p:spPr>
          <a:xfrm>
            <a:off x="6974124" y="7859568"/>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 dół 30">
            <a:extLst>
              <a:ext uri="{FF2B5EF4-FFF2-40B4-BE49-F238E27FC236}">
                <a16:creationId xmlns:a16="http://schemas.microsoft.com/office/drawing/2014/main" id="{02BB7EAD-A4AB-C3E7-1615-062BD2282454}"/>
              </a:ext>
            </a:extLst>
          </p:cNvPr>
          <p:cNvSpPr/>
          <p:nvPr/>
        </p:nvSpPr>
        <p:spPr>
          <a:xfrm>
            <a:off x="10514815" y="7859568"/>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Strzałka: w dół 31">
            <a:extLst>
              <a:ext uri="{FF2B5EF4-FFF2-40B4-BE49-F238E27FC236}">
                <a16:creationId xmlns:a16="http://schemas.microsoft.com/office/drawing/2014/main" id="{56BCA900-5A4D-66C5-1662-454249ECA439}"/>
              </a:ext>
            </a:extLst>
          </p:cNvPr>
          <p:cNvSpPr/>
          <p:nvPr/>
        </p:nvSpPr>
        <p:spPr>
          <a:xfrm>
            <a:off x="14659949" y="7859568"/>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2071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102091" y="2686171"/>
            <a:ext cx="17475439" cy="6690999"/>
          </a:xfrm>
          <a:prstGeom prst="rect">
            <a:avLst/>
          </a:prstGeom>
        </p:spPr>
        <p:txBody>
          <a:bodyPr vert="horz" wrap="square" lIns="0" tIns="12065" rIns="0" bIns="0" rtlCol="0">
            <a:spAutoFit/>
          </a:bodyPr>
          <a:lstStyle/>
          <a:p>
            <a:pPr marL="12700" marR="5080" algn="l">
              <a:lnSpc>
                <a:spcPct val="122900"/>
              </a:lnSpc>
              <a:spcBef>
                <a:spcPts val="1200"/>
              </a:spcBef>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Spotkania w ramach kształtowania zasobów wodnych oraz działalności statutowej PGW WP:</a:t>
            </a:r>
          </a:p>
          <a:p>
            <a:pPr marL="269100" marR="5080" lvl="3" algn="l">
              <a:spcBef>
                <a:spcPts val="1200"/>
              </a:spcBef>
            </a:pPr>
            <a:r>
              <a:rPr lang="pl-PL" sz="2400" b="0" dirty="0">
                <a:solidFill>
                  <a:srgbClr val="404041"/>
                </a:solidFill>
                <a:latin typeface="Lato Light"/>
                <a:cs typeface="Lato Light"/>
              </a:rPr>
              <a:t>Od roku 2020 PGW WP organizuje spotkania w sprawie kształtowania zasobów wodnych oraz działalności statutowej PGW WP, </a:t>
            </a:r>
            <a:br>
              <a:rPr lang="pl-PL" sz="2400" b="0" dirty="0">
                <a:solidFill>
                  <a:srgbClr val="404041"/>
                </a:solidFill>
                <a:latin typeface="Lato Light"/>
                <a:cs typeface="Lato Light"/>
              </a:rPr>
            </a:br>
            <a:r>
              <a:rPr lang="pl-PL" sz="2400" b="0" dirty="0">
                <a:solidFill>
                  <a:srgbClr val="404041"/>
                </a:solidFill>
                <a:latin typeface="Lato Light"/>
                <a:cs typeface="Lato Light"/>
              </a:rPr>
              <a:t>w których udział biorą regionalne zarządy gospodarki wodnej, zarządy zlewni oraz nadzory wodne. Do tej pory odbyło się około 2100 takich spotkań. Interesariuszami problematyki kształtowania zasobów wodnych są strony zainteresowane szeroko pojętą gospodarką wodną, ukierunkowaną na potrzeby rolnictwa.</a:t>
            </a:r>
          </a:p>
          <a:p>
            <a:pPr marL="269100" marR="5080" lvl="3" algn="l">
              <a:spcBef>
                <a:spcPts val="1200"/>
              </a:spcBef>
            </a:pPr>
            <a:endParaRPr lang="pl-PL" sz="1900" b="0" dirty="0">
              <a:solidFill>
                <a:srgbClr val="404041"/>
              </a:solidFill>
              <a:latin typeface="Lato Light"/>
              <a:cs typeface="Lato Light"/>
            </a:endParaRPr>
          </a:p>
          <a:p>
            <a:pPr marL="269100" marR="5080" lvl="3" algn="l">
              <a:spcBef>
                <a:spcPts val="1200"/>
              </a:spcBef>
            </a:pPr>
            <a:endParaRPr lang="pl-PL" sz="1900" dirty="0">
              <a:solidFill>
                <a:srgbClr val="404041"/>
              </a:solidFill>
              <a:latin typeface="Lato Light"/>
              <a:cs typeface="Lato Light"/>
            </a:endParaRPr>
          </a:p>
          <a:p>
            <a:pPr marL="269100" marR="5080" lvl="3" algn="l">
              <a:spcBef>
                <a:spcPts val="1200"/>
              </a:spcBef>
            </a:pPr>
            <a:endParaRPr lang="pl-PL" sz="1900" b="0" dirty="0">
              <a:solidFill>
                <a:srgbClr val="404041"/>
              </a:solidFill>
              <a:latin typeface="Lato Light"/>
              <a:cs typeface="Lato Light"/>
            </a:endParaRPr>
          </a:p>
          <a:p>
            <a:pPr marL="269100" marR="5080" lvl="3" algn="l">
              <a:spcBef>
                <a:spcPts val="1200"/>
              </a:spcBef>
            </a:pPr>
            <a:endParaRPr lang="pl-PL" sz="1900" b="0" dirty="0">
              <a:solidFill>
                <a:srgbClr val="404041"/>
              </a:solidFill>
              <a:latin typeface="Lato Light"/>
              <a:cs typeface="Lato Light"/>
            </a:endParaRPr>
          </a:p>
          <a:p>
            <a:pPr marL="355600" marR="5080" lvl="2" indent="-342900" algn="l">
              <a:spcBef>
                <a:spcPts val="1200"/>
              </a:spcBef>
              <a:buFont typeface="Arial" panose="020B0604020202020204" pitchFamily="34" charset="0"/>
              <a:buChar char="•"/>
            </a:pPr>
            <a:endParaRPr lang="pl-PL" sz="800" b="0" dirty="0">
              <a:solidFill>
                <a:srgbClr val="404041"/>
              </a:solidFill>
              <a:latin typeface="Lato Light"/>
              <a:cs typeface="Lato Light"/>
            </a:endParaRPr>
          </a:p>
          <a:p>
            <a:pPr marL="12700" marR="5080" algn="l">
              <a:lnSpc>
                <a:spcPct val="122900"/>
              </a:lnSpc>
              <a:spcBef>
                <a:spcPts val="1200"/>
              </a:spcBef>
            </a:pPr>
            <a:r>
              <a:rPr lang="pl-PL" sz="24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rPr>
              <a:t>Lokalne Partnerstwa ds. Wody - organizowane przez ODR: </a:t>
            </a:r>
          </a:p>
          <a:p>
            <a:pPr marL="270000" marR="5080" algn="l">
              <a:lnSpc>
                <a:spcPct val="122900"/>
              </a:lnSpc>
              <a:spcBef>
                <a:spcPts val="1200"/>
              </a:spcBef>
            </a:pPr>
            <a:r>
              <a:rPr lang="pl-PL" sz="2400" b="0" dirty="0">
                <a:solidFill>
                  <a:srgbClr val="404041"/>
                </a:solidFill>
                <a:latin typeface="Lato Light"/>
                <a:cs typeface="Lato Light"/>
              </a:rPr>
              <a:t>Pracownicy PGW Wody Polskie biorą również udział w spotkaniach Lokalnych Partnerstw ds. Wody, które mają na celu wymianę doświadczeń z jednostkami samorządu terytorialnego zmierzających do współpracy w zakresie racjonalnego gospodarowania zasobami wodnymi w rolnictwie i na obszarach wiejskich. Inicjatorem tworzenia LPW jest Ministerstwo Rolnictwa i Rozwoju Wsi, organizacja struktur realizowana jest przez Ośrodki Doradztwa Rolniczego w całym kraju. Do tej pory odbyło się około 418 spotkań.</a:t>
            </a:r>
          </a:p>
        </p:txBody>
      </p:sp>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7" y="224493"/>
            <a:ext cx="15028353" cy="1660711"/>
          </a:xfrm>
          <a:prstGeom prst="rect">
            <a:avLst/>
          </a:prstGeom>
        </p:spPr>
        <p:txBody>
          <a:bodyPr vert="horz" wrap="square" lIns="0" tIns="13970" rIns="0" bIns="0" rtlCol="0">
            <a:spAutoFit/>
          </a:bodyPr>
          <a:lstStyle/>
          <a:p>
            <a:pPr marL="12700">
              <a:lnSpc>
                <a:spcPct val="100000"/>
              </a:lnSpc>
              <a:spcBef>
                <a:spcPts val="110"/>
              </a:spcBef>
            </a:pPr>
            <a:r>
              <a:rPr lang="pl-PL" sz="5350" spc="-100" dirty="0"/>
              <a:t>Współpraca z jednostkami samorządu </a:t>
            </a:r>
            <a:br>
              <a:rPr lang="pl-PL" sz="5350" spc="-100" dirty="0"/>
            </a:br>
            <a:r>
              <a:rPr lang="pl-PL" sz="5350" spc="-100" dirty="0"/>
              <a:t>terytorialnego</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2" name="pole tekstowe 11">
            <a:extLst>
              <a:ext uri="{FF2B5EF4-FFF2-40B4-BE49-F238E27FC236}">
                <a16:creationId xmlns:a16="http://schemas.microsoft.com/office/drawing/2014/main" id="{9562F156-D3DE-7694-D1F5-5608039E7315}"/>
              </a:ext>
            </a:extLst>
          </p:cNvPr>
          <p:cNvSpPr txBox="1"/>
          <p:nvPr/>
        </p:nvSpPr>
        <p:spPr>
          <a:xfrm>
            <a:off x="1082017" y="6026968"/>
            <a:ext cx="7369833" cy="646331"/>
          </a:xfrm>
          <a:prstGeom prst="rect">
            <a:avLst/>
          </a:prstGeom>
          <a:noFill/>
        </p:spPr>
        <p:txBody>
          <a:bodyPr wrap="square">
            <a:spAutoFit/>
          </a:bodyPr>
          <a:lstStyle/>
          <a:p>
            <a:pPr algn="ctr"/>
            <a:r>
              <a:rPr lang="pl-PL" dirty="0">
                <a:solidFill>
                  <a:srgbClr val="0080AF"/>
                </a:solidFill>
                <a:latin typeface="Lato Black" panose="020F0A02020204030203" pitchFamily="34" charset="-18"/>
              </a:rPr>
              <a:t>W ramach założeń do  PKZW oraz działalności statutowej PGW WP odbyło się ok. 2100 spotkań z Interesariuszami </a:t>
            </a:r>
          </a:p>
        </p:txBody>
      </p:sp>
      <p:sp>
        <p:nvSpPr>
          <p:cNvPr id="25" name="pole tekstowe 24">
            <a:extLst>
              <a:ext uri="{FF2B5EF4-FFF2-40B4-BE49-F238E27FC236}">
                <a16:creationId xmlns:a16="http://schemas.microsoft.com/office/drawing/2014/main" id="{F6D0275E-D69E-0ED8-768D-A72E85E6098F}"/>
              </a:ext>
            </a:extLst>
          </p:cNvPr>
          <p:cNvSpPr txBox="1"/>
          <p:nvPr/>
        </p:nvSpPr>
        <p:spPr>
          <a:xfrm>
            <a:off x="8511702" y="6026968"/>
            <a:ext cx="3673948" cy="646331"/>
          </a:xfrm>
          <a:prstGeom prst="rect">
            <a:avLst/>
          </a:prstGeom>
          <a:noFill/>
        </p:spPr>
        <p:txBody>
          <a:bodyPr wrap="square">
            <a:spAutoFit/>
          </a:bodyPr>
          <a:lstStyle/>
          <a:p>
            <a:pPr algn="ctr"/>
            <a:r>
              <a:rPr lang="pl-PL" dirty="0">
                <a:solidFill>
                  <a:srgbClr val="0080AF"/>
                </a:solidFill>
                <a:latin typeface="Lato Black" panose="020F0A02020204030203" pitchFamily="34" charset="-18"/>
              </a:rPr>
              <a:t>zawarto około </a:t>
            </a:r>
            <a:br>
              <a:rPr lang="pl-PL" dirty="0">
                <a:solidFill>
                  <a:srgbClr val="0080AF"/>
                </a:solidFill>
                <a:latin typeface="Lato Black" panose="020F0A02020204030203" pitchFamily="34" charset="-18"/>
              </a:rPr>
            </a:br>
            <a:r>
              <a:rPr lang="pl-PL" dirty="0">
                <a:solidFill>
                  <a:srgbClr val="0080AF"/>
                </a:solidFill>
                <a:latin typeface="Lato Black" panose="020F0A02020204030203" pitchFamily="34" charset="-18"/>
              </a:rPr>
              <a:t>160 porozumień </a:t>
            </a:r>
          </a:p>
        </p:txBody>
      </p:sp>
      <p:sp>
        <p:nvSpPr>
          <p:cNvPr id="26" name="pole tekstowe 25">
            <a:extLst>
              <a:ext uri="{FF2B5EF4-FFF2-40B4-BE49-F238E27FC236}">
                <a16:creationId xmlns:a16="http://schemas.microsoft.com/office/drawing/2014/main" id="{171C4859-9D38-13C2-A1DB-A654CF4BF3E6}"/>
              </a:ext>
            </a:extLst>
          </p:cNvPr>
          <p:cNvSpPr txBox="1"/>
          <p:nvPr/>
        </p:nvSpPr>
        <p:spPr>
          <a:xfrm>
            <a:off x="12414250" y="6026968"/>
            <a:ext cx="5518566" cy="646331"/>
          </a:xfrm>
          <a:prstGeom prst="rect">
            <a:avLst/>
          </a:prstGeom>
          <a:noFill/>
        </p:spPr>
        <p:txBody>
          <a:bodyPr wrap="square">
            <a:spAutoFit/>
          </a:bodyPr>
          <a:lstStyle/>
          <a:p>
            <a:pPr algn="ctr"/>
            <a:r>
              <a:rPr lang="pl-PL" dirty="0">
                <a:solidFill>
                  <a:srgbClr val="0080AF"/>
                </a:solidFill>
                <a:latin typeface="Lato Black" panose="020F0A02020204030203" pitchFamily="34" charset="-18"/>
              </a:rPr>
              <a:t>Na terenie województwa kujawsko-pomorskiego odbyło się 16 spotkań</a:t>
            </a:r>
          </a:p>
        </p:txBody>
      </p:sp>
      <p:sp>
        <p:nvSpPr>
          <p:cNvPr id="28" name="Prostokąt 27">
            <a:extLst>
              <a:ext uri="{FF2B5EF4-FFF2-40B4-BE49-F238E27FC236}">
                <a16:creationId xmlns:a16="http://schemas.microsoft.com/office/drawing/2014/main" id="{5A912DD3-27C7-93A5-A2CC-C7FB56CDDCFA}"/>
              </a:ext>
            </a:extLst>
          </p:cNvPr>
          <p:cNvSpPr/>
          <p:nvPr/>
        </p:nvSpPr>
        <p:spPr>
          <a:xfrm>
            <a:off x="1082017" y="5242942"/>
            <a:ext cx="16590033" cy="152400"/>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Strzałka: w dół 28">
            <a:extLst>
              <a:ext uri="{FF2B5EF4-FFF2-40B4-BE49-F238E27FC236}">
                <a16:creationId xmlns:a16="http://schemas.microsoft.com/office/drawing/2014/main" id="{7AF15D5A-0712-269A-B86D-B36B60746267}"/>
              </a:ext>
            </a:extLst>
          </p:cNvPr>
          <p:cNvSpPr/>
          <p:nvPr/>
        </p:nvSpPr>
        <p:spPr>
          <a:xfrm>
            <a:off x="4271633" y="5466635"/>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Strzałka: w dół 29">
            <a:extLst>
              <a:ext uri="{FF2B5EF4-FFF2-40B4-BE49-F238E27FC236}">
                <a16:creationId xmlns:a16="http://schemas.microsoft.com/office/drawing/2014/main" id="{0F2693B9-041D-A4FD-7244-A3866E05F89F}"/>
              </a:ext>
            </a:extLst>
          </p:cNvPr>
          <p:cNvSpPr/>
          <p:nvPr/>
        </p:nvSpPr>
        <p:spPr>
          <a:xfrm>
            <a:off x="9853376" y="5563461"/>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 dół 30">
            <a:extLst>
              <a:ext uri="{FF2B5EF4-FFF2-40B4-BE49-F238E27FC236}">
                <a16:creationId xmlns:a16="http://schemas.microsoft.com/office/drawing/2014/main" id="{02BB7EAD-A4AB-C3E7-1615-062BD2282454}"/>
              </a:ext>
            </a:extLst>
          </p:cNvPr>
          <p:cNvSpPr/>
          <p:nvPr/>
        </p:nvSpPr>
        <p:spPr>
          <a:xfrm>
            <a:off x="14547850" y="5466635"/>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2C571D16-3E86-166B-08C8-56BE5B35E739}"/>
              </a:ext>
            </a:extLst>
          </p:cNvPr>
          <p:cNvSpPr txBox="1"/>
          <p:nvPr/>
        </p:nvSpPr>
        <p:spPr>
          <a:xfrm>
            <a:off x="1082017" y="10307259"/>
            <a:ext cx="7369833" cy="646331"/>
          </a:xfrm>
          <a:prstGeom prst="rect">
            <a:avLst/>
          </a:prstGeom>
          <a:noFill/>
        </p:spPr>
        <p:txBody>
          <a:bodyPr wrap="square">
            <a:spAutoFit/>
          </a:bodyPr>
          <a:lstStyle/>
          <a:p>
            <a:pPr algn="ctr"/>
            <a:r>
              <a:rPr lang="pl-PL" dirty="0">
                <a:solidFill>
                  <a:srgbClr val="0080AF"/>
                </a:solidFill>
                <a:latin typeface="Lato Black" panose="020F0A02020204030203" pitchFamily="34" charset="-18"/>
              </a:rPr>
              <a:t>W ramach tworzonych Lokalnych Partnerstw ds. Wody (LPW) odbyło się 418 spotkań </a:t>
            </a:r>
          </a:p>
        </p:txBody>
      </p:sp>
      <p:sp>
        <p:nvSpPr>
          <p:cNvPr id="13" name="pole tekstowe 12">
            <a:extLst>
              <a:ext uri="{FF2B5EF4-FFF2-40B4-BE49-F238E27FC236}">
                <a16:creationId xmlns:a16="http://schemas.microsoft.com/office/drawing/2014/main" id="{A286124A-EBD6-FA81-282B-25BC59C7851C}"/>
              </a:ext>
            </a:extLst>
          </p:cNvPr>
          <p:cNvSpPr txBox="1"/>
          <p:nvPr/>
        </p:nvSpPr>
        <p:spPr>
          <a:xfrm>
            <a:off x="8511702" y="10307259"/>
            <a:ext cx="3673948" cy="646331"/>
          </a:xfrm>
          <a:prstGeom prst="rect">
            <a:avLst/>
          </a:prstGeom>
          <a:noFill/>
        </p:spPr>
        <p:txBody>
          <a:bodyPr wrap="square">
            <a:spAutoFit/>
          </a:bodyPr>
          <a:lstStyle/>
          <a:p>
            <a:pPr algn="ctr"/>
            <a:r>
              <a:rPr lang="pl-PL" dirty="0">
                <a:solidFill>
                  <a:srgbClr val="0080AF"/>
                </a:solidFill>
                <a:latin typeface="Lato Black" panose="020F0A02020204030203" pitchFamily="34" charset="-18"/>
              </a:rPr>
              <a:t>Zawarto 12 deklaracji współpracy</a:t>
            </a:r>
          </a:p>
        </p:txBody>
      </p:sp>
      <p:sp>
        <p:nvSpPr>
          <p:cNvPr id="14" name="pole tekstowe 13">
            <a:extLst>
              <a:ext uri="{FF2B5EF4-FFF2-40B4-BE49-F238E27FC236}">
                <a16:creationId xmlns:a16="http://schemas.microsoft.com/office/drawing/2014/main" id="{7AAB0A36-F9AE-2586-6AA6-01A363E35EA2}"/>
              </a:ext>
            </a:extLst>
          </p:cNvPr>
          <p:cNvSpPr txBox="1"/>
          <p:nvPr/>
        </p:nvSpPr>
        <p:spPr>
          <a:xfrm>
            <a:off x="12414250" y="10307259"/>
            <a:ext cx="5518566" cy="646331"/>
          </a:xfrm>
          <a:prstGeom prst="rect">
            <a:avLst/>
          </a:prstGeom>
          <a:noFill/>
        </p:spPr>
        <p:txBody>
          <a:bodyPr wrap="square">
            <a:spAutoFit/>
          </a:bodyPr>
          <a:lstStyle/>
          <a:p>
            <a:pPr algn="ctr"/>
            <a:r>
              <a:rPr lang="pl-PL" dirty="0">
                <a:solidFill>
                  <a:srgbClr val="0080AF"/>
                </a:solidFill>
                <a:latin typeface="Lato Black" panose="020F0A02020204030203" pitchFamily="34" charset="-18"/>
              </a:rPr>
              <a:t>Na terenie województwa kujawsko-pomorskiego odbyły się 73 spotkania</a:t>
            </a:r>
          </a:p>
        </p:txBody>
      </p:sp>
      <p:sp>
        <p:nvSpPr>
          <p:cNvPr id="15" name="Prostokąt 14">
            <a:extLst>
              <a:ext uri="{FF2B5EF4-FFF2-40B4-BE49-F238E27FC236}">
                <a16:creationId xmlns:a16="http://schemas.microsoft.com/office/drawing/2014/main" id="{805EE946-7B41-F259-04BE-73DA7DB3E3F8}"/>
              </a:ext>
            </a:extLst>
          </p:cNvPr>
          <p:cNvSpPr/>
          <p:nvPr/>
        </p:nvSpPr>
        <p:spPr>
          <a:xfrm>
            <a:off x="1082017" y="9523233"/>
            <a:ext cx="16590033" cy="152400"/>
          </a:xfrm>
          <a:prstGeom prst="rect">
            <a:avLst/>
          </a:prstGeom>
          <a:solidFill>
            <a:srgbClr val="34A8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dół 15">
            <a:extLst>
              <a:ext uri="{FF2B5EF4-FFF2-40B4-BE49-F238E27FC236}">
                <a16:creationId xmlns:a16="http://schemas.microsoft.com/office/drawing/2014/main" id="{DC377BA0-F2FC-E479-1D17-3C3A0D64D48C}"/>
              </a:ext>
            </a:extLst>
          </p:cNvPr>
          <p:cNvSpPr/>
          <p:nvPr/>
        </p:nvSpPr>
        <p:spPr>
          <a:xfrm>
            <a:off x="4271633" y="9746926"/>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dół 16">
            <a:extLst>
              <a:ext uri="{FF2B5EF4-FFF2-40B4-BE49-F238E27FC236}">
                <a16:creationId xmlns:a16="http://schemas.microsoft.com/office/drawing/2014/main" id="{43A17334-A9DC-2C6E-F949-463B61623335}"/>
              </a:ext>
            </a:extLst>
          </p:cNvPr>
          <p:cNvSpPr/>
          <p:nvPr/>
        </p:nvSpPr>
        <p:spPr>
          <a:xfrm>
            <a:off x="9853376" y="9843752"/>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1E15F651-17C9-D5B3-2761-19327A4A5FA2}"/>
              </a:ext>
            </a:extLst>
          </p:cNvPr>
          <p:cNvSpPr/>
          <p:nvPr/>
        </p:nvSpPr>
        <p:spPr>
          <a:xfrm>
            <a:off x="14547850" y="9746926"/>
            <a:ext cx="990600" cy="463507"/>
          </a:xfrm>
          <a:prstGeom prst="downArrow">
            <a:avLst/>
          </a:prstGeom>
          <a:solidFill>
            <a:srgbClr val="008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5411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225182"/>
            <a:ext cx="13237232" cy="1660711"/>
          </a:xfrm>
          <a:prstGeom prst="rect">
            <a:avLst/>
          </a:prstGeom>
        </p:spPr>
        <p:txBody>
          <a:bodyPr vert="horz" wrap="square" lIns="0" tIns="13970" rIns="0" bIns="0" rtlCol="0">
            <a:spAutoFit/>
          </a:bodyPr>
          <a:lstStyle/>
          <a:p>
            <a:pPr marL="12700">
              <a:lnSpc>
                <a:spcPct val="100000"/>
              </a:lnSpc>
              <a:spcBef>
                <a:spcPts val="110"/>
              </a:spcBef>
            </a:pPr>
            <a:r>
              <a:rPr lang="pl-PL" sz="5350" spc="-100" dirty="0"/>
              <a:t>Program Rozwoju Obszarów Wiejskich </a:t>
            </a:r>
            <a:br>
              <a:rPr lang="pl-PL" sz="5350" spc="-100" dirty="0"/>
            </a:br>
            <a:r>
              <a:rPr lang="pl-PL" sz="5350" spc="-100" dirty="0"/>
              <a:t>na lata 2014-2020</a:t>
            </a:r>
            <a:endParaRPr lang="pl-PL"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082018" y="2682875"/>
            <a:ext cx="18037832" cy="8148769"/>
          </a:xfrm>
          <a:prstGeom prst="rect">
            <a:avLst/>
          </a:prstGeom>
        </p:spPr>
        <p:txBody>
          <a:bodyPr vert="horz" wrap="square" lIns="0" tIns="12065" rIns="0" bIns="0" rtlCol="0">
            <a:spAutoFit/>
          </a:bodyPr>
          <a:lstStyle/>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Na operacje typu </a:t>
            </a:r>
            <a:r>
              <a:rPr lang="pl-PL" sz="2400" b="0" dirty="0">
                <a:solidFill>
                  <a:srgbClr val="34A8CF"/>
                </a:solidFill>
                <a:latin typeface="Lato Black" panose="020F0A02020204030203" pitchFamily="34" charset="-18"/>
                <a:ea typeface="Lato Medium" panose="020F0502020204030203" pitchFamily="34" charset="0"/>
                <a:cs typeface="Lato Medium" panose="020F0502020204030203" pitchFamily="34" charset="0"/>
              </a:rPr>
              <a:t>„Zarządzanie zasobami wodnymi” </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w ramach poddziałania </a:t>
            </a:r>
            <a:r>
              <a:rPr lang="pl-PL" sz="2400" b="0" i="1" dirty="0">
                <a:solidFill>
                  <a:srgbClr val="34A8CF"/>
                </a:solidFill>
                <a:latin typeface="Lato Medium" panose="020F0502020204030203" pitchFamily="34" charset="0"/>
                <a:ea typeface="Lato Medium" panose="020F0502020204030203" pitchFamily="34" charset="0"/>
                <a:cs typeface="Lato Medium" panose="020F0502020204030203" pitchFamily="34" charset="0"/>
              </a:rPr>
              <a:t>„Wsparcie na inwestycje związane z rozwojem, modernizacją i dostosowywaniem rolnictwa i leśnictwa”</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objętego </a:t>
            </a:r>
            <a:r>
              <a:rPr lang="pl-PL" sz="2400" b="0" dirty="0">
                <a:solidFill>
                  <a:srgbClr val="34A8CF"/>
                </a:solidFill>
                <a:latin typeface="Lato Black" panose="020F0A02020204030203" pitchFamily="34" charset="-18"/>
                <a:ea typeface="Lato Medium" panose="020F0502020204030203" pitchFamily="34" charset="0"/>
                <a:cs typeface="Lato Medium" panose="020F0502020204030203" pitchFamily="34" charset="0"/>
              </a:rPr>
              <a:t>Programem Rozwoju Obszarów Wiejskich na lata 2014-2020</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którego Beneficjentem jest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Państwowe Gospodarstwo Wodne Wody Polskie</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wytypowanych zostało 194 inwestycji, które otrzymały pozytywną opinię organu opiniodawczo-doradczego wraz z liczbą punktów przyznaną podczas opiniowania w zakresie wpływu tych inwestycji na środowisko.</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Zgodnie z Rozporządzeniem Ministra Rolnictwa i Rozwoju Wsi z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dnia 14 września 2023 rok</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u w sprawie wysokości limitów środków dostępnych w poszczególnych województwach lub latach w ramach określonych działań lub podziałań Programu Rozwoju Obszarów Wiejskich na lata 2014-2020 – dla poddziałania </a:t>
            </a:r>
            <a:r>
              <a:rPr lang="pl-PL" sz="2400" b="0" i="1" dirty="0">
                <a:solidFill>
                  <a:srgbClr val="34A8CF"/>
                </a:solidFill>
                <a:latin typeface="Lato Medium" panose="020F0502020204030203" pitchFamily="34" charset="0"/>
                <a:ea typeface="Lato Medium" panose="020F0502020204030203" pitchFamily="34" charset="0"/>
                <a:cs typeface="Lato Medium" panose="020F0502020204030203" pitchFamily="34" charset="0"/>
              </a:rPr>
              <a:t>„Wsparcie na inwestycje związane z rozwojem, modernizacją i dostosowywaniem rolnictwa i leśnictwa”</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został przyznany limit środków dla PGW Wody Polskie na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kwotę 150 mln</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PGW Wody Polskie przy współpracy z Regionalnymi Zarządami Gospodarki Wodnej,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wytypowało 30 inwestycji </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możliwych do zrealizowania, których czas realizacji robót budowlanych oraz końcowego rozliczenia inwestycji, zgodnie z wytycznymi programu nie może przekroczyć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30 czerwca 2025 roku</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a:t>
            </a:r>
          </a:p>
          <a:p>
            <a:pPr marL="355600" marR="5080" indent="-342900" algn="l">
              <a:lnSpc>
                <a:spcPct val="122900"/>
              </a:lnSpc>
              <a:spcBef>
                <a:spcPts val="1200"/>
              </a:spcBef>
              <a:buFont typeface="Arial" panose="020B0604020202020204" pitchFamily="34" charset="0"/>
              <a:buChar char="•"/>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W dniu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10 listopada 2023 roku</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Urzędy Marszałkowskie ogłosiły zamknięcie naborów wniosków o przyznanie pomocy w ramach programu. Ostatecznie zostały złożone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24 wnioski </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na łączną, kwotę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152,7 mln PLN</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Obecnie trwa procedura weryfikacji złożonych wniosków przez Marszałków Województw, na dziś PGW Wody otrzymało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odmowę przyznania pomocy dla 3 inwestycji</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 na łączną kwotę 12,12 mln. Pozostałe </a:t>
            </a:r>
            <a:r>
              <a:rPr lang="pl-PL" sz="2400" b="0" dirty="0">
                <a:solidFill>
                  <a:srgbClr val="404041"/>
                </a:solidFill>
                <a:latin typeface="Lato Black" panose="020F0A02020204030203" pitchFamily="34" charset="-18"/>
                <a:ea typeface="Lato Medium" panose="020F0502020204030203" pitchFamily="34" charset="0"/>
                <a:cs typeface="Lato Medium" panose="020F0502020204030203" pitchFamily="34" charset="0"/>
              </a:rPr>
              <a:t>20 inwestycji </a:t>
            </a: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jest w toku postępowań. PGW Wody Polskie są w stałym kontakcie z Instytucjami </a:t>
            </a:r>
            <a:b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b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oceniającymi projekty.</a:t>
            </a:r>
            <a:endParaRPr lang="pl-PL" sz="1900" dirty="0">
              <a:latin typeface="Lato Light" panose="020F0302020204030203" pitchFamily="34" charset="-18"/>
              <a:cs typeface="Lato Light"/>
            </a:endParaRPr>
          </a:p>
        </p:txBody>
      </p:sp>
    </p:spTree>
    <p:extLst>
      <p:ext uri="{BB962C8B-B14F-4D97-AF65-F5344CB8AC3E}">
        <p14:creationId xmlns:p14="http://schemas.microsoft.com/office/powerpoint/2010/main" val="174301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43168"/>
            <a:ext cx="20079970" cy="0"/>
          </a:xfrm>
          <a:custGeom>
            <a:avLst/>
            <a:gdLst/>
            <a:ahLst/>
            <a:cxnLst/>
            <a:rect l="l" t="t" r="r" b="b"/>
            <a:pathLst>
              <a:path w="20079970">
                <a:moveTo>
                  <a:pt x="0" y="0"/>
                </a:moveTo>
                <a:lnTo>
                  <a:pt x="20079786" y="0"/>
                </a:lnTo>
              </a:path>
            </a:pathLst>
          </a:custGeom>
          <a:ln w="5235">
            <a:solidFill>
              <a:srgbClr val="34A8CF"/>
            </a:solidFill>
          </a:ln>
        </p:spPr>
        <p:txBody>
          <a:bodyPr wrap="square" lIns="0" tIns="0" rIns="0" bIns="0" rtlCol="0"/>
          <a:lstStyle/>
          <a:p>
            <a:endParaRPr/>
          </a:p>
        </p:txBody>
      </p:sp>
      <p:sp>
        <p:nvSpPr>
          <p:cNvPr id="3" name="object 3"/>
          <p:cNvSpPr txBox="1">
            <a:spLocks noGrp="1"/>
          </p:cNvSpPr>
          <p:nvPr>
            <p:ph type="title"/>
          </p:nvPr>
        </p:nvSpPr>
        <p:spPr>
          <a:xfrm>
            <a:off x="1082018" y="289359"/>
            <a:ext cx="14304032" cy="1660711"/>
          </a:xfrm>
          <a:prstGeom prst="rect">
            <a:avLst/>
          </a:prstGeom>
        </p:spPr>
        <p:txBody>
          <a:bodyPr vert="horz" wrap="square" lIns="0" tIns="13970" rIns="0" bIns="0" rtlCol="0">
            <a:spAutoFit/>
          </a:bodyPr>
          <a:lstStyle/>
          <a:p>
            <a:pPr marL="12700">
              <a:lnSpc>
                <a:spcPct val="100000"/>
              </a:lnSpc>
              <a:spcBef>
                <a:spcPts val="110"/>
              </a:spcBef>
            </a:pPr>
            <a:r>
              <a:rPr lang="pl-PL" sz="5350" spc="-100" dirty="0"/>
              <a:t>Zadania PGW Wody Polskie zgłoszone do realizacji w ramach PROW 2014-2020</a:t>
            </a:r>
            <a:endParaRPr sz="5350" dirty="0"/>
          </a:p>
        </p:txBody>
      </p:sp>
      <p:grpSp>
        <p:nvGrpSpPr>
          <p:cNvPr id="4" name="object 4"/>
          <p:cNvGrpSpPr/>
          <p:nvPr/>
        </p:nvGrpSpPr>
        <p:grpSpPr>
          <a:xfrm>
            <a:off x="16245760" y="748440"/>
            <a:ext cx="673735" cy="673735"/>
            <a:chOff x="16245760" y="748440"/>
            <a:chExt cx="673735" cy="673735"/>
          </a:xfrm>
        </p:grpSpPr>
        <p:sp>
          <p:nvSpPr>
            <p:cNvPr id="5" name="object 5"/>
            <p:cNvSpPr/>
            <p:nvPr/>
          </p:nvSpPr>
          <p:spPr>
            <a:xfrm>
              <a:off x="16245760" y="1119715"/>
              <a:ext cx="673735" cy="302260"/>
            </a:xfrm>
            <a:custGeom>
              <a:avLst/>
              <a:gdLst/>
              <a:ahLst/>
              <a:cxnLst/>
              <a:rect l="l" t="t" r="r" b="b"/>
              <a:pathLst>
                <a:path w="673734" h="302259">
                  <a:moveTo>
                    <a:pt x="0" y="0"/>
                  </a:moveTo>
                  <a:lnTo>
                    <a:pt x="0" y="131168"/>
                  </a:lnTo>
                  <a:lnTo>
                    <a:pt x="30035" y="147733"/>
                  </a:lnTo>
                  <a:lnTo>
                    <a:pt x="70027" y="169115"/>
                  </a:lnTo>
                  <a:lnTo>
                    <a:pt x="117484" y="193510"/>
                  </a:lnTo>
                  <a:lnTo>
                    <a:pt x="169914" y="219108"/>
                  </a:lnTo>
                  <a:lnTo>
                    <a:pt x="224826" y="244105"/>
                  </a:lnTo>
                  <a:lnTo>
                    <a:pt x="279728" y="266692"/>
                  </a:lnTo>
                  <a:lnTo>
                    <a:pt x="332127" y="285063"/>
                  </a:lnTo>
                  <a:lnTo>
                    <a:pt x="379533" y="297410"/>
                  </a:lnTo>
                  <a:lnTo>
                    <a:pt x="419453" y="301927"/>
                  </a:lnTo>
                  <a:lnTo>
                    <a:pt x="479518" y="295350"/>
                  </a:lnTo>
                  <a:lnTo>
                    <a:pt x="534321" y="278339"/>
                  </a:lnTo>
                  <a:lnTo>
                    <a:pt x="582478" y="254973"/>
                  </a:lnTo>
                  <a:lnTo>
                    <a:pt x="622603" y="229334"/>
                  </a:lnTo>
                  <a:lnTo>
                    <a:pt x="653310" y="205501"/>
                  </a:lnTo>
                  <a:lnTo>
                    <a:pt x="673215" y="187554"/>
                  </a:lnTo>
                  <a:lnTo>
                    <a:pt x="673215" y="49998"/>
                  </a:lnTo>
                  <a:lnTo>
                    <a:pt x="653260" y="68664"/>
                  </a:lnTo>
                  <a:lnTo>
                    <a:pt x="622447" y="93228"/>
                  </a:lnTo>
                  <a:lnTo>
                    <a:pt x="581899" y="119548"/>
                  </a:lnTo>
                  <a:lnTo>
                    <a:pt x="532738" y="143479"/>
                  </a:lnTo>
                  <a:lnTo>
                    <a:pt x="476086" y="160876"/>
                  </a:lnTo>
                  <a:lnTo>
                    <a:pt x="413065" y="167596"/>
                  </a:lnTo>
                  <a:lnTo>
                    <a:pt x="373776" y="163172"/>
                  </a:lnTo>
                  <a:lnTo>
                    <a:pt x="327127" y="151076"/>
                  </a:lnTo>
                  <a:lnTo>
                    <a:pt x="275565" y="133076"/>
                  </a:lnTo>
                  <a:lnTo>
                    <a:pt x="221535" y="110937"/>
                  </a:lnTo>
                  <a:lnTo>
                    <a:pt x="167485" y="86427"/>
                  </a:lnTo>
                  <a:lnTo>
                    <a:pt x="115861" y="61312"/>
                  </a:lnTo>
                  <a:lnTo>
                    <a:pt x="69107" y="37357"/>
                  </a:lnTo>
                  <a:lnTo>
                    <a:pt x="29672" y="16331"/>
                  </a:lnTo>
                  <a:lnTo>
                    <a:pt x="0" y="0"/>
                  </a:lnTo>
                  <a:close/>
                </a:path>
              </a:pathLst>
            </a:custGeom>
            <a:solidFill>
              <a:srgbClr val="1A688F"/>
            </a:solidFill>
          </p:spPr>
          <p:txBody>
            <a:bodyPr wrap="square" lIns="0" tIns="0" rIns="0" bIns="0" rtlCol="0"/>
            <a:lstStyle/>
            <a:p>
              <a:endParaRPr/>
            </a:p>
          </p:txBody>
        </p:sp>
        <p:sp>
          <p:nvSpPr>
            <p:cNvPr id="6" name="object 6"/>
            <p:cNvSpPr/>
            <p:nvPr/>
          </p:nvSpPr>
          <p:spPr>
            <a:xfrm>
              <a:off x="16245760" y="953938"/>
              <a:ext cx="673735" cy="203200"/>
            </a:xfrm>
            <a:custGeom>
              <a:avLst/>
              <a:gdLst/>
              <a:ahLst/>
              <a:cxnLst/>
              <a:rect l="l" t="t" r="r" b="b"/>
              <a:pathLst>
                <a:path w="673734" h="203200">
                  <a:moveTo>
                    <a:pt x="0" y="0"/>
                  </a:moveTo>
                  <a:lnTo>
                    <a:pt x="0" y="121043"/>
                  </a:lnTo>
                  <a:lnTo>
                    <a:pt x="22704" y="129334"/>
                  </a:lnTo>
                  <a:lnTo>
                    <a:pt x="88898" y="150829"/>
                  </a:lnTo>
                  <a:lnTo>
                    <a:pt x="130738" y="162589"/>
                  </a:lnTo>
                  <a:lnTo>
                    <a:pt x="177309" y="174059"/>
                  </a:lnTo>
                  <a:lnTo>
                    <a:pt x="227784" y="184518"/>
                  </a:lnTo>
                  <a:lnTo>
                    <a:pt x="281340" y="193242"/>
                  </a:lnTo>
                  <a:lnTo>
                    <a:pt x="337152" y="199510"/>
                  </a:lnTo>
                  <a:lnTo>
                    <a:pt x="394395" y="202598"/>
                  </a:lnTo>
                  <a:lnTo>
                    <a:pt x="452244" y="201784"/>
                  </a:lnTo>
                  <a:lnTo>
                    <a:pt x="509876" y="196345"/>
                  </a:lnTo>
                  <a:lnTo>
                    <a:pt x="566464" y="185558"/>
                  </a:lnTo>
                  <a:lnTo>
                    <a:pt x="621185" y="168702"/>
                  </a:lnTo>
                  <a:lnTo>
                    <a:pt x="673215" y="145053"/>
                  </a:lnTo>
                  <a:lnTo>
                    <a:pt x="673215" y="19392"/>
                  </a:lnTo>
                  <a:lnTo>
                    <a:pt x="617348" y="39935"/>
                  </a:lnTo>
                  <a:lnTo>
                    <a:pt x="559840" y="54631"/>
                  </a:lnTo>
                  <a:lnTo>
                    <a:pt x="501398" y="64098"/>
                  </a:lnTo>
                  <a:lnTo>
                    <a:pt x="442734" y="68953"/>
                  </a:lnTo>
                  <a:lnTo>
                    <a:pt x="384556" y="69817"/>
                  </a:lnTo>
                  <a:lnTo>
                    <a:pt x="327576" y="67306"/>
                  </a:lnTo>
                  <a:lnTo>
                    <a:pt x="272502" y="62041"/>
                  </a:lnTo>
                  <a:lnTo>
                    <a:pt x="220044" y="54639"/>
                  </a:lnTo>
                  <a:lnTo>
                    <a:pt x="170913" y="45719"/>
                  </a:lnTo>
                  <a:lnTo>
                    <a:pt x="125819" y="35900"/>
                  </a:lnTo>
                  <a:lnTo>
                    <a:pt x="85470" y="25799"/>
                  </a:lnTo>
                  <a:lnTo>
                    <a:pt x="21851" y="7231"/>
                  </a:lnTo>
                  <a:lnTo>
                    <a:pt x="0" y="0"/>
                  </a:lnTo>
                  <a:close/>
                </a:path>
              </a:pathLst>
            </a:custGeom>
            <a:solidFill>
              <a:srgbClr val="0080AF"/>
            </a:solidFill>
          </p:spPr>
          <p:txBody>
            <a:bodyPr wrap="square" lIns="0" tIns="0" rIns="0" bIns="0" rtlCol="0"/>
            <a:lstStyle/>
            <a:p>
              <a:endParaRPr/>
            </a:p>
          </p:txBody>
        </p:sp>
        <p:sp>
          <p:nvSpPr>
            <p:cNvPr id="7" name="object 7"/>
            <p:cNvSpPr/>
            <p:nvPr/>
          </p:nvSpPr>
          <p:spPr>
            <a:xfrm>
              <a:off x="16245760" y="748440"/>
              <a:ext cx="673735" cy="195580"/>
            </a:xfrm>
            <a:custGeom>
              <a:avLst/>
              <a:gdLst/>
              <a:ahLst/>
              <a:cxnLst/>
              <a:rect l="l" t="t" r="r" b="b"/>
              <a:pathLst>
                <a:path w="673734" h="195580">
                  <a:moveTo>
                    <a:pt x="389495" y="0"/>
                  </a:moveTo>
                  <a:lnTo>
                    <a:pt x="312233" y="4755"/>
                  </a:lnTo>
                  <a:lnTo>
                    <a:pt x="257757" y="9813"/>
                  </a:lnTo>
                  <a:lnTo>
                    <a:pt x="198486" y="15871"/>
                  </a:lnTo>
                  <a:lnTo>
                    <a:pt x="138747" y="22338"/>
                  </a:lnTo>
                  <a:lnTo>
                    <a:pt x="82869" y="28624"/>
                  </a:lnTo>
                  <a:lnTo>
                    <a:pt x="0" y="38292"/>
                  </a:lnTo>
                  <a:lnTo>
                    <a:pt x="0" y="158351"/>
                  </a:lnTo>
                  <a:lnTo>
                    <a:pt x="148569" y="144449"/>
                  </a:lnTo>
                  <a:lnTo>
                    <a:pt x="209591" y="139031"/>
                  </a:lnTo>
                  <a:lnTo>
                    <a:pt x="266443" y="134334"/>
                  </a:lnTo>
                  <a:lnTo>
                    <a:pt x="313170" y="131027"/>
                  </a:lnTo>
                  <a:lnTo>
                    <a:pt x="343821" y="129776"/>
                  </a:lnTo>
                  <a:lnTo>
                    <a:pt x="403859" y="165672"/>
                  </a:lnTo>
                  <a:lnTo>
                    <a:pt x="463992" y="186301"/>
                  </a:lnTo>
                  <a:lnTo>
                    <a:pt x="521566" y="194990"/>
                  </a:lnTo>
                  <a:lnTo>
                    <a:pt x="573930" y="195062"/>
                  </a:lnTo>
                  <a:lnTo>
                    <a:pt x="618428" y="189843"/>
                  </a:lnTo>
                  <a:lnTo>
                    <a:pt x="652407" y="182658"/>
                  </a:lnTo>
                  <a:lnTo>
                    <a:pt x="673215" y="176832"/>
                  </a:lnTo>
                  <a:lnTo>
                    <a:pt x="673215" y="59547"/>
                  </a:lnTo>
                  <a:lnTo>
                    <a:pt x="653982" y="64284"/>
                  </a:lnTo>
                  <a:lnTo>
                    <a:pt x="621401" y="69274"/>
                  </a:lnTo>
                  <a:lnTo>
                    <a:pt x="579222" y="71717"/>
                  </a:lnTo>
                  <a:lnTo>
                    <a:pt x="531192" y="68813"/>
                  </a:lnTo>
                  <a:lnTo>
                    <a:pt x="481062" y="57759"/>
                  </a:lnTo>
                  <a:lnTo>
                    <a:pt x="432580" y="35755"/>
                  </a:lnTo>
                  <a:lnTo>
                    <a:pt x="389495" y="0"/>
                  </a:lnTo>
                  <a:close/>
                </a:path>
              </a:pathLst>
            </a:custGeom>
            <a:solidFill>
              <a:srgbClr val="34A8C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7054884" y="814681"/>
            <a:ext cx="765164" cy="113323"/>
          </a:xfrm>
          <a:prstGeom prst="rect">
            <a:avLst/>
          </a:prstGeom>
        </p:spPr>
      </p:pic>
      <p:pic>
        <p:nvPicPr>
          <p:cNvPr id="9" name="object 9"/>
          <p:cNvPicPr/>
          <p:nvPr/>
        </p:nvPicPr>
        <p:blipFill>
          <a:blip r:embed="rId3" cstate="print"/>
          <a:stretch>
            <a:fillRect/>
          </a:stretch>
        </p:blipFill>
        <p:spPr>
          <a:xfrm>
            <a:off x="17041040" y="997702"/>
            <a:ext cx="1516417" cy="336303"/>
          </a:xfrm>
          <a:prstGeom prst="rect">
            <a:avLst/>
          </a:prstGeom>
        </p:spPr>
      </p:pic>
      <p:sp>
        <p:nvSpPr>
          <p:cNvPr id="10" name="object 10"/>
          <p:cNvSpPr txBox="1"/>
          <p:nvPr/>
        </p:nvSpPr>
        <p:spPr>
          <a:xfrm>
            <a:off x="1082018" y="3129199"/>
            <a:ext cx="8741432" cy="6144824"/>
          </a:xfrm>
          <a:prstGeom prst="rect">
            <a:avLst/>
          </a:prstGeom>
        </p:spPr>
        <p:txBody>
          <a:bodyPr vert="horz" wrap="square" lIns="0" tIns="12065" rIns="0" bIns="0" rtlCol="0">
            <a:spAutoFit/>
          </a:bodyPr>
          <a:lstStyle/>
          <a:p>
            <a:pPr marL="12700" marR="5080" algn="l">
              <a:lnSpc>
                <a:spcPct val="122900"/>
              </a:lnSpc>
              <a:spcBef>
                <a:spcPts val="1200"/>
              </a:spcBef>
            </a:pPr>
            <a:r>
              <a:rPr lang="pl-PL" sz="2400" b="0" dirty="0">
                <a:solidFill>
                  <a:srgbClr val="404041"/>
                </a:solidFill>
                <a:latin typeface="Lato Black" panose="020F0A02020204030203" pitchFamily="34" charset="-18"/>
                <a:cs typeface="Lato Light"/>
              </a:rPr>
              <a:t>Zabezpieczono część środków własnych dla tych inwestycji </a:t>
            </a:r>
            <a:br>
              <a:rPr lang="pl-PL" sz="2400" b="0" dirty="0">
                <a:solidFill>
                  <a:srgbClr val="404041"/>
                </a:solidFill>
                <a:latin typeface="Lato Black" panose="020F0A02020204030203" pitchFamily="34" charset="-18"/>
                <a:cs typeface="Lato Light"/>
              </a:rPr>
            </a:br>
            <a:r>
              <a:rPr lang="pl-PL" sz="2400" b="0" dirty="0">
                <a:solidFill>
                  <a:srgbClr val="404041"/>
                </a:solidFill>
                <a:latin typeface="Lato Light" panose="020F0302020204030203" pitchFamily="34" charset="-18"/>
                <a:cs typeface="Lato Light"/>
              </a:rPr>
              <a:t>z przeznaczeniem na dokumentację oraz uzyskanie niezbędnych decyzji administracyjnych. </a:t>
            </a:r>
          </a:p>
          <a:p>
            <a:pPr marL="12700" marR="5080" algn="l">
              <a:lnSpc>
                <a:spcPct val="122900"/>
              </a:lnSpc>
              <a:spcBef>
                <a:spcPts val="1200"/>
              </a:spcBef>
            </a:pPr>
            <a:endParaRPr lang="pl-PL" sz="1900" b="0" dirty="0">
              <a:solidFill>
                <a:srgbClr val="404041"/>
              </a:solidFill>
              <a:latin typeface="Lato Black" panose="020F0A02020204030203" pitchFamily="34" charset="-18"/>
              <a:cs typeface="Lato Light"/>
            </a:endParaRPr>
          </a:p>
          <a:p>
            <a:pPr marL="12700" marR="5080" algn="l">
              <a:lnSpc>
                <a:spcPct val="122900"/>
              </a:lnSpc>
              <a:spcBef>
                <a:spcPts val="1200"/>
              </a:spcBef>
            </a:pPr>
            <a:r>
              <a:rPr lang="pl-PL" sz="2800" b="0" spc="-10" dirty="0">
                <a:solidFill>
                  <a:srgbClr val="34A8CF"/>
                </a:solidFill>
                <a:latin typeface="Lato Black" panose="020F0A02020204030203" pitchFamily="34" charset="-18"/>
                <a:cs typeface="Lato Light"/>
              </a:rPr>
              <a:t>Pozostała część planowanych wydatków została zgłoszona w formularzu planistycznym PF-WPR </a:t>
            </a:r>
            <a:br>
              <a:rPr lang="pl-PL" sz="2800" b="0" spc="-10" dirty="0">
                <a:solidFill>
                  <a:srgbClr val="34A8CF"/>
                </a:solidFill>
                <a:latin typeface="Lato Black" panose="020F0A02020204030203" pitchFamily="34" charset="-18"/>
                <a:cs typeface="Lato Light"/>
              </a:rPr>
            </a:br>
            <a:r>
              <a:rPr lang="pl-PL" sz="2800" b="0" spc="-10" dirty="0">
                <a:solidFill>
                  <a:srgbClr val="34A8CF"/>
                </a:solidFill>
                <a:latin typeface="Lato Black" panose="020F0A02020204030203" pitchFamily="34" charset="-18"/>
                <a:cs typeface="Lato Light"/>
              </a:rPr>
              <a:t>w ramach środków europejskich oraz budżetu państwa na realizację zadań wspólnej polityki rolnej. </a:t>
            </a:r>
            <a:endParaRPr lang="pl-PL" sz="2800" spc="120" dirty="0">
              <a:solidFill>
                <a:srgbClr val="404041"/>
              </a:solidFill>
              <a:latin typeface="Lato Black" panose="020F0A02020204030203" pitchFamily="34" charset="-18"/>
              <a:cs typeface="Lato Light"/>
            </a:endParaRPr>
          </a:p>
          <a:p>
            <a:pPr marL="12700" marR="5080" algn="l">
              <a:lnSpc>
                <a:spcPct val="122900"/>
              </a:lnSpc>
              <a:spcBef>
                <a:spcPts val="1200"/>
              </a:spcBef>
            </a:pPr>
            <a:endParaRPr lang="pl-PL" sz="1900" b="0" dirty="0">
              <a:solidFill>
                <a:srgbClr val="404041"/>
              </a:solidFill>
              <a:latin typeface="Lato Medium" panose="020F0502020204030203" pitchFamily="34" charset="0"/>
              <a:ea typeface="Lato Medium" panose="020F0502020204030203" pitchFamily="34" charset="0"/>
              <a:cs typeface="Lato Medium" panose="020F0502020204030203" pitchFamily="34" charset="0"/>
            </a:endParaRPr>
          </a:p>
          <a:p>
            <a:pPr marL="12700" marR="5080" algn="l">
              <a:lnSpc>
                <a:spcPct val="122900"/>
              </a:lnSpc>
              <a:spcBef>
                <a:spcPts val="1200"/>
              </a:spcBef>
            </a:pPr>
            <a:r>
              <a:rPr lang="pl-PL" sz="2400" b="0" dirty="0">
                <a:solidFill>
                  <a:srgbClr val="404041"/>
                </a:solidFill>
                <a:latin typeface="Lato Light" panose="020F0302020204030203" pitchFamily="34" charset="-18"/>
                <a:ea typeface="Lato Medium" panose="020F0502020204030203" pitchFamily="34" charset="0"/>
                <a:cs typeface="Lato Medium" panose="020F0502020204030203" pitchFamily="34" charset="0"/>
              </a:rPr>
              <a:t>Po otrzymaniu dofinasowania dla części zadań planowane jest w roku 2024  rozpoczęcie robót budowlanych, natomiast pozostałe zadania są planowane do realizacji w roku 2025. </a:t>
            </a:r>
          </a:p>
        </p:txBody>
      </p:sp>
      <p:pic>
        <p:nvPicPr>
          <p:cNvPr id="11" name="Obraz 10">
            <a:extLst>
              <a:ext uri="{FF2B5EF4-FFF2-40B4-BE49-F238E27FC236}">
                <a16:creationId xmlns:a16="http://schemas.microsoft.com/office/drawing/2014/main" id="{BE81B5B0-6A6E-89F4-8044-C35B1BEEA246}"/>
              </a:ext>
            </a:extLst>
          </p:cNvPr>
          <p:cNvPicPr>
            <a:picLocks noChangeAspect="1"/>
          </p:cNvPicPr>
          <p:nvPr/>
        </p:nvPicPr>
        <p:blipFill rotWithShape="1">
          <a:blip r:embed="rId4"/>
          <a:srcRect l="14343" t="4005" r="17940" b="5825"/>
          <a:stretch/>
        </p:blipFill>
        <p:spPr>
          <a:xfrm>
            <a:off x="11804650" y="2566386"/>
            <a:ext cx="7601639" cy="7077972"/>
          </a:xfrm>
          <a:prstGeom prst="rect">
            <a:avLst/>
          </a:prstGeom>
        </p:spPr>
      </p:pic>
      <p:pic>
        <p:nvPicPr>
          <p:cNvPr id="12" name="Obraz 11">
            <a:extLst>
              <a:ext uri="{FF2B5EF4-FFF2-40B4-BE49-F238E27FC236}">
                <a16:creationId xmlns:a16="http://schemas.microsoft.com/office/drawing/2014/main" id="{83518274-5A3F-4A63-6C38-E5CA4E3B0DEA}"/>
              </a:ext>
            </a:extLst>
          </p:cNvPr>
          <p:cNvPicPr>
            <a:picLocks noChangeAspect="1"/>
          </p:cNvPicPr>
          <p:nvPr/>
        </p:nvPicPr>
        <p:blipFill rotWithShape="1">
          <a:blip r:embed="rId5"/>
          <a:srcRect l="8368" t="17816" r="47342" b="21241"/>
          <a:stretch/>
        </p:blipFill>
        <p:spPr>
          <a:xfrm>
            <a:off x="10585450" y="8772693"/>
            <a:ext cx="3888965" cy="1788508"/>
          </a:xfrm>
          <a:prstGeom prst="rect">
            <a:avLst/>
          </a:prstGeom>
        </p:spPr>
      </p:pic>
    </p:spTree>
    <p:extLst>
      <p:ext uri="{BB962C8B-B14F-4D97-AF65-F5344CB8AC3E}">
        <p14:creationId xmlns:p14="http://schemas.microsoft.com/office/powerpoint/2010/main" val="970616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TotalTime>
  <Words>2010</Words>
  <Application>Microsoft Office PowerPoint</Application>
  <PresentationFormat>Niestandardowy</PresentationFormat>
  <Paragraphs>201</Paragraphs>
  <Slides>15</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Calibri</vt:lpstr>
      <vt:lpstr>Lato</vt:lpstr>
      <vt:lpstr>Lato Black</vt:lpstr>
      <vt:lpstr>Lato Light</vt:lpstr>
      <vt:lpstr>Lato Medium</vt:lpstr>
      <vt:lpstr>Office Theme</vt:lpstr>
      <vt:lpstr>Kształtowanie zasobów wodnych  na terenach rolniczych  Mateusz Balcerowicz Zastępca Prezesa ds. Ochrony Przed Powodzią i Suszą</vt:lpstr>
      <vt:lpstr>Plan przeciwdziałania skutkom suszy (PPSS)</vt:lpstr>
      <vt:lpstr>Plan przeciwdziałania skutkom suszy (PPSS)</vt:lpstr>
      <vt:lpstr>Wdrażanie zapisów PPSS</vt:lpstr>
      <vt:lpstr>Wdrażanie zapisów PPSS</vt:lpstr>
      <vt:lpstr>Realizacja zadań wynikających z zPKZW</vt:lpstr>
      <vt:lpstr>Współpraca z jednostkami samorządu  terytorialnego</vt:lpstr>
      <vt:lpstr>Program Rozwoju Obszarów Wiejskich  na lata 2014-2020</vt:lpstr>
      <vt:lpstr>Zadania PGW Wody Polskie zgłoszone do realizacji w ramach PROW 2014-2020</vt:lpstr>
      <vt:lpstr>Prowadzenie ewidencji melioracji wodnych</vt:lpstr>
      <vt:lpstr>Inwentaryzacja urządzeń melioracji wodnych</vt:lpstr>
      <vt:lpstr>Inwentaryzacja urządzeń melioracji wodnych</vt:lpstr>
      <vt:lpstr>Prowadzenie ewidencji melioracji wodnych</vt:lpstr>
      <vt:lpstr>Nowe Plany utrzymania wód (PUW)</vt:lpstr>
      <vt:lpstr>Dziękuję za uwagę   Mateusz Balcerowicz Zastępca Prezesa ds. Ochrony Przed Powodzią i Suszą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 Prezentacja</dc:title>
  <dc:creator>Tomasz Domański (KZGW)</dc:creator>
  <cp:lastModifiedBy>Ryszard Kamiński</cp:lastModifiedBy>
  <cp:revision>6</cp:revision>
  <dcterms:created xsi:type="dcterms:W3CDTF">2022-05-04T12:32:59Z</dcterms:created>
  <dcterms:modified xsi:type="dcterms:W3CDTF">2024-03-13T15:05:30Z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2022-01-31T00:00:00Z</vt:filetime>
  </property>
  <property fmtid="{D5CDD505-2E9C-101B-9397-08002B2CF9AE}" pid="3" name="Creator">
    <vt:lpwstr>Adobe Illustrator 26.0 (Windows)</vt:lpwstr>
  </property>
  <property fmtid="{D5CDD505-2E9C-101B-9397-08002B2CF9AE}" pid="4" name="LastSaved">
    <vt:filetime>2022-05-04T00:00:00Z</vt:filetime>
  </property>
</Properties>
</file>