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4522" r:id="rId1"/>
  </p:sldMasterIdLst>
  <p:notesMasterIdLst>
    <p:notesMasterId r:id="rId23"/>
  </p:notesMasterIdLst>
  <p:sldIdLst>
    <p:sldId id="528" r:id="rId2"/>
    <p:sldId id="657" r:id="rId3"/>
    <p:sldId id="665" r:id="rId4"/>
    <p:sldId id="664" r:id="rId5"/>
    <p:sldId id="667" r:id="rId6"/>
    <p:sldId id="669" r:id="rId7"/>
    <p:sldId id="668" r:id="rId8"/>
    <p:sldId id="666" r:id="rId9"/>
    <p:sldId id="671" r:id="rId10"/>
    <p:sldId id="670" r:id="rId11"/>
    <p:sldId id="672" r:id="rId12"/>
    <p:sldId id="673" r:id="rId13"/>
    <p:sldId id="674" r:id="rId14"/>
    <p:sldId id="675" r:id="rId15"/>
    <p:sldId id="676" r:id="rId16"/>
    <p:sldId id="678" r:id="rId17"/>
    <p:sldId id="679" r:id="rId18"/>
    <p:sldId id="680" r:id="rId19"/>
    <p:sldId id="681" r:id="rId20"/>
    <p:sldId id="682" r:id="rId21"/>
    <p:sldId id="256" r:id="rId22"/>
  </p:sldIdLst>
  <p:sldSz cx="9144000" cy="6858000" type="screen4x3"/>
  <p:notesSz cx="6808788" cy="99409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94660"/>
  </p:normalViewPr>
  <p:slideViewPr>
    <p:cSldViewPr>
      <p:cViewPr varScale="1">
        <p:scale>
          <a:sx n="97" d="100"/>
          <a:sy n="97" d="100"/>
        </p:scale>
        <p:origin x="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1F65275-E90A-1A1D-D76B-281005532E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EA78FBB-C793-EFFD-A566-21845A5681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D6D1B2B-DCC3-4642-9658-1646062F498A}" type="datetimeFigureOut">
              <a:rPr lang="pl-PL"/>
              <a:pPr>
                <a:defRPr/>
              </a:pPr>
              <a:t>13.03.2024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67A6FD18-7DAF-7091-C770-C6F6E39FCA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6E45F9EF-4DD6-ACE2-D6BF-66A495FE2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FA8E0D-DA63-A75C-5E10-93F1A313AE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BC8DE3F-13C6-0A30-DB9B-88B9ED5E9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9320AE-B773-4B70-82BE-25381924DA8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BC1603D-EC14-3A72-9959-306B92DE87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F8FBC0-C2D6-46DF-9D54-BFE536BD6706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02DF3ED-8DA4-3448-4830-64FD331EB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383DF76-BECF-B895-0FF9-95C2BEF1F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131BA44-444C-6037-208E-4E7D0A9C4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236126-81F3-4EFB-9C5F-6407CC9BE8F3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7F286C3-4991-6B68-06E9-251705D0F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D6C01BF-1D6E-6664-D534-98741B96A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0095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131BA44-444C-6037-208E-4E7D0A9C4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236126-81F3-4EFB-9C5F-6407CC9BE8F3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7F286C3-4991-6B68-06E9-251705D0F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D6C01BF-1D6E-6664-D534-98741B96A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63697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6C0A0E5-2303-4B1B-CDB5-7FED9CEBA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8AA14-1B58-44F6-9B91-1F5DF2440AEB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1F9736F-1CD4-945F-9947-04F65980DF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56C41C6-AD37-CF89-486A-72ADBF21C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33763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E80E5-A11A-0878-72BF-130B694AA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9BF1E44-B086-BD6A-B856-99B6DE3BC8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8AA14-1B58-44F6-9B91-1F5DF2440AEB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52F1207-C93B-86C9-1180-90870C38C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CEE63D3-CE43-F37F-3C97-9D961E679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3776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68FCD-53C3-E257-ED6D-2B2D387E9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FF3C85C2-040C-C883-531D-07A55EFDA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8AA14-1B58-44F6-9B91-1F5DF2440AEB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52D310D-200E-653E-0836-2C97ACEE8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C273F9C-A003-44F8-7FD1-E68B306BC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5149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A84B8-86BD-C5F0-F8B7-21DE2878A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7099D24-203B-3966-C4A6-A03DE45D4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8AA14-1B58-44F6-9B91-1F5DF2440AEB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15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050F113-E20D-788C-796A-C792D47E13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E6D6E88-7940-40EE-B750-AB231B22F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8566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0F6DF-4D9B-FECD-DABF-1EE14A366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62C3616-DCC7-6B90-2164-84A6D489E0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8AA14-1B58-44F6-9B91-1F5DF2440AEB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16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ED375C1-8572-DDAC-F8B7-7660C8721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856F13E7-463C-457F-300B-06C0C56DA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6247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9D166-DF36-50DE-0D0C-D19AACE79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C085FD8D-B4AE-AF81-FD05-B190487A6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8AA14-1B58-44F6-9B91-1F5DF2440AEB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17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EE03F75-36B4-7F51-5B3C-EA1853FEF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AC96F81-B89B-4E4F-213D-4151F45D8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42819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603F5-4DA8-7792-A17F-130970619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8EBE3A0C-A12F-43BA-DE8F-731337614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8AA14-1B58-44F6-9B91-1F5DF2440AEB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82F293E-0DA2-9E4B-8096-2920FBC63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E1092FFE-5FD9-BC10-6220-0A11CFA9B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93912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C9673-46E3-EDF4-FB5D-828C0E782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D68A510-4DAA-86B5-37C4-CB487E998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8AA14-1B58-44F6-9B91-1F5DF2440AEB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19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8DCBAF6-5316-41B5-F58E-C6B5CDB59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A15264E-6416-027B-638A-DA10A55D9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66708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BC1603D-EC14-3A72-9959-306B92DE87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F8FBC0-C2D6-46DF-9D54-BFE536BD6706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02DF3ED-8DA4-3448-4830-64FD331EB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383DF76-BECF-B895-0FF9-95C2BEF1F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9A46A-EF14-C127-9246-30B2459D6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CAE8758-6070-2BF7-E376-7046AA555F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8AA14-1B58-44F6-9B91-1F5DF2440AEB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20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10A7899-7FEB-D130-1AD9-D96627B9C8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C0DB750-F015-3C96-8786-B40743A44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56936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131BA44-444C-6037-208E-4E7D0A9C4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236126-81F3-4EFB-9C5F-6407CC9BE8F3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7F286C3-4991-6B68-06E9-251705D0F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D6C01BF-1D6E-6664-D534-98741B96A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27569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131BA44-444C-6037-208E-4E7D0A9C4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236126-81F3-4EFB-9C5F-6407CC9BE8F3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7F286C3-4991-6B68-06E9-251705D0F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D6C01BF-1D6E-6664-D534-98741B96A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5054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131BA44-444C-6037-208E-4E7D0A9C4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236126-81F3-4EFB-9C5F-6407CC9BE8F3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7F286C3-4991-6B68-06E9-251705D0F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D6C01BF-1D6E-6664-D534-98741B96A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967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131BA44-444C-6037-208E-4E7D0A9C4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236126-81F3-4EFB-9C5F-6407CC9BE8F3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7F286C3-4991-6B68-06E9-251705D0F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D6C01BF-1D6E-6664-D534-98741B96A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3802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131BA44-444C-6037-208E-4E7D0A9C4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236126-81F3-4EFB-9C5F-6407CC9BE8F3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7F286C3-4991-6B68-06E9-251705D0F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D6C01BF-1D6E-6664-D534-98741B96A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5130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131BA44-444C-6037-208E-4E7D0A9C4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236126-81F3-4EFB-9C5F-6407CC9BE8F3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7F286C3-4991-6B68-06E9-251705D0F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D6C01BF-1D6E-6664-D534-98741B96A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4114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131BA44-444C-6037-208E-4E7D0A9C4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236126-81F3-4EFB-9C5F-6407CC9BE8F3}" type="slidenum">
              <a:rPr lang="pl-PL" altLang="pl-PL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pl-PL" altLang="pl-PL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7F286C3-4991-6B68-06E9-251705D0F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D6C01BF-1D6E-6664-D534-98741B96A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9697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F509AA-A41D-46C3-7E37-B4DE970A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40E063-514E-DB17-C3A3-6C22785C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7EFA85-C047-DA58-961B-E0237FDE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7888-CA4A-4BDC-B049-A5F2A3E4F7B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6748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970D0F-D9CA-2C0D-D455-DDA4FF6A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D9A8ED-9C1B-2A5F-7362-67459BDF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E2738B-51BA-549D-3D7A-58B3C3E3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8843-FA37-427F-9283-07FE39E852D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3397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05256E-5576-61B0-2685-67A9C545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94701F-B7A3-D455-6BE4-20839030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01E814-D8C0-7E3B-8674-10BFF39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E60A-C880-42AA-822A-E6A190778E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7676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36C096-230B-6FC8-6EF8-7E25432C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048F03-7744-6743-6E2F-FECFAA02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059D98-EE7D-8952-9BD2-1D022E52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42F0-0028-4F9C-88D9-4A3207035F5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836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FBCB29-0290-BC89-2284-14D6B1AE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E2BA92-E019-5D8A-1E35-3314F388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0F3F3F-239C-82F8-9B79-926CDB9A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B565-63C9-4117-B478-BE6B857596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62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DC2B37D0-FE18-4066-888F-C85B6DD66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830D2D33-3900-69A4-C5D0-48497BBF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1C342D1A-56F1-EA76-F289-2751272F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D54F-4877-4CCD-94EE-42C2CAFC7C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737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819FF5B3-324B-B310-AC79-2EFDF8B3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893190DF-5111-EE4F-A58B-10ADF51A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FFB9B83C-FE79-E303-281C-B56A3B3E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F6C6-2027-4AA2-B56D-E045717F3AA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3653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DBEB85C0-8B6E-2A22-33C8-8C726FA5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26978EA5-04F1-E3F5-D4E9-5B6A41B6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BF10E14F-F50F-BBE1-58AC-A49773B9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37484-F828-40A4-B5EB-EDA5EB34D0C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066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76D5BFD7-4755-14BF-2B58-A96937A1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C44A7EBC-CCAA-A383-EE80-F0BCCFBA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1A483115-5FF9-B58D-29A4-C50BAC57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DA54-600D-4284-B3CD-4187CA25AB3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441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0A98C6EA-21FC-6038-7AF4-E4F2FBD8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0054A65A-8EEE-6367-52E8-22EC3AFB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AE72B412-EB0E-B354-F78B-AC5F7C33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5187-39BB-441A-874E-D457E1EB37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676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32CC07F4-0C9E-60E8-34D8-52CDF087F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337964C1-DB02-6E6D-696A-D7772C81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4A71EEE0-F86F-DB2E-1946-4D71E1CA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EF7D2-F90D-41FC-9A91-FED53FD4A5E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304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6E5BF782-CCAA-1D10-0EAE-D7593C5BF7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3EA7620C-5E68-291F-6188-F4AD8490A4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DB82D5-FA94-A3F4-C5B3-45E55F6E0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D3ED01-0579-2F64-A21A-57CF08A54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D31505-F7D4-37D0-A1F9-222372F1F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C8A8F4-364F-4C26-852B-F9B02E5DBFE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numeru slajdu 5">
            <a:extLst>
              <a:ext uri="{FF2B5EF4-FFF2-40B4-BE49-F238E27FC236}">
                <a16:creationId xmlns:a16="http://schemas.microsoft.com/office/drawing/2014/main" id="{A7865B52-48C8-4F3A-3A64-8593416A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77ED2-F7AC-42D0-8E26-F02D9839170C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075" name="Picture 1030" descr="kpodr prezentacja początek">
            <a:extLst>
              <a:ext uri="{FF2B5EF4-FFF2-40B4-BE49-F238E27FC236}">
                <a16:creationId xmlns:a16="http://schemas.microsoft.com/office/drawing/2014/main" id="{5BEF881B-FD9B-A2CC-87A4-508F210E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5" t="74797"/>
          <a:stretch>
            <a:fillRect/>
          </a:stretch>
        </p:blipFill>
        <p:spPr bwMode="auto">
          <a:xfrm>
            <a:off x="858043" y="5546725"/>
            <a:ext cx="74279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30" descr="kpodr prezentacja początek">
            <a:extLst>
              <a:ext uri="{FF2B5EF4-FFF2-40B4-BE49-F238E27FC236}">
                <a16:creationId xmlns:a16="http://schemas.microsoft.com/office/drawing/2014/main" id="{2C908CD6-6734-D982-C4FF-4FEFA0CB6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5" b="37804"/>
          <a:stretch>
            <a:fillRect/>
          </a:stretch>
        </p:blipFill>
        <p:spPr bwMode="auto">
          <a:xfrm>
            <a:off x="611560" y="5325217"/>
            <a:ext cx="3300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Prostokąt 4">
            <a:extLst>
              <a:ext uri="{FF2B5EF4-FFF2-40B4-BE49-F238E27FC236}">
                <a16:creationId xmlns:a16="http://schemas.microsoft.com/office/drawing/2014/main" id="{6536769A-B11C-ABBD-1BF5-497C6A6DB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692" y="5121771"/>
            <a:ext cx="3106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Verdana" panose="020B0604030504040204" pitchFamily="34" charset="0"/>
              </a:rPr>
              <a:t>Zenon Lewandowski</a:t>
            </a:r>
          </a:p>
        </p:txBody>
      </p:sp>
      <p:pic>
        <p:nvPicPr>
          <p:cNvPr id="3078" name="Obraz 7" descr="C:\Users\Olek\AppData\Local\Microsoft\Windows\INetCache\Content.Outlook\MWOMTPYZ\logowanie.jpg">
            <a:extLst>
              <a:ext uri="{FF2B5EF4-FFF2-40B4-BE49-F238E27FC236}">
                <a16:creationId xmlns:a16="http://schemas.microsoft.com/office/drawing/2014/main" id="{591EBD7C-6C98-BD52-26BD-98649029E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47650"/>
            <a:ext cx="7346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2">
            <a:extLst>
              <a:ext uri="{FF2B5EF4-FFF2-40B4-BE49-F238E27FC236}">
                <a16:creationId xmlns:a16="http://schemas.microsoft.com/office/drawing/2014/main" id="{4CD2437C-DBFC-CE2C-4688-5A35CF60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92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latin typeface="Verdana" panose="020B0604030504040204" pitchFamily="34" charset="0"/>
            </a:endParaRPr>
          </a:p>
        </p:txBody>
      </p:sp>
      <p:sp>
        <p:nvSpPr>
          <p:cNvPr id="3080" name="pole tekstowe 6">
            <a:extLst>
              <a:ext uri="{FF2B5EF4-FFF2-40B4-BE49-F238E27FC236}">
                <a16:creationId xmlns:a16="http://schemas.microsoft.com/office/drawing/2014/main" id="{186FAC43-58A3-6809-D055-93B2AE289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289175"/>
            <a:ext cx="7785100" cy="169277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Verdana" panose="020B0604030504040204" pitchFamily="34" charset="0"/>
              </a:rPr>
              <a:t> </a:t>
            </a:r>
            <a:r>
              <a:rPr lang="pl-PL" altLang="pl-PL" sz="3600" b="1" dirty="0">
                <a:latin typeface="Verdana" panose="020B0604030504040204" pitchFamily="34" charset="0"/>
              </a:rPr>
              <a:t>Wsparcie działalności LPW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l-PL" altLang="pl-PL" sz="1800" b="1" dirty="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>
                <a:latin typeface="Verdana" panose="020B0604030504040204" pitchFamily="34" charset="0"/>
              </a:rPr>
              <a:t>Lokalne Partnerstwa Wodne w 2023 r.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potrzeby, wnioski i rekomendacje</a:t>
            </a:r>
            <a:endParaRPr lang="pl-PL" altLang="pl-PL" sz="24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>
            <a:extLst>
              <a:ext uri="{FF2B5EF4-FFF2-40B4-BE49-F238E27FC236}">
                <a16:creationId xmlns:a16="http://schemas.microsoft.com/office/drawing/2014/main" id="{AF0415EF-CC2F-EE1A-6842-8968291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AB2554-EF72-4545-A79A-DCC2C38891B7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3" name="Rectangle 12">
            <a:extLst>
              <a:ext uri="{FF2B5EF4-FFF2-40B4-BE49-F238E27FC236}">
                <a16:creationId xmlns:a16="http://schemas.microsoft.com/office/drawing/2014/main" id="{1436B550-D494-60CB-8DEF-DADD2FE3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92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latin typeface="Verdana" panose="020B0604030504040204" pitchFamily="34" charset="0"/>
            </a:endParaRPr>
          </a:p>
        </p:txBody>
      </p:sp>
      <p:sp>
        <p:nvSpPr>
          <p:cNvPr id="3080" name="pole tekstowe 6">
            <a:extLst>
              <a:ext uri="{FF2B5EF4-FFF2-40B4-BE49-F238E27FC236}">
                <a16:creationId xmlns:a16="http://schemas.microsoft.com/office/drawing/2014/main" id="{AD23F5CE-6271-D7C4-E151-76BEE7B2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3541"/>
            <a:ext cx="8572500" cy="8002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Verdana" panose="020B0604030504040204" pitchFamily="34" charset="0"/>
              </a:rPr>
              <a:t> </a:t>
            </a:r>
            <a:r>
              <a:rPr lang="pl-PL" altLang="pl-PL" sz="2400" b="1" dirty="0">
                <a:latin typeface="Verdana" panose="020B0604030504040204" pitchFamily="34" charset="0"/>
              </a:rPr>
              <a:t>Lokalne Partnerstwa Wodne Jesień 2023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sz="1800" b="1" dirty="0">
                <a:solidFill>
                  <a:srgbClr val="C00000"/>
                </a:solidFill>
                <a:latin typeface="Verdana" panose="020B0604030504040204" pitchFamily="34" charset="0"/>
              </a:rPr>
              <a:t>Podsumowanie spotkań w powiatach - na podstawie ankiet</a:t>
            </a:r>
            <a:endParaRPr lang="pl-PL" sz="1600" b="1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l-PL" altLang="pl-PL" sz="400" b="1" dirty="0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13D5EAE-2F0A-0A4A-36A4-B4C7C40F5A57}"/>
              </a:ext>
            </a:extLst>
          </p:cNvPr>
          <p:cNvSpPr txBox="1"/>
          <p:nvPr/>
        </p:nvSpPr>
        <p:spPr>
          <a:xfrm>
            <a:off x="179512" y="1052736"/>
            <a:ext cx="8697788" cy="5259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600"/>
              </a:spcAft>
            </a:pPr>
            <a:r>
              <a:rPr lang="pl-PL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Jakie inne potrzeby ma LPW:</a:t>
            </a:r>
            <a:endParaRPr lang="pl-PL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06000"/>
              </a:lnSpc>
              <a:buFont typeface="+mj-lt"/>
              <a:buAutoNum type="arabicPeriod"/>
            </a:pPr>
            <a:r>
              <a:rPr lang="pl-PL" sz="20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Wspólne działania LPW – tworzenie lobby </a:t>
            </a:r>
            <a:r>
              <a:rPr lang="pl-PL" sz="20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na szczeblu ogólnopolskim w celu rozwoju inicjatywy  LPW oraz ulokowanie LPW w systemie prawym.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6000"/>
              </a:lnSpc>
              <a:buFont typeface="+mj-lt"/>
              <a:buAutoNum type="arabicPeriod"/>
            </a:pPr>
            <a:r>
              <a:rPr lang="pl-PL" sz="2000" b="1" dirty="0">
                <a:solidFill>
                  <a:srgbClr val="0033CC"/>
                </a:solidFill>
                <a:ea typeface="Calibri" panose="020F0502020204030204" pitchFamily="34" charset="0"/>
              </a:rPr>
              <a:t>Przeciwdziałanie narastającemu problemowi braku kompetentnych kadr specjalistów w zakresie  melioracji </a:t>
            </a:r>
            <a:r>
              <a:rPr lang="pl-PL" sz="2000" b="1" dirty="0">
                <a:ea typeface="Calibri" panose="020F0502020204030204" pitchFamily="34" charset="0"/>
              </a:rPr>
              <a:t>(specjalista-meliorant staje  się zawodem zanikającym).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06000"/>
              </a:lnSpc>
              <a:buFont typeface="+mj-lt"/>
              <a:buAutoNum type="arabicPeriod"/>
            </a:pPr>
            <a:r>
              <a:rPr lang="pl-PL" sz="20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Tworzenie wspólnych projektów retencji na terenie powiatu </a:t>
            </a:r>
            <a:r>
              <a:rPr lang="pl-PL" sz="20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– kompleksowe ujęcie projektowanych działań na rzecz retencji z wykorzystaniem naturalnych warunków dla małej retencji i z uwzględnieniem możliwości pozyskiwania środków zewnętrznych na ten cel.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06000"/>
              </a:lnSpc>
              <a:buFont typeface="+mj-lt"/>
              <a:buAutoNum type="arabicPeriod"/>
            </a:pPr>
            <a:r>
              <a:rPr lang="pl-PL" sz="20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Wspieranie merytoryczne spotkań członków LPW</a:t>
            </a:r>
            <a:r>
              <a:rPr lang="pl-PL" sz="20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, planujących wspólne działania w ramach Partnerstwa.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Aft>
                <a:spcPts val="600"/>
              </a:spcAft>
            </a:pPr>
            <a:endParaRPr lang="pl-PL" sz="1600" b="1" kern="1200" dirty="0">
              <a:solidFill>
                <a:srgbClr val="0033CC"/>
              </a:solidFill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0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>
            <a:extLst>
              <a:ext uri="{FF2B5EF4-FFF2-40B4-BE49-F238E27FC236}">
                <a16:creationId xmlns:a16="http://schemas.microsoft.com/office/drawing/2014/main" id="{AF0415EF-CC2F-EE1A-6842-8968291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AB2554-EF72-4545-A79A-DCC2C38891B7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3" name="Rectangle 12">
            <a:extLst>
              <a:ext uri="{FF2B5EF4-FFF2-40B4-BE49-F238E27FC236}">
                <a16:creationId xmlns:a16="http://schemas.microsoft.com/office/drawing/2014/main" id="{1436B550-D494-60CB-8DEF-DADD2FE3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92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latin typeface="Verdana" panose="020B0604030504040204" pitchFamily="34" charset="0"/>
            </a:endParaRPr>
          </a:p>
        </p:txBody>
      </p:sp>
      <p:sp>
        <p:nvSpPr>
          <p:cNvPr id="3080" name="pole tekstowe 6">
            <a:extLst>
              <a:ext uri="{FF2B5EF4-FFF2-40B4-BE49-F238E27FC236}">
                <a16:creationId xmlns:a16="http://schemas.microsoft.com/office/drawing/2014/main" id="{AD23F5CE-6271-D7C4-E151-76BEE7B2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3541"/>
            <a:ext cx="8572500" cy="8002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Verdana" panose="020B0604030504040204" pitchFamily="34" charset="0"/>
              </a:rPr>
              <a:t> </a:t>
            </a:r>
            <a:r>
              <a:rPr lang="pl-PL" altLang="pl-PL" sz="2400" b="1" dirty="0">
                <a:latin typeface="Verdana" panose="020B0604030504040204" pitchFamily="34" charset="0"/>
              </a:rPr>
              <a:t>Lokalne Partnerstwa Wodne Jesień 2023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sz="1800" b="1" dirty="0">
                <a:latin typeface="Verdana" panose="020B0604030504040204" pitchFamily="34" charset="0"/>
              </a:rPr>
              <a:t>Podsumowanie spotkań w powiatach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l-PL" altLang="pl-PL" sz="400" b="1" dirty="0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13D5EAE-2F0A-0A4A-36A4-B4C7C40F5A57}"/>
              </a:ext>
            </a:extLst>
          </p:cNvPr>
          <p:cNvSpPr txBox="1"/>
          <p:nvPr/>
        </p:nvSpPr>
        <p:spPr>
          <a:xfrm>
            <a:off x="304800" y="836712"/>
            <a:ext cx="85725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Podsumowanie - rekomendacje: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Stworzenie </a:t>
            </a: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systemu przepływu informacji </a:t>
            </a:r>
            <a:r>
              <a:rPr lang="pl-PL" sz="24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dla/i poprzez liderów LPW w zakresie pozyskiwania dotacji dla SW i JST.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</a:rPr>
              <a:t>Przygotowanie i realizacja p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rojektów dla  województwa z partnerami instytucjonalnymi – promocja i edukacja – tematyka wodna i LPW.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Wspólne wojewódzkie </a:t>
            </a: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wydawnictwa promocyjne </a:t>
            </a:r>
            <a:r>
              <a:rPr lang="pl-PL" sz="24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mogą być narzędziem  wspierającym i integrującym środowisko aktywistów LPW.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Akcje </a:t>
            </a:r>
            <a:r>
              <a:rPr lang="pl-PL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promocyjno</a:t>
            </a: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edukacyjne w mediach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dot. wody i przy okazji informowanie o aktywności LPW.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Wdrożenie pakietu wsparcia dla Spółek Wodnych  (odrębny projekt) dotyczącego </a:t>
            </a: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tworzenia i reanimacji GSW </a:t>
            </a:r>
            <a:r>
              <a:rPr lang="pl-PL" sz="24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oraz doradztwa finansowo-dotacyjnego  dla spółek wodnych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</a:rPr>
              <a:t>Dla realizacji tych działań niezbędny jest </a:t>
            </a: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koordynator wojewódzki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</a:rPr>
              <a:t>utrzymujący bieżące relacje z LPW w powiatach.</a:t>
            </a:r>
          </a:p>
          <a:p>
            <a:pPr>
              <a:buNone/>
            </a:pP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buNone/>
            </a:pPr>
            <a:endParaRPr lang="pl-PL" altLang="pl-PL" sz="20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0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5">
            <a:extLst>
              <a:ext uri="{FF2B5EF4-FFF2-40B4-BE49-F238E27FC236}">
                <a16:creationId xmlns:a16="http://schemas.microsoft.com/office/drawing/2014/main" id="{AD1A7981-8E77-FD02-572E-35CC2B06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5D370-D357-4A23-B421-89DF42015614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B2DB6A9-885F-A38C-ADBD-200FC689FD65}"/>
              </a:ext>
            </a:extLst>
          </p:cNvPr>
          <p:cNvSpPr txBox="1"/>
          <p:nvPr/>
        </p:nvSpPr>
        <p:spPr>
          <a:xfrm>
            <a:off x="251520" y="956651"/>
            <a:ext cx="8712968" cy="4440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Uchwała nr 1/2024 Rady Partnerstw Wodnych  z dnia 14.03.2024 r.</a:t>
            </a:r>
          </a:p>
          <a:p>
            <a:pPr algn="ctr">
              <a:spcAft>
                <a:spcPts val="0"/>
              </a:spcAft>
            </a:pPr>
            <a:r>
              <a:rPr lang="pl-PL" sz="3600" b="1" i="1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„O przyszłości ruchu </a:t>
            </a:r>
          </a:p>
          <a:p>
            <a:pPr algn="ctr">
              <a:spcAft>
                <a:spcPts val="0"/>
              </a:spcAft>
            </a:pPr>
            <a:r>
              <a:rPr lang="pl-PL" sz="3600" b="1" i="1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Lokalnych Partnerstw Wodnych</a:t>
            </a:r>
          </a:p>
          <a:p>
            <a:pPr algn="ctr">
              <a:spcAft>
                <a:spcPts val="0"/>
              </a:spcAft>
            </a:pPr>
            <a:r>
              <a:rPr lang="pl-PL" sz="3600" b="1" i="1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w Województwie Kujawsko – Pomorskim”</a:t>
            </a:r>
          </a:p>
          <a:p>
            <a:pPr algn="ctr">
              <a:spcAft>
                <a:spcPts val="0"/>
              </a:spcAft>
            </a:pPr>
            <a:endParaRPr lang="pl-PL" sz="3600" b="1" i="1" kern="100" dirty="0">
              <a:solidFill>
                <a:srgbClr val="000000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pl-PL" sz="3600" b="1" i="1" kern="100" dirty="0">
              <a:solidFill>
                <a:srgbClr val="000000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3600" b="1" i="1" kern="1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(projekt)</a:t>
            </a:r>
            <a:endParaRPr lang="pl-PL" sz="3600" b="1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2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CAF328-0780-D2D6-9420-FBECF7011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5">
            <a:extLst>
              <a:ext uri="{FF2B5EF4-FFF2-40B4-BE49-F238E27FC236}">
                <a16:creationId xmlns:a16="http://schemas.microsoft.com/office/drawing/2014/main" id="{24003A39-6ED1-3058-B9B2-9935F323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5D370-D357-4A23-B421-89DF42015614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7AF9935-28AF-EC1B-074A-6D84BC131287}"/>
              </a:ext>
            </a:extLst>
          </p:cNvPr>
          <p:cNvSpPr txBox="1"/>
          <p:nvPr/>
        </p:nvSpPr>
        <p:spPr>
          <a:xfrm>
            <a:off x="481189" y="136525"/>
            <a:ext cx="8136904" cy="6790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Uchwała nr 1/2024 Rady Partnerstw Wodnych  z dnia 14.03.2024 r.</a:t>
            </a:r>
          </a:p>
          <a:p>
            <a:pPr algn="ctr">
              <a:spcAft>
                <a:spcPts val="0"/>
              </a:spcAft>
            </a:pPr>
            <a:r>
              <a:rPr lang="pl-PL" sz="2800" b="1" i="1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„O przyszłości ruchu Lokalnych Partnerstw Wodnych</a:t>
            </a:r>
          </a:p>
          <a:p>
            <a:pPr algn="ctr">
              <a:spcAft>
                <a:spcPts val="0"/>
              </a:spcAft>
            </a:pPr>
            <a:r>
              <a:rPr lang="pl-PL" sz="2800" b="1" i="1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w Województwie Kujawsko – Pomorskim”</a:t>
            </a:r>
            <a:endParaRPr lang="pl-PL" sz="2800" b="1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18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1.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Analizując działania na rzecz Lokalnych Partnerstw Wodnych (LPW) zrealizowanych pod patronatem Rady Partnerstw Wodnych przy Wojewodzie Kujawsko-Pomorskim jak i innych podobnych inicjatyw w różnych częściach Polski, </a:t>
            </a:r>
            <a:r>
              <a:rPr lang="pl-PL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można zidentyfikować </a:t>
            </a:r>
            <a:r>
              <a:rPr lang="pl-PL" sz="20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priorytety dla programu działania LPW</a:t>
            </a:r>
            <a:r>
              <a:rPr lang="pl-PL" sz="20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które posłużą kształtowaniu polityki w zakresie gospodarki wodnej oraz publicznych programów finansowania </a:t>
            </a:r>
            <a:r>
              <a:rPr lang="pl-PL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przewidzianych dla Województwa Kujawsko-Pomorskiego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&amp; 2.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Lokalne Partnerstwa Wodne należy animować </a:t>
            </a:r>
            <a:r>
              <a:rPr lang="pl-PL" sz="20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jako centra współpracy między różnymi sektorami, w tym publicznym, prywatnym i społecznym, w celu wspólnego diagnozowania i rozwiązywania problemów </a:t>
            </a:r>
            <a:r>
              <a:rPr lang="pl-PL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gospodarki wodnej i adaptacji do zmian klimatu.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Chodzi o przekształcanie interesariuszy w partnerów, którzy będą dzielić koszty, ryzyko i korzyści i będą realizować projekty nie tylko do lepszego zarządzania zasobami wodnymi na terenie województwa, ale również do zwiększenia odporności lokalnych społeczności na ekstremalne zjawiska pogodowe (</a:t>
            </a:r>
            <a:r>
              <a:rPr lang="pl-PL" sz="1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 dużo wody, za mało wody, jakość wody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oraz  wspierać i realizować wszelkie działania dla  zrównoważonego rozwoju rolnictwa i obszarów wiejskich.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6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27C18D-854B-B3C0-B575-BCA9CE5FA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5">
            <a:extLst>
              <a:ext uri="{FF2B5EF4-FFF2-40B4-BE49-F238E27FC236}">
                <a16:creationId xmlns:a16="http://schemas.microsoft.com/office/drawing/2014/main" id="{2EBC58B7-CC1C-F6D0-D3BF-F719FAD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5D370-D357-4A23-B421-89DF42015614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8A145D2-9740-C710-CDB4-FB72D81F8E3E}"/>
              </a:ext>
            </a:extLst>
          </p:cNvPr>
          <p:cNvSpPr txBox="1"/>
          <p:nvPr/>
        </p:nvSpPr>
        <p:spPr>
          <a:xfrm>
            <a:off x="481189" y="136525"/>
            <a:ext cx="8136904" cy="6737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Uchwała nr 1/2024 Rady Partnerstw Wodnych  z dnia 14.03.2024 r.</a:t>
            </a:r>
          </a:p>
          <a:p>
            <a:pPr algn="ctr">
              <a:spcAft>
                <a:spcPts val="0"/>
              </a:spcAft>
            </a:pPr>
            <a:r>
              <a:rPr lang="pl-PL" sz="2800" b="1" i="1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„O przyszłości ruchu Lokalnych Partnerstw Wodnych</a:t>
            </a:r>
          </a:p>
          <a:p>
            <a:pPr algn="ctr">
              <a:spcAft>
                <a:spcPts val="0"/>
              </a:spcAft>
            </a:pPr>
            <a:r>
              <a:rPr lang="pl-PL" sz="2800" b="1" i="1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w Województwie Kujawsko – Pomorskim”</a:t>
            </a:r>
            <a:endParaRPr lang="pl-PL" sz="2800" b="1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&amp; 3.</a:t>
            </a:r>
            <a:endParaRPr lang="pl-PL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Rada Partnerstw Wodnych przy Wojewodzie Kujawsko – Pomorskim na posiedzeniu w dniu 14.03.2024 r. w Ośrodku Doradztwa Rolniczego w Minikowie w oparciu o „</a:t>
            </a:r>
            <a:r>
              <a:rPr lang="pl-PL" sz="20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Sprawozdanie z działalności Rady Partnerstw Wodnych przy Wojewodzie Kujawsko – Pomorskim za okres 12.01.2022 – 14.03.2024 r.” (dwóch lat działalności) </a:t>
            </a:r>
            <a:r>
              <a:rPr lang="pl-PL" sz="2000" b="1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przyjmuje do realizacji następujące priorytety dla programu działania LPW na lata 2024 -2026:</a:t>
            </a:r>
            <a:endParaRPr lang="pl-PL" sz="2000" b="1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2771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sz="20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Wzmocnienie i rozwijanie sprawczości LPW jako partnerstwa wielosektorowe działające na szczeblu powiatowym.</a:t>
            </a:r>
            <a:endParaRPr lang="pl-PL" sz="2000" kern="100" dirty="0">
              <a:solidFill>
                <a:srgbClr val="0033C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2771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sz="20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Aktualizowanie i weryfikowanie powiatowych planów wodnych (PPW).</a:t>
            </a:r>
            <a:endParaRPr lang="pl-PL" sz="2000" kern="100" dirty="0">
              <a:solidFill>
                <a:srgbClr val="0033C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2771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sz="20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Rozwój infrastruktury wodnej z uwzględnieniem innowacyjnych rozwiązań.</a:t>
            </a:r>
            <a:endParaRPr lang="pl-PL" sz="2000" kern="100" dirty="0">
              <a:solidFill>
                <a:srgbClr val="0033C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2771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sz="20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Opracowywanie i zgłaszanie postulatów prawnych.</a:t>
            </a:r>
            <a:endParaRPr lang="pl-PL" sz="2000" kern="100" dirty="0">
              <a:solidFill>
                <a:srgbClr val="0033C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Opis priorytetów został zawarty Załączniku nr 1  do Uchwały</a:t>
            </a:r>
            <a:r>
              <a:rPr lang="pl-PL" sz="2000" b="1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9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15D8F-141C-FFDF-9CE8-8C05255A7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5">
            <a:extLst>
              <a:ext uri="{FF2B5EF4-FFF2-40B4-BE49-F238E27FC236}">
                <a16:creationId xmlns:a16="http://schemas.microsoft.com/office/drawing/2014/main" id="{E0C2B54F-3E94-E6EC-8D28-36F12BAD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5D370-D357-4A23-B421-89DF42015614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6B0D46D-81C7-FF72-D1FC-B30B9F80B4C7}"/>
              </a:ext>
            </a:extLst>
          </p:cNvPr>
          <p:cNvSpPr txBox="1"/>
          <p:nvPr/>
        </p:nvSpPr>
        <p:spPr>
          <a:xfrm>
            <a:off x="481189" y="136525"/>
            <a:ext cx="8136904" cy="657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Uchwała nr 1/2024 Rady Partnerstw Wodnych  z dnia 14.03.2024 r.</a:t>
            </a:r>
          </a:p>
          <a:p>
            <a:pPr algn="ctr">
              <a:spcAft>
                <a:spcPts val="0"/>
              </a:spcAft>
            </a:pPr>
            <a:r>
              <a:rPr lang="pl-PL" sz="2800" b="1" i="1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„O przyszłości ruchu Lokalnych Partnerstw Wodnych</a:t>
            </a:r>
          </a:p>
          <a:p>
            <a:pPr algn="ctr">
              <a:spcAft>
                <a:spcPts val="0"/>
              </a:spcAft>
            </a:pPr>
            <a:r>
              <a:rPr lang="pl-PL" sz="2800" b="1" i="1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w Województwie Kujawsko – Pomorskim”</a:t>
            </a:r>
            <a:endParaRPr lang="pl-PL" sz="2800" b="1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&amp; 4.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Zdaniem Rady </a:t>
            </a:r>
            <a:r>
              <a:rPr lang="pl-PL" sz="20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wskazanie priorytetów dla programu działania LPW może przyczynić się nie tylko do lepszego zarządzania zasobami wodnymi</a:t>
            </a:r>
            <a:r>
              <a:rPr lang="pl-PL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 również do zwiększenia odporności lokalnych społeczności na ekstremalne zjawiska pogodowe oraz do zrównoważonego rozwoju rolnictwa i obszarów wiejskich</a:t>
            </a:r>
            <a:r>
              <a:rPr lang="pl-PL" sz="1800" b="1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l-PL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Kolejnym krokiem powinno być opracowanie konkretnych projektów działań w ramach proponowanych priorytetów.</a:t>
            </a:r>
            <a:endParaRPr lang="pl-PL" sz="2000" b="1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&amp; 5.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Treść uchwały przekazujemy do rozpatrzenia zainteresowanym instytucjom i podmiotom działającym w ramach wielosektorowego partnerstwa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 interesariuszami takimi jak: Lokalne  Partnerstwa Wodne, samorządami szczebla gminnego, powiatowego, wojewódzkiego, jednostkami działającym na rzecz rolnictwa, w tym w szczególności ODR, OT ARiMR, KOWR, Izbami Rolniczymi, Gminnymi Spółkami Wodnymi, organizacjami społecznymi, sołectwami  oraz wszystkim partnerami zainteresowanymi racjonalną gospodarką wodną.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8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B314BD-2010-5575-53BC-7783F623B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5">
            <a:extLst>
              <a:ext uri="{FF2B5EF4-FFF2-40B4-BE49-F238E27FC236}">
                <a16:creationId xmlns:a16="http://schemas.microsoft.com/office/drawing/2014/main" id="{84D900A9-B1A3-0329-66C3-AC7714A8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5D370-D357-4A23-B421-89DF42015614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5A3E2E4-D812-2E4A-31E8-912F562199BC}"/>
              </a:ext>
            </a:extLst>
          </p:cNvPr>
          <p:cNvSpPr txBox="1"/>
          <p:nvPr/>
        </p:nvSpPr>
        <p:spPr>
          <a:xfrm>
            <a:off x="481189" y="136525"/>
            <a:ext cx="8136904" cy="7077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Uchwała nr 1/2024 Rady Partnerstw Wodnych  z dnia 14.03.2024 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Załącznik nr 1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Priorytety programu działania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dla lokalnych partnerstw wodnych (LPW) dla województwa kujawsko-pomorskiego na lata 2024-26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Wzmocnienie i rozwijanie sprawczości LPW jako partnerstwa wielosektorowe działające na szczeblu powiatowym.</a:t>
            </a:r>
            <a:endParaRPr lang="pl-PL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wyniku pracy zespołu animatorów zorganizowanego przez Kujawsko Pomorski Ośrodek Doradztwa Rolniczego w Minikowie przy wsparciu Centrum Doradztwa Rolniczego (CDR), zapoczątkowano i wspierano tworzenie licznych LPW jako </a:t>
            </a:r>
            <a:r>
              <a:rPr lang="pl-PL" sz="16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samoorganizujących</a:t>
            </a: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pl-PL" sz="16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samorządnych</a:t>
            </a: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przedsięwzięć na rzecz usprawnienia gospodarki wodnej. Należy dalej rozwijać sieć LPW na szczeblu województwa jako element zwiększenia ich sprawczości i zdolności w działaniu. Chodzi o wsparcie finansowe i organizacyjne w rozwijaniu ich roli w uspołecznianiu gospodarki wodnej na szczeblu lokalnym.  </a:t>
            </a:r>
            <a:r>
              <a:rPr lang="pl-PL" sz="2000" b="1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Ważne będzie </a:t>
            </a:r>
            <a:r>
              <a:rPr lang="pl-PL" sz="2000" b="1" u="sng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zapewnienie narzędzi, metod pracy oraz wymiany doświadczeń </a:t>
            </a:r>
            <a:r>
              <a:rPr lang="pl-PL" sz="2000" b="1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zakresie budowania partnerstwa pomiędzy LPW, w szczególności w zakresie </a:t>
            </a:r>
            <a:r>
              <a:rPr lang="pl-PL" sz="2000" b="1" u="sng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zdolności LPW do rekomendowania oraz opiniowania proponowanych inwestycji </a:t>
            </a:r>
            <a:r>
              <a:rPr lang="pl-PL" sz="2000" b="1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oraz propozycji zmian legislacyjnych oraz programowych.</a:t>
            </a:r>
            <a:r>
              <a:rPr lang="pl-PL" sz="2000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indent="22098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LPW powinny odegrać wiodącą rolę w intensyfikowaniu działań edukacyjnych i doradczych skierowanych do rolników oraz mieszkańców obszarów wiejskich, aby zwiększać świadomość na temat gospodarki wodnej, zmian klimatycznych i metod efektywnego gospodarowania zasobami wodnymi.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20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ADEDDE-9E4A-58D8-7CBE-5FC3E5F3B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5">
            <a:extLst>
              <a:ext uri="{FF2B5EF4-FFF2-40B4-BE49-F238E27FC236}">
                <a16:creationId xmlns:a16="http://schemas.microsoft.com/office/drawing/2014/main" id="{F149CCB3-907A-EBA7-39E2-7C8CE9EA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5D370-D357-4A23-B421-89DF42015614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240E690-C791-34C3-1C40-083058618B1B}"/>
              </a:ext>
            </a:extLst>
          </p:cNvPr>
          <p:cNvSpPr txBox="1"/>
          <p:nvPr/>
        </p:nvSpPr>
        <p:spPr>
          <a:xfrm>
            <a:off x="481188" y="136525"/>
            <a:ext cx="8411291" cy="600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Uchwała nr 1/2024 Rady Partnerstw Wodnych  z dnia 14.03.2024 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Załącznik nr 1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Priorytety programu działania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dla lokalnych partnerstw wodnych (LPW) dla województwa kujawsko-pomorskiego na lata 2024-26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Aktualizowanie i weryfikowanie powiatowych planów wodnych (PPW).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Powiatowe Plany Wodne zostały opracowane przez LPW w wszystkich powiatach na terenie województwa, w których wskazano priorytetowe inwestycje. Warsztaty szkoleniowe oraz spotkania z liderami i interesariuszami LPW było kluczowym działaniem edukacyjnym i budowania kompetencji i zdolności do współpracy partnerskiej. Społeczny proces opracowywania PPW przyczynił się do zwiększenia lokalnej świadomości i aktywności obywatelskiej w zarządzaniu zasobami wodnymi. </a:t>
            </a:r>
            <a:r>
              <a:rPr lang="pl-PL" sz="2000" b="1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PPW powinny być weryfikowane i aktualizowane do końca 2024 roku i stanowić podstawę dla </a:t>
            </a:r>
            <a:r>
              <a:rPr lang="pl-PL" sz="2000" b="1" u="sng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wypracowania zdolności monitorowania zmian zachodzących w gospodarce wodnej </a:t>
            </a:r>
            <a:r>
              <a:rPr lang="pl-PL" sz="2000" b="1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terenie LPW, m.  in. poprzez współpracę z PGW Wody Polskie, jednostkami naukowo-badawczymi oraz innymi partnerami. </a:t>
            </a:r>
            <a:endParaRPr lang="pl-PL" sz="2000" kern="100" dirty="0">
              <a:solidFill>
                <a:srgbClr val="0033C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ECDEDF-2102-E691-CF0F-761FD103B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5">
            <a:extLst>
              <a:ext uri="{FF2B5EF4-FFF2-40B4-BE49-F238E27FC236}">
                <a16:creationId xmlns:a16="http://schemas.microsoft.com/office/drawing/2014/main" id="{471CB2E3-5C68-012B-7F0E-08A6A50A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5D370-D357-4A23-B421-89DF42015614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B73C7EC-70BE-2B1D-23A8-E99F5DAB6ABA}"/>
              </a:ext>
            </a:extLst>
          </p:cNvPr>
          <p:cNvSpPr txBox="1"/>
          <p:nvPr/>
        </p:nvSpPr>
        <p:spPr>
          <a:xfrm>
            <a:off x="251520" y="136525"/>
            <a:ext cx="8366573" cy="665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Uchwała nr 1/2024 Rady Partnerstw Wodnych  z dnia 14.03.2024 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Załącznik nr 1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Priorytety programu działania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dla lokalnych partnerstw wodnych (LPW) dla województwa kujawsko-pomorskiego na lata 2024-26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</a:t>
            </a:r>
            <a:r>
              <a:rPr lang="pl-PL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Rozwój infrastruktury wodnej z uwzględnieniem innowacyjnych rozwiązań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Zgodnie z przyjętymi Powiatowymi Planami Wodnymi, </a:t>
            </a:r>
            <a:r>
              <a:rPr lang="pl-PL" sz="2000" b="1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priorytetem na 2024-26 powinno być </a:t>
            </a:r>
            <a:r>
              <a:rPr lang="pl-PL" sz="2000" b="1" u="sng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inwestowanie w nowoczesną infrastrukturę wodną</a:t>
            </a:r>
            <a:r>
              <a:rPr lang="pl-PL" sz="2000" b="1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które uwzględnia zarówno potrzeby rolnictwa, jak i ochrony przed skutkami nadmiaru jak i niedoboru czy jakości wody</a:t>
            </a:r>
            <a:r>
              <a:rPr lang="pl-PL" sz="1800" b="1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 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Szczególnie istotne będą tu innowacyjne systemy retencji i nawadniania. Punktem wyjścia dla programów inwestycyjnych ze środków publicznych powinny być priorytety zawarte w opracowanych Powiatowych Planach Wodnych. </a:t>
            </a:r>
          </a:p>
          <a:p>
            <a:pPr marL="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Każdą LPW należy traktować jako potencjalną Grupę Operacyjną na rzecz innowacji (EPI-AGRI), która będzie mogła pełnić rolę rozwojowo-wdrożeniową dla nowatorskich rozwiązań w zakresie usprawniania gospodarki wodnej oraz partnera dla PGW Wody Polskie.</a:t>
            </a:r>
            <a:r>
              <a:rPr lang="pl-PL" sz="20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l-PL" sz="1800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08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35AA4-E105-CAC6-451F-A8DC308D3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5">
            <a:extLst>
              <a:ext uri="{FF2B5EF4-FFF2-40B4-BE49-F238E27FC236}">
                <a16:creationId xmlns:a16="http://schemas.microsoft.com/office/drawing/2014/main" id="{BE1D1977-3AAE-A001-4DF7-C5430DEA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5D370-D357-4A23-B421-89DF42015614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103D702-6511-5662-7BAC-A66BF516C58F}"/>
              </a:ext>
            </a:extLst>
          </p:cNvPr>
          <p:cNvSpPr txBox="1"/>
          <p:nvPr/>
        </p:nvSpPr>
        <p:spPr>
          <a:xfrm>
            <a:off x="503548" y="161199"/>
            <a:ext cx="8136904" cy="634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Uchwała nr 1/2024 Rady Partnerstw Wodnych  z dnia 14.03.2024 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Załącznik nr 1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Priorytety programu działania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dla lokalnych partnerstw wodnych (LPW) dla województwa kujawsko-pomorskiego na lata 2024-26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Opracowywanie i zgłaszanie postulatów prawnych.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podstawie praktycznych doświadczeń oraz analizy uwarunkowań i możliwości na szczeblu LPW, sformułowano rekomendacje dotyczące prawnych, organizacyjnych i finansowych aspektów funkcjonowania spółek wodnych oraz innych podmiotów zaangażowanych w gospodarkę wodną. </a:t>
            </a:r>
            <a:r>
              <a:rPr lang="pl-PL" sz="2000" b="1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Zgłoszone wcześnie postulaty miały na celu nie tylko poprawę funkcjonowania samej infrastruktury melioracyjnej, ale także </a:t>
            </a:r>
            <a:r>
              <a:rPr lang="pl-PL" sz="2000" b="1" u="sng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zwiększenie skuteczności działań spółek wodnych </a:t>
            </a:r>
            <a:r>
              <a:rPr lang="pl-PL" sz="2000" b="1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obszarze gospodarki wodnej, co ma bezpośredni wpływ na bezpieczeństwo wodne i rolnicze regionów.</a:t>
            </a:r>
            <a:r>
              <a:rPr lang="pl-PL" sz="2000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 działalność powinna być kontynuowana</a:t>
            </a:r>
            <a:r>
              <a:rPr lang="pl-PL" sz="2000" kern="100" dirty="0">
                <a:solidFill>
                  <a:srgbClr val="0033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Opracowane, wnioski i propozycje zmian w przepisach powinny stać się priorytetem, aby ułatwić funkcjonowanie i finansowanie spółek wodnych oraz ułatwić realizację projektów związanych z retencją oraz gospodarką wodną.</a:t>
            </a: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1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numeru slajdu 5">
            <a:extLst>
              <a:ext uri="{FF2B5EF4-FFF2-40B4-BE49-F238E27FC236}">
                <a16:creationId xmlns:a16="http://schemas.microsoft.com/office/drawing/2014/main" id="{A7865B52-48C8-4F3A-3A64-8593416A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77ED2-F7AC-42D0-8E26-F02D9839170C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Rectangle 12">
            <a:extLst>
              <a:ext uri="{FF2B5EF4-FFF2-40B4-BE49-F238E27FC236}">
                <a16:creationId xmlns:a16="http://schemas.microsoft.com/office/drawing/2014/main" id="{4CD2437C-DBFC-CE2C-4688-5A35CF60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92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latin typeface="Verdana" panose="020B0604030504040204" pitchFamily="34" charset="0"/>
            </a:endParaRPr>
          </a:p>
        </p:txBody>
      </p:sp>
      <p:sp>
        <p:nvSpPr>
          <p:cNvPr id="3080" name="pole tekstowe 6">
            <a:extLst>
              <a:ext uri="{FF2B5EF4-FFF2-40B4-BE49-F238E27FC236}">
                <a16:creationId xmlns:a16="http://schemas.microsoft.com/office/drawing/2014/main" id="{186FAC43-58A3-6809-D055-93B2AE289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8928991" cy="60939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000" b="1" dirty="0">
                <a:latin typeface="Verdana" panose="020B0604030504040204" pitchFamily="34" charset="0"/>
              </a:rPr>
              <a:t>Lokalne Partnerstwa Wodne - Jesień 2023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l-PL" altLang="pl-PL" sz="2000" b="1" i="1" dirty="0">
                <a:solidFill>
                  <a:srgbClr val="C00000"/>
                </a:solidFill>
                <a:latin typeface="Verdana" panose="020B0604030504040204" pitchFamily="34" charset="0"/>
              </a:rPr>
              <a:t>Formuła spotkań – swobodna dyskusja – ankiety.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1800" b="1" dirty="0">
                <a:latin typeface="Verdana" panose="020B0604030504040204" pitchFamily="34" charset="0"/>
              </a:rPr>
              <a:t> </a:t>
            </a:r>
            <a:r>
              <a:rPr lang="pl-PL" sz="2000" b="1" i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Stan zorganizowania LPW i przygotowania PPW (wrzesień – listopad 2023) 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i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Tworzenie LPW w powiatach: 2 w 2020 r.,  10 w 2021,  7 w 2022 r.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i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Efekt: 17 formalnie zorganizowanych LPW z wybranymi liderami, przyjętymi regulaminami działania i wstępną wersją Powiatowego Planu na rzecz Wody (PPW).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2000" b="1" dirty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000" b="1" dirty="0">
                <a:solidFill>
                  <a:srgbClr val="0033CC"/>
                </a:solidFill>
                <a:latin typeface="+mn-lt"/>
              </a:rPr>
              <a:t>Cele spotkań na jesieni w 2023r.: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2000" b="1" dirty="0">
                <a:solidFill>
                  <a:srgbClr val="0033CC"/>
                </a:solidFill>
                <a:latin typeface="+mn-lt"/>
              </a:rPr>
              <a:t>Przekazanie informacji dot. wspierania LPW z poziomu kraju, postulaty dotyczące spółek wodnych, informacje o funduszach.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2000" b="1" dirty="0">
                <a:solidFill>
                  <a:srgbClr val="0033CC"/>
                </a:solidFill>
                <a:latin typeface="+mn-lt"/>
              </a:rPr>
              <a:t>Ocena stanu organizacyjnego LPW w konkretnym powiecie.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2000" b="1" dirty="0">
                <a:solidFill>
                  <a:srgbClr val="0033CC"/>
                </a:solidFill>
                <a:latin typeface="+mn-lt"/>
              </a:rPr>
              <a:t>Zebranie informacji nt. potrzeb w zakresie wsparcia LPW - promocyjne; organizacyjne; szkoleniowe; doradcze.</a:t>
            </a:r>
            <a:r>
              <a:rPr lang="pl-PL" sz="2000" b="1" i="1" kern="100" dirty="0">
                <a:solidFill>
                  <a:srgbClr val="0033C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000" b="1" i="1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i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Wnioski ogólne ze spotkań: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i="1" kern="100" dirty="0">
                <a:solidFill>
                  <a:srgbClr val="0033C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Duże zróżnicowanie organizacyjne LPW </a:t>
            </a:r>
            <a:r>
              <a:rPr lang="pl-PL" sz="2000" b="1" i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liczba członków, aktywność liderów, akceptacja w środowisku.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i="1" kern="100" dirty="0">
                <a:solidFill>
                  <a:srgbClr val="0033C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Różny stopień przygotowania Powiatowych Planów Wodnych (PPW).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7627C0-51E7-3A2F-A1DF-AC1AEF731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5">
            <a:extLst>
              <a:ext uri="{FF2B5EF4-FFF2-40B4-BE49-F238E27FC236}">
                <a16:creationId xmlns:a16="http://schemas.microsoft.com/office/drawing/2014/main" id="{0EC62CB6-9C29-854A-59D4-A9FBA887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95D370-D357-4A23-B421-89DF42015614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F39D80E-51E3-18EB-6527-4A3DF96C2146}"/>
              </a:ext>
            </a:extLst>
          </p:cNvPr>
          <p:cNvSpPr txBox="1"/>
          <p:nvPr/>
        </p:nvSpPr>
        <p:spPr>
          <a:xfrm>
            <a:off x="503548" y="161199"/>
            <a:ext cx="8460940" cy="6656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Uchwała nr 1/2024 Rady Partnerstw Wodnych  z dnia 14.03.2024 r.</a:t>
            </a:r>
          </a:p>
          <a:p>
            <a:pPr algn="ctr">
              <a:spcAft>
                <a:spcPts val="0"/>
              </a:spcAft>
            </a:pPr>
            <a:r>
              <a:rPr lang="pl-PL" sz="2800" b="1" i="1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„O przyszłości ruchu Lokalnych Partnerstw Wodnych</a:t>
            </a:r>
          </a:p>
          <a:p>
            <a:pPr algn="ctr">
              <a:spcAft>
                <a:spcPts val="0"/>
              </a:spcAft>
            </a:pPr>
            <a:r>
              <a:rPr lang="pl-PL" sz="2800" b="1" i="1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w Województwie Kujawsko – Pomorskim”</a:t>
            </a:r>
          </a:p>
          <a:p>
            <a:pPr algn="ctr">
              <a:spcAft>
                <a:spcPts val="0"/>
              </a:spcAft>
            </a:pPr>
            <a:r>
              <a:rPr lang="pl-PL" sz="2400" b="1" i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Dyskusja</a:t>
            </a:r>
          </a:p>
          <a:p>
            <a:pPr>
              <a:spcAft>
                <a:spcPts val="0"/>
              </a:spcAft>
            </a:pPr>
            <a:r>
              <a:rPr lang="pl-PL" sz="2400" b="1" i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Treść uchwały:</a:t>
            </a:r>
            <a:endParaRPr lang="pl-PL" sz="2400" b="1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b="1" i="1" kern="100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pl-PL" sz="2000" b="1" i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priorytety dla programu działania LPW</a:t>
            </a:r>
            <a:r>
              <a:rPr lang="pl-PL" sz="2000" b="1" i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które posłużą kształtowaniu polityki w zakresie gospodarki wodnej oraz publicznych programów finansowania…</a:t>
            </a:r>
            <a:endParaRPr lang="pl-PL" sz="1800" i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2000" b="1" i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 treść uchwały przekazujemy do rozpatrzenia zainteresowanym instytucjom i podmiotom działającym w ramach wielosektorowego partnerstwa</a:t>
            </a:r>
            <a:r>
              <a:rPr lang="pl-PL" sz="20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l-PL" sz="105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2400" b="1" i="1" kern="1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Treść załącznika - priorytety programu działania:</a:t>
            </a:r>
          </a:p>
          <a:p>
            <a:pPr marL="72771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b="1" i="1" kern="100" dirty="0">
                <a:solidFill>
                  <a:srgbClr val="00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Wzmocnienie i rozwijanie sprawczości LPW jako partnerstwa wielosektorowe działające na szczeblu powiatowym.</a:t>
            </a:r>
          </a:p>
          <a:p>
            <a:pPr marL="72771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b="1" i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Aktualizowanie i weryfikowanie powiatowych planów wodnych (PPW).</a:t>
            </a:r>
            <a:endParaRPr lang="pl-PL" i="1" kern="100" dirty="0">
              <a:solidFill>
                <a:srgbClr val="0033C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2771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b="1" i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Rozwój infrastruktury wodnej z uwzględnieniem innowacyjnych rozwiązań.</a:t>
            </a:r>
            <a:endParaRPr lang="pl-PL" i="1" kern="100" dirty="0">
              <a:solidFill>
                <a:srgbClr val="0033C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27710" indent="-457200" algn="just">
              <a:spcAft>
                <a:spcPts val="0"/>
              </a:spcAft>
              <a:buFont typeface="+mj-lt"/>
              <a:buAutoNum type="arabicPeriod"/>
            </a:pPr>
            <a:r>
              <a:rPr lang="pl-PL" b="1" i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Opracowywanie i zgłaszanie postulatów prawnych.</a:t>
            </a:r>
          </a:p>
          <a:p>
            <a:pPr marL="727710" indent="-457200" algn="just">
              <a:spcAft>
                <a:spcPts val="0"/>
              </a:spcAft>
              <a:buFont typeface="+mj-lt"/>
              <a:buAutoNum type="arabicPeriod"/>
            </a:pPr>
            <a:endParaRPr lang="pl-PL" sz="1600" b="1" kern="100" dirty="0">
              <a:solidFill>
                <a:srgbClr val="0033CC"/>
              </a:solidFill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70510">
              <a:spcAft>
                <a:spcPts val="0"/>
              </a:spcAft>
            </a:pPr>
            <a:r>
              <a:rPr lang="pl-PL" sz="2400" b="1" i="1" kern="1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Co dalej:</a:t>
            </a:r>
          </a:p>
          <a:p>
            <a:pPr marL="270510" algn="just">
              <a:spcAft>
                <a:spcPts val="0"/>
              </a:spcAft>
            </a:pPr>
            <a:r>
              <a:rPr lang="pl-PL" sz="2000" b="1" i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 kolejnym krokiem powinno być opracowanie konkretnych projektów działań w ramach proponowanych priorytetów…</a:t>
            </a:r>
            <a:endParaRPr lang="pl-PL" sz="2000" b="1" i="1" kern="100" dirty="0">
              <a:solidFill>
                <a:srgbClr val="0033C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55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43ED3EC2-A512-60CF-B6CF-F7FAC9E0D856}"/>
              </a:ext>
            </a:extLst>
          </p:cNvPr>
          <p:cNvSpPr txBox="1"/>
          <p:nvPr/>
        </p:nvSpPr>
        <p:spPr>
          <a:xfrm>
            <a:off x="378634" y="332656"/>
            <a:ext cx="144486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Zarys programu działań dla</a:t>
            </a:r>
          </a:p>
          <a:p>
            <a:pPr algn="ctr"/>
            <a:r>
              <a:rPr lang="pl-PL" sz="1200" b="1" dirty="0"/>
              <a:t>Lokalnych Partnerstw Wodnych (LPW) na terenie województwa kujawsko-pomorskiego</a:t>
            </a:r>
          </a:p>
          <a:p>
            <a:endParaRPr lang="pl-PL" dirty="0"/>
          </a:p>
          <a:p>
            <a:pPr algn="ctr"/>
            <a:endParaRPr lang="pl-PL" dirty="0"/>
          </a:p>
          <a:p>
            <a:pPr algn="ctr"/>
            <a:endParaRPr lang="pl-PL" sz="900" dirty="0"/>
          </a:p>
          <a:p>
            <a:pPr algn="ctr"/>
            <a:r>
              <a:rPr lang="pl-PL" sz="900" dirty="0"/>
              <a:t>Propozycję przygotowali Zenon Lewandowski i Rafał Serafin na prośbę przewodniczącego Rady ds. Lokalnych Partnerstw Wodnych przy Wojewodzie Kujawsko-Pomorskim na X Posiedzenie Rady ds. Lokalnych Partnerstw Wodnych w dniu 14.03.2024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1DFE88B-BE4F-8804-F7EB-14BF1C754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65025"/>
            <a:ext cx="6773457" cy="672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9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>
            <a:extLst>
              <a:ext uri="{FF2B5EF4-FFF2-40B4-BE49-F238E27FC236}">
                <a16:creationId xmlns:a16="http://schemas.microsoft.com/office/drawing/2014/main" id="{AF0415EF-CC2F-EE1A-6842-8968291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AB2554-EF72-4545-A79A-DCC2C38891B7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3" name="Rectangle 12">
            <a:extLst>
              <a:ext uri="{FF2B5EF4-FFF2-40B4-BE49-F238E27FC236}">
                <a16:creationId xmlns:a16="http://schemas.microsoft.com/office/drawing/2014/main" id="{1436B550-D494-60CB-8DEF-DADD2FE3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92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latin typeface="Verdana" panose="020B0604030504040204" pitchFamily="34" charset="0"/>
            </a:endParaRPr>
          </a:p>
        </p:txBody>
      </p:sp>
      <p:sp>
        <p:nvSpPr>
          <p:cNvPr id="3080" name="pole tekstowe 6">
            <a:extLst>
              <a:ext uri="{FF2B5EF4-FFF2-40B4-BE49-F238E27FC236}">
                <a16:creationId xmlns:a16="http://schemas.microsoft.com/office/drawing/2014/main" id="{AD23F5CE-6271-D7C4-E151-76BEE7B2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3541"/>
            <a:ext cx="8572500" cy="8002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Verdana" panose="020B0604030504040204" pitchFamily="34" charset="0"/>
              </a:rPr>
              <a:t> </a:t>
            </a:r>
            <a:r>
              <a:rPr lang="pl-PL" altLang="pl-PL" sz="2400" b="1" dirty="0">
                <a:latin typeface="Verdana" panose="020B0604030504040204" pitchFamily="34" charset="0"/>
              </a:rPr>
              <a:t>Lokalne Partnerstwa Wodne - Jesień 2023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sz="1800" b="1" dirty="0">
                <a:solidFill>
                  <a:srgbClr val="0033CC"/>
                </a:solidFill>
                <a:latin typeface="Verdana" panose="020B0604030504040204" pitchFamily="34" charset="0"/>
              </a:rPr>
              <a:t>Podsumowanie spotkań w powiatach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l-PL" altLang="pl-PL" sz="400" b="1" dirty="0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13D5EAE-2F0A-0A4A-36A4-B4C7C40F5A57}"/>
              </a:ext>
            </a:extLst>
          </p:cNvPr>
          <p:cNvSpPr txBox="1"/>
          <p:nvPr/>
        </p:nvSpPr>
        <p:spPr>
          <a:xfrm>
            <a:off x="423339" y="920750"/>
            <a:ext cx="81369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Wnioski dotyczące działalności LPW: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24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LPW żyją, pomimo upływu czasu i braku konkretnej oferty ze strony instytucji centralnych.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</a:rPr>
              <a:t>Wiele osób podziela pogląd o konieczności lokalnych, partnerskich działań - jednak czas na utrwalenie dotychczasowych osiągnięć mija.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24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LPW wymagają wsparcia  - istnieje potrzeba pokierowania ruchem środowiska aktywistów LPW.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Potrzebne są nowe pomysły i ramy działania, wsparcie merytoryczne dla liderów, informacje, materiały, szkolenie.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24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Potrzebne jest wsparcie eksperckie dla planowania systemów retencji w powiatach.</a:t>
            </a:r>
          </a:p>
        </p:txBody>
      </p:sp>
    </p:spTree>
    <p:extLst>
      <p:ext uri="{BB962C8B-B14F-4D97-AF65-F5344CB8AC3E}">
        <p14:creationId xmlns:p14="http://schemas.microsoft.com/office/powerpoint/2010/main" val="136063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>
            <a:extLst>
              <a:ext uri="{FF2B5EF4-FFF2-40B4-BE49-F238E27FC236}">
                <a16:creationId xmlns:a16="http://schemas.microsoft.com/office/drawing/2014/main" id="{AF0415EF-CC2F-EE1A-6842-8968291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AB2554-EF72-4545-A79A-DCC2C38891B7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3" name="Rectangle 12">
            <a:extLst>
              <a:ext uri="{FF2B5EF4-FFF2-40B4-BE49-F238E27FC236}">
                <a16:creationId xmlns:a16="http://schemas.microsoft.com/office/drawing/2014/main" id="{1436B550-D494-60CB-8DEF-DADD2FE3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92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latin typeface="Verdana" panose="020B0604030504040204" pitchFamily="34" charset="0"/>
            </a:endParaRPr>
          </a:p>
        </p:txBody>
      </p:sp>
      <p:sp>
        <p:nvSpPr>
          <p:cNvPr id="3080" name="pole tekstowe 6">
            <a:extLst>
              <a:ext uri="{FF2B5EF4-FFF2-40B4-BE49-F238E27FC236}">
                <a16:creationId xmlns:a16="http://schemas.microsoft.com/office/drawing/2014/main" id="{AD23F5CE-6271-D7C4-E151-76BEE7B2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54" y="72132"/>
            <a:ext cx="85725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Verdana" panose="020B0604030504040204" pitchFamily="34" charset="0"/>
              </a:rPr>
              <a:t> </a:t>
            </a:r>
            <a:r>
              <a:rPr lang="pl-PL" altLang="pl-PL" sz="2400" b="1" dirty="0">
                <a:latin typeface="Verdana" panose="020B0604030504040204" pitchFamily="34" charset="0"/>
              </a:rPr>
              <a:t>Lokalne Partnerstwa Wodne - Jesień 2023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sz="1800" b="1" dirty="0">
                <a:solidFill>
                  <a:srgbClr val="0033CC"/>
                </a:solidFill>
                <a:latin typeface="Verdana" panose="020B0604030504040204" pitchFamily="34" charset="0"/>
              </a:rPr>
              <a:t>Podsumowanie spotkań w powiatach -  na podstawie dyskusji</a:t>
            </a:r>
            <a:endParaRPr lang="pl-PL" altLang="pl-PL" sz="400" b="1" dirty="0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13D5EAE-2F0A-0A4A-36A4-B4C7C40F5A57}"/>
              </a:ext>
            </a:extLst>
          </p:cNvPr>
          <p:cNvSpPr txBox="1"/>
          <p:nvPr/>
        </p:nvSpPr>
        <p:spPr>
          <a:xfrm>
            <a:off x="54894" y="810796"/>
            <a:ext cx="9089106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Sukcesy w ocenie członków LPW, to przede wszystkim utrzymująca się wola wspólnego działania, pomimo braku wsparcia finansowego.</a:t>
            </a:r>
          </a:p>
          <a:p>
            <a:pPr algn="ctr"/>
            <a:r>
              <a:rPr lang="pl-PL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Główny problem to niejasność sytuacji</a:t>
            </a:r>
          </a:p>
          <a:p>
            <a:pPr algn="ctr"/>
            <a:r>
              <a:rPr lang="pl-PL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prawnej i finansowej LPW</a:t>
            </a:r>
            <a:r>
              <a:rPr lang="pl-PL" sz="32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Brak wsparcia finansowego dla działań LPW: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</a:rPr>
              <a:t>„nie ma możliwości aby aktywność LPW była finansowana przez poszczególnych członków LPW”, 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</a:rPr>
              <a:t>„osoby uczestniczące w pracach LPW, są obciążone swoją pracą i  nie mają możliwości podjęcia się dodatkowych obowiązków”.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100" b="1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Brak osobowości prawnej: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</a:rPr>
              <a:t>„brak osobowości prawnej nie pozwala na pozyskiwanie środków na działalność np. w obszarze promocji i edukacji”,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</a:rPr>
              <a:t>„brak osobowości prawnej LPW nie pozwala na uzyskanie autorytetu LPW w lokalnym środowisku”.</a:t>
            </a:r>
          </a:p>
        </p:txBody>
      </p:sp>
    </p:spTree>
    <p:extLst>
      <p:ext uri="{BB962C8B-B14F-4D97-AF65-F5344CB8AC3E}">
        <p14:creationId xmlns:p14="http://schemas.microsoft.com/office/powerpoint/2010/main" val="405266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>
            <a:extLst>
              <a:ext uri="{FF2B5EF4-FFF2-40B4-BE49-F238E27FC236}">
                <a16:creationId xmlns:a16="http://schemas.microsoft.com/office/drawing/2014/main" id="{AF0415EF-CC2F-EE1A-6842-8968291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AB2554-EF72-4545-A79A-DCC2C38891B7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3" name="Rectangle 12">
            <a:extLst>
              <a:ext uri="{FF2B5EF4-FFF2-40B4-BE49-F238E27FC236}">
                <a16:creationId xmlns:a16="http://schemas.microsoft.com/office/drawing/2014/main" id="{1436B550-D494-60CB-8DEF-DADD2FE3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92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latin typeface="Verdana" panose="020B0604030504040204" pitchFamily="34" charset="0"/>
            </a:endParaRPr>
          </a:p>
        </p:txBody>
      </p:sp>
      <p:sp>
        <p:nvSpPr>
          <p:cNvPr id="3080" name="pole tekstowe 6">
            <a:extLst>
              <a:ext uri="{FF2B5EF4-FFF2-40B4-BE49-F238E27FC236}">
                <a16:creationId xmlns:a16="http://schemas.microsoft.com/office/drawing/2014/main" id="{AD23F5CE-6271-D7C4-E151-76BEE7B2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3541"/>
            <a:ext cx="8572500" cy="8002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Verdana" panose="020B0604030504040204" pitchFamily="34" charset="0"/>
              </a:rPr>
              <a:t> </a:t>
            </a:r>
            <a:r>
              <a:rPr lang="pl-PL" altLang="pl-PL" sz="2400" b="1" dirty="0">
                <a:latin typeface="Verdana" panose="020B0604030504040204" pitchFamily="34" charset="0"/>
              </a:rPr>
              <a:t>Lokalne Partnerstwa Wodne Jesień 2023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sz="1800" b="1" dirty="0">
                <a:solidFill>
                  <a:srgbClr val="C00000"/>
                </a:solidFill>
                <a:latin typeface="Verdana" panose="020B0604030504040204" pitchFamily="34" charset="0"/>
              </a:rPr>
              <a:t>Podsumowanie spotkań w powiatach - na podstawie ankiet</a:t>
            </a:r>
            <a:endParaRPr lang="pl-PL" sz="1600" b="1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l-PL" altLang="pl-PL" sz="400" b="1" dirty="0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13D5EAE-2F0A-0A4A-36A4-B4C7C40F5A57}"/>
              </a:ext>
            </a:extLst>
          </p:cNvPr>
          <p:cNvSpPr txBox="1"/>
          <p:nvPr/>
        </p:nvSpPr>
        <p:spPr>
          <a:xfrm>
            <a:off x="133540" y="862128"/>
            <a:ext cx="8697788" cy="5995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Jakie potrzeby ma LPW w zakresie </a:t>
            </a: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ORGANIZOWANIA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swojej działalności: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500" b="1" dirty="0">
                <a:solidFill>
                  <a:srgbClr val="0033CC"/>
                </a:solidFill>
              </a:rPr>
              <a:t>Stworzenie możliwości organizacyjnych i finansowych do utworzenia  stanowiska dla osoby obsługującej LPW </a:t>
            </a:r>
            <a:r>
              <a:rPr lang="pl-PL" sz="1500" b="1" dirty="0"/>
              <a:t>w powiecie i wspierającej spółki wodne (główne zadania to informacja o funduszach, doradztwo dotacyjne, promocja tematyki wodnej).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500" b="1" dirty="0">
                <a:solidFill>
                  <a:srgbClr val="0033CC"/>
                </a:solidFill>
              </a:rPr>
              <a:t>Wsparcie doradcze w zakresie stworzenia racjonalnej strategii </a:t>
            </a:r>
            <a:r>
              <a:rPr lang="pl-PL" sz="1500" b="1" dirty="0"/>
              <a:t>dla poprawy stanu gospodarowania wodą w powiecie, uwzględniającej lokalne uwarunkowania.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500" b="1" dirty="0">
                <a:solidFill>
                  <a:srgbClr val="0033CC"/>
                </a:solidFill>
              </a:rPr>
              <a:t>Wzmocnienie podstaw prawnych funkcjonowania LPW</a:t>
            </a:r>
            <a:r>
              <a:rPr lang="pl-PL" sz="1500" b="1" dirty="0"/>
              <a:t>: możliwość występowania jako podmiot prawny wobec instytucji publicznych i mieszkańców, lepsze zorganizowanie członków – skonsolidowanie LPW.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500" b="1" dirty="0">
                <a:solidFill>
                  <a:srgbClr val="0033CC"/>
                </a:solidFill>
              </a:rPr>
              <a:t>Wypracowanie form aktywności właściwych dla LPW </a:t>
            </a:r>
            <a:r>
              <a:rPr lang="pl-PL" sz="1500" b="1" dirty="0"/>
              <a:t>– np. tematyka spotkań rady partnerstwa, system informowania członków (prawo, dotacje itp.), szkolenia dla członków LPW, praca nad strategią działania i planem wodnym.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500" b="1" dirty="0">
                <a:solidFill>
                  <a:srgbClr val="0033CC"/>
                </a:solidFill>
              </a:rPr>
              <a:t>Regularne spotkana partnerstwa, połączone z przekazywaniem informacji </a:t>
            </a:r>
            <a:r>
              <a:rPr lang="pl-PL" sz="1500" b="1" dirty="0"/>
              <a:t>nt. dostępności funduszy. Udział przedstawicieli LPW w zebraniach spółek wodnych.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500" b="1" dirty="0">
                <a:solidFill>
                  <a:srgbClr val="0033CC"/>
                </a:solidFill>
              </a:rPr>
              <a:t>Pomoc dla aktywnych LPW w wyznaczeniu i wdrożeniu jednego konkretnego działania lub inwestycji</a:t>
            </a:r>
            <a:r>
              <a:rPr lang="pl-PL" sz="1500" b="1" dirty="0"/>
              <a:t>, co pozwoli na osadzenie LPW w środowisku poprzez pokazanie jego sprawczości.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500" b="1" dirty="0">
                <a:solidFill>
                  <a:srgbClr val="0033CC"/>
                </a:solidFill>
              </a:rPr>
              <a:t>Wsparcie dla GSW w zakresie dokumentacji i współpracy z jednostkami administracji i agencjami.</a:t>
            </a:r>
          </a:p>
        </p:txBody>
      </p:sp>
    </p:spTree>
    <p:extLst>
      <p:ext uri="{BB962C8B-B14F-4D97-AF65-F5344CB8AC3E}">
        <p14:creationId xmlns:p14="http://schemas.microsoft.com/office/powerpoint/2010/main" val="138457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>
            <a:extLst>
              <a:ext uri="{FF2B5EF4-FFF2-40B4-BE49-F238E27FC236}">
                <a16:creationId xmlns:a16="http://schemas.microsoft.com/office/drawing/2014/main" id="{AF0415EF-CC2F-EE1A-6842-8968291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AB2554-EF72-4545-A79A-DCC2C38891B7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3" name="Rectangle 12">
            <a:extLst>
              <a:ext uri="{FF2B5EF4-FFF2-40B4-BE49-F238E27FC236}">
                <a16:creationId xmlns:a16="http://schemas.microsoft.com/office/drawing/2014/main" id="{1436B550-D494-60CB-8DEF-DADD2FE3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92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latin typeface="Verdana" panose="020B0604030504040204" pitchFamily="34" charset="0"/>
            </a:endParaRPr>
          </a:p>
        </p:txBody>
      </p:sp>
      <p:sp>
        <p:nvSpPr>
          <p:cNvPr id="3080" name="pole tekstowe 6">
            <a:extLst>
              <a:ext uri="{FF2B5EF4-FFF2-40B4-BE49-F238E27FC236}">
                <a16:creationId xmlns:a16="http://schemas.microsoft.com/office/drawing/2014/main" id="{AD23F5CE-6271-D7C4-E151-76BEE7B2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3541"/>
            <a:ext cx="8572500" cy="8002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Verdana" panose="020B0604030504040204" pitchFamily="34" charset="0"/>
              </a:rPr>
              <a:t> </a:t>
            </a:r>
            <a:r>
              <a:rPr lang="pl-PL" altLang="pl-PL" sz="2400" b="1" dirty="0">
                <a:latin typeface="Verdana" panose="020B0604030504040204" pitchFamily="34" charset="0"/>
              </a:rPr>
              <a:t>Lokalne Partnerstwa Wodne Jesień 2023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sz="1800" b="1" dirty="0">
                <a:solidFill>
                  <a:srgbClr val="C00000"/>
                </a:solidFill>
                <a:latin typeface="Verdana" panose="020B0604030504040204" pitchFamily="34" charset="0"/>
              </a:rPr>
              <a:t>Podsumowanie spotkań w powiatach - na podstawie ankiet</a:t>
            </a:r>
            <a:endParaRPr lang="pl-PL" sz="1600" b="1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l-PL" altLang="pl-PL" sz="400" b="1" dirty="0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13D5EAE-2F0A-0A4A-36A4-B4C7C40F5A57}"/>
              </a:ext>
            </a:extLst>
          </p:cNvPr>
          <p:cNvSpPr txBox="1"/>
          <p:nvPr/>
        </p:nvSpPr>
        <p:spPr>
          <a:xfrm>
            <a:off x="141412" y="840073"/>
            <a:ext cx="8697788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600"/>
              </a:spcAft>
            </a:pP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Jakie potrzeby ma LPW - </a:t>
            </a: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EKSPERCKIE I DORADCZE:</a:t>
            </a:r>
            <a:endParaRPr lang="pl-PL" sz="16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Aft>
                <a:spcPts val="6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Stworzenie listy ekspertów  na szczeblu wojewódzkim, które będą mogły merytorycznie wspierać  działania LPW w powiatach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(np. planowanie kierunków zmian w infrastrukturze wodnej, opiniowanie konkretnych projektów pod względem ich skutków dla rolnictwa i środowiska, tworzenie operatów). </a:t>
            </a: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Dostępność listy specjalistów  dla członków LPW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(hydrolodzy, geodeci itd.).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Aft>
                <a:spcPts val="6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Praktyczna pomoc doradcza w zakresie przygotowywania wniosków do funduszy zewnętrznych.</a:t>
            </a:r>
            <a:endParaRPr lang="pl-PL" sz="16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Aft>
                <a:spcPts val="6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Doradztwo w zakresie zasad budowania  i odtwarzania warunków dla naturalnej retencji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– przekazywanie praktycznych doświadczeń  z innych LPW i województw.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Aft>
                <a:spcPts val="6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Doradztwo w zakresie formalności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jakie są konieczne do uzyskania dla realizacji inwestycji ujętych w ramach planów LPW.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Aft>
                <a:spcPts val="6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Cykliczne spotkania z pracownikami PGW Wody Polskie – robocze kontakty.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Udział pracowników PGW WP na spotkaniach i w szkoleniach dla rolników.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Aft>
                <a:spcPts val="6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Wykorzystanie nowoczesnych technologii w działalności LPW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i jego członków.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Aft>
                <a:spcPts val="6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Przedstawienie wizji systemu retencji z perspektywy całego kraju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, tak aby można było dalej planować lokalnie. Potrzebny jest </a:t>
            </a:r>
            <a:r>
              <a:rPr lang="pl-PL" sz="1600" b="1" i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Centralny Program Gospodarowania Wodą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- wskazania dla działań lokalnych.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Aft>
                <a:spcPts val="600"/>
              </a:spcAft>
            </a:pPr>
            <a:endParaRPr lang="pl-PL" sz="1600" b="1" kern="1200" dirty="0">
              <a:solidFill>
                <a:srgbClr val="0033CC"/>
              </a:solidFill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3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>
            <a:extLst>
              <a:ext uri="{FF2B5EF4-FFF2-40B4-BE49-F238E27FC236}">
                <a16:creationId xmlns:a16="http://schemas.microsoft.com/office/drawing/2014/main" id="{AF0415EF-CC2F-EE1A-6842-8968291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AB2554-EF72-4545-A79A-DCC2C38891B7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3" name="Rectangle 12">
            <a:extLst>
              <a:ext uri="{FF2B5EF4-FFF2-40B4-BE49-F238E27FC236}">
                <a16:creationId xmlns:a16="http://schemas.microsoft.com/office/drawing/2014/main" id="{1436B550-D494-60CB-8DEF-DADD2FE3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92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latin typeface="Verdana" panose="020B0604030504040204" pitchFamily="34" charset="0"/>
            </a:endParaRPr>
          </a:p>
        </p:txBody>
      </p:sp>
      <p:sp>
        <p:nvSpPr>
          <p:cNvPr id="3080" name="pole tekstowe 6">
            <a:extLst>
              <a:ext uri="{FF2B5EF4-FFF2-40B4-BE49-F238E27FC236}">
                <a16:creationId xmlns:a16="http://schemas.microsoft.com/office/drawing/2014/main" id="{AD23F5CE-6271-D7C4-E151-76BEE7B2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3541"/>
            <a:ext cx="8572500" cy="8002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Verdana" panose="020B0604030504040204" pitchFamily="34" charset="0"/>
              </a:rPr>
              <a:t> </a:t>
            </a:r>
            <a:r>
              <a:rPr lang="pl-PL" altLang="pl-PL" sz="2400" b="1" dirty="0">
                <a:latin typeface="Verdana" panose="020B0604030504040204" pitchFamily="34" charset="0"/>
              </a:rPr>
              <a:t>Lokalne Partnerstwa Wodne Jesień 2023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sz="1800" b="1" dirty="0">
                <a:solidFill>
                  <a:srgbClr val="C00000"/>
                </a:solidFill>
                <a:latin typeface="Verdana" panose="020B0604030504040204" pitchFamily="34" charset="0"/>
              </a:rPr>
              <a:t>Podsumowanie spotkań w powiatach - na podstawie ankiet</a:t>
            </a:r>
            <a:endParaRPr lang="pl-PL" sz="1600" b="1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l-PL" altLang="pl-PL" sz="400" b="1" dirty="0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13D5EAE-2F0A-0A4A-36A4-B4C7C40F5A57}"/>
              </a:ext>
            </a:extLst>
          </p:cNvPr>
          <p:cNvSpPr txBox="1"/>
          <p:nvPr/>
        </p:nvSpPr>
        <p:spPr>
          <a:xfrm>
            <a:off x="141412" y="840073"/>
            <a:ext cx="8697788" cy="604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600"/>
              </a:spcAft>
            </a:pP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Jakie potrzeby ma LPW w zakresie </a:t>
            </a: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SZKOLEŃ:</a:t>
            </a:r>
          </a:p>
          <a:p>
            <a:pPr marL="342900" lvl="0" indent="-342900" algn="just" eaLnBrk="0" fontAlgn="base" hangingPunct="0">
              <a:spcAft>
                <a:spcPts val="6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Oferta szkoleń  - pakiety szkoleniowe dla określonych grup społecznych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(rolników mieszkańców, przedsiębiorców) z dotyczące zasad racjonalnej gospodarki wodą. Udział ekspertów w zakresie </a:t>
            </a: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melioracji w spotkaniach z rolnikami.</a:t>
            </a:r>
            <a:endParaRPr lang="pl-PL" sz="16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Aft>
                <a:spcPts val="6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Wprowadzenie do programów szkolnych tematyki wodnej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– od szkół podstawowych do średnich - w szczególności do szkół o profilu rolniczym.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Aft>
                <a:spcPts val="6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Szkolenia dotyczące pozyskiwania  wsparcia finansowego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na działania w zakresie rozwoju infrastruktury wodnej w szczególności tworzenia warunków dla małe retencji.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Aft>
                <a:spcPts val="6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Szkolenia wyjazdowe – wyjazdy studyjne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, których celem jest zapoznanie się z realnie działającymi w praktyce  instalacjami służącymi racjonalizacji zarządzania zasobami wody.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Aft>
                <a:spcPts val="6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Wymiana doświadczeń pomiędzy LPW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– zapoznanie się z nowymi inicjatywami i projektami kreowanymi przez najbardziej aktywne LPW; wymiana poglądów i doświadczeń.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Aft>
                <a:spcPts val="6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Organizacja szkoleń w zakresie przepisów Prawa wodnego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w kontekście możliwości realizacji projektów zgłaszanych do Powiatowego Planu Wodnego.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Aft>
                <a:spcPts val="6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Szkolenia on-line oraz biblioteka informacji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na stronie KPODR Minikowo.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1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>
            <a:extLst>
              <a:ext uri="{FF2B5EF4-FFF2-40B4-BE49-F238E27FC236}">
                <a16:creationId xmlns:a16="http://schemas.microsoft.com/office/drawing/2014/main" id="{AF0415EF-CC2F-EE1A-6842-8968291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AB2554-EF72-4545-A79A-DCC2C38891B7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3" name="Rectangle 12">
            <a:extLst>
              <a:ext uri="{FF2B5EF4-FFF2-40B4-BE49-F238E27FC236}">
                <a16:creationId xmlns:a16="http://schemas.microsoft.com/office/drawing/2014/main" id="{1436B550-D494-60CB-8DEF-DADD2FE3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92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latin typeface="Verdana" panose="020B0604030504040204" pitchFamily="34" charset="0"/>
            </a:endParaRPr>
          </a:p>
        </p:txBody>
      </p:sp>
      <p:sp>
        <p:nvSpPr>
          <p:cNvPr id="3080" name="pole tekstowe 6">
            <a:extLst>
              <a:ext uri="{FF2B5EF4-FFF2-40B4-BE49-F238E27FC236}">
                <a16:creationId xmlns:a16="http://schemas.microsoft.com/office/drawing/2014/main" id="{AD23F5CE-6271-D7C4-E151-76BEE7B2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3541"/>
            <a:ext cx="8572500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Verdana" panose="020B0604030504040204" pitchFamily="34" charset="0"/>
              </a:rPr>
              <a:t> </a:t>
            </a:r>
            <a:r>
              <a:rPr lang="pl-PL" altLang="pl-PL" sz="2400" b="1" dirty="0">
                <a:latin typeface="Verdana" panose="020B0604030504040204" pitchFamily="34" charset="0"/>
              </a:rPr>
              <a:t>Lokalne Partnerstwa Wodne Jesień 2023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sz="1800" b="1" dirty="0">
                <a:solidFill>
                  <a:srgbClr val="C00000"/>
                </a:solidFill>
                <a:latin typeface="Verdana" panose="020B0604030504040204" pitchFamily="34" charset="0"/>
              </a:rPr>
              <a:t>Podsumowanie spotkań w powiatach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sz="1800" b="1" dirty="0">
                <a:solidFill>
                  <a:srgbClr val="C00000"/>
                </a:solidFill>
                <a:latin typeface="Verdana" panose="020B0604030504040204" pitchFamily="34" charset="0"/>
              </a:rPr>
              <a:t>-  potrzeby LPW - na podstawie ankiet</a:t>
            </a:r>
            <a:endParaRPr lang="pl-PL" sz="1600" b="1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l-PL" altLang="pl-PL" sz="400" b="1" dirty="0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13D5EAE-2F0A-0A4A-36A4-B4C7C40F5A57}"/>
              </a:ext>
            </a:extLst>
          </p:cNvPr>
          <p:cNvSpPr txBox="1"/>
          <p:nvPr/>
        </p:nvSpPr>
        <p:spPr>
          <a:xfrm>
            <a:off x="266700" y="1149350"/>
            <a:ext cx="8697788" cy="5545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Jakie potrzeby ma LPW w zakresie </a:t>
            </a: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PROMOCJI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 eaLnBrk="0" fontAlgn="base" hangingPunct="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Wydanie materiałów promocyjnych o LPW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(np. folder o celach, zadaniach i sposobach działania LPW, broszury nt. retencji itp.) do dystrybucji poprzez LPW na swoim terenie.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Pakiety materiałów i treści merytorycznych nt. racjonalnej gospodarki wodą i roli LPW,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do wykorzystania przez LPW - w szkołach, na festynach, dożynkach, zebraniach wiejskich itp. (ulotki, </a:t>
            </a:r>
            <a:r>
              <a:rPr lang="pl-PL" sz="1600" b="1" kern="1200" dirty="0" err="1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rollupy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, namioty, gadżety).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Skoordynowane akcje promocyjne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w szkołach, na sesjach samorządów, zebraniach sołeckich itp.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Skoordynowana promocja tematyki wodnej i LPW w mediach społecznościowych, stała obecność w  mediach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. Aktualizowana strona KPODR Minikowo z bieżącymi informacjami nt. dostępności funduszy i działań dotyczących gospodarki wodą i aktywności LPW.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6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Ukierunkowana promocja znaczenia spółek wodnych i prowadzonej przez nie działalności wśród rolników i innych  właścicieli gruntów </a:t>
            </a:r>
            <a:r>
              <a:rPr lang="pl-PL" sz="16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i urządzeń melioracyjnych (np. ulotki, foldery informacyjne skierowane do konkretnego odbiorcy np. rolników, mieszkańców osiedli mieszkaniowych na obszarach wiejskich itd.).  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>
            <a:extLst>
              <a:ext uri="{FF2B5EF4-FFF2-40B4-BE49-F238E27FC236}">
                <a16:creationId xmlns:a16="http://schemas.microsoft.com/office/drawing/2014/main" id="{AF0415EF-CC2F-EE1A-6842-8968291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AB2554-EF72-4545-A79A-DCC2C38891B7}" type="slidenum">
              <a:rPr lang="pl-PL" altLang="pl-PL" sz="14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3" name="Rectangle 12">
            <a:extLst>
              <a:ext uri="{FF2B5EF4-FFF2-40B4-BE49-F238E27FC236}">
                <a16:creationId xmlns:a16="http://schemas.microsoft.com/office/drawing/2014/main" id="{1436B550-D494-60CB-8DEF-DADD2FE3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692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latin typeface="Verdana" panose="020B0604030504040204" pitchFamily="34" charset="0"/>
            </a:endParaRPr>
          </a:p>
        </p:txBody>
      </p:sp>
      <p:sp>
        <p:nvSpPr>
          <p:cNvPr id="3080" name="pole tekstowe 6">
            <a:extLst>
              <a:ext uri="{FF2B5EF4-FFF2-40B4-BE49-F238E27FC236}">
                <a16:creationId xmlns:a16="http://schemas.microsoft.com/office/drawing/2014/main" id="{AD23F5CE-6271-D7C4-E151-76BEE7B2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3541"/>
            <a:ext cx="8572500" cy="8002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Verdana" panose="020B0604030504040204" pitchFamily="34" charset="0"/>
              </a:rPr>
              <a:t> </a:t>
            </a:r>
            <a:r>
              <a:rPr lang="pl-PL" altLang="pl-PL" sz="2400" b="1" dirty="0">
                <a:latin typeface="Verdana" panose="020B0604030504040204" pitchFamily="34" charset="0"/>
              </a:rPr>
              <a:t>Lokalne Partnerstwa Wodne Jesień 2023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sz="1800" b="1" dirty="0">
                <a:solidFill>
                  <a:srgbClr val="C00000"/>
                </a:solidFill>
                <a:latin typeface="Verdana" panose="020B0604030504040204" pitchFamily="34" charset="0"/>
              </a:rPr>
              <a:t>Podsumowanie spotkań w powiatach - na podstawie ankiet</a:t>
            </a:r>
            <a:endParaRPr lang="pl-PL" sz="1600" b="1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l-PL" altLang="pl-PL" sz="400" b="1" dirty="0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13D5EAE-2F0A-0A4A-36A4-B4C7C40F5A57}"/>
              </a:ext>
            </a:extLst>
          </p:cNvPr>
          <p:cNvSpPr txBox="1"/>
          <p:nvPr/>
        </p:nvSpPr>
        <p:spPr>
          <a:xfrm>
            <a:off x="179512" y="891212"/>
            <a:ext cx="8784976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600"/>
              </a:spcAft>
            </a:pPr>
            <a:r>
              <a:rPr lang="pl-PL" sz="1600" b="1" kern="12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Projekty, które  powinny być zrealizowane ze szczebla wojewódzkiego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1500" b="1" dirty="0">
                <a:solidFill>
                  <a:srgbClr val="0033CC"/>
                </a:solidFill>
              </a:rPr>
              <a:t>Wspólne dla wszystkich LPW ulotki promocyjne wydawane na szczeblu województwa, spoty promocyjne LPW w telewizji regionalnej.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1500" b="1" dirty="0">
                <a:solidFill>
                  <a:srgbClr val="0033CC"/>
                </a:solidFill>
                <a:ea typeface="Calibri" panose="020F0502020204030204" pitchFamily="34" charset="0"/>
              </a:rPr>
              <a:t>Stworzenie docelowego modelu działania LPW, w którym w każdym partnerstwie powinny być osoby pracujące na nowym stanowisku ds. LPW, które będą odpowiedzialne za animowanie i organizowanie działalności Partnerstwa.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1500" b="1" dirty="0">
                <a:ea typeface="Calibri" panose="020F0502020204030204" pitchFamily="34" charset="0"/>
              </a:rPr>
              <a:t>Szeroka promocji dotycząca dostępnych programów i funduszy na finansowanie  małej retencji.</a:t>
            </a:r>
            <a:endParaRPr lang="pl-PL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1500" b="1" dirty="0">
                <a:solidFill>
                  <a:srgbClr val="0033CC"/>
                </a:solidFill>
                <a:ea typeface="Calibri" panose="020F0502020204030204" pitchFamily="34" charset="0"/>
              </a:rPr>
              <a:t>Cykl szkoleń dotyczących zmian w ustawie o zagospodarowaniu przestrzennym,  w celu uwzględnienia w planach terenów zalewowych </a:t>
            </a:r>
            <a:r>
              <a:rPr lang="pl-PL" sz="1500" b="1" dirty="0">
                <a:ea typeface="Calibri" panose="020F0502020204030204" pitchFamily="34" charset="0"/>
              </a:rPr>
              <a:t>i podmokłych z przeznaczeniem dla celów retencji (priorytetem powinny być działania dotyczące tworzenia tzw. małej retencji z wykorzystaniem naturalnych, zwykle suchych cieków oraz oczek wodnych</a:t>
            </a:r>
            <a:r>
              <a:rPr lang="pl-PL" sz="1500" dirty="0">
                <a:ea typeface="Calibri" panose="020F0502020204030204" pitchFamily="34" charset="0"/>
              </a:rPr>
              <a:t>; </a:t>
            </a:r>
            <a:r>
              <a:rPr lang="pl-PL" sz="1500" b="1" dirty="0">
                <a:ea typeface="Calibri" panose="020F0502020204030204" pitchFamily="34" charset="0"/>
              </a:rPr>
              <a:t>mała retencja na istniejących ciekach oraz naturalna retencja na obszarach leśnych).</a:t>
            </a:r>
            <a:endParaRPr lang="pl-PL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1500" b="1" dirty="0">
                <a:solidFill>
                  <a:srgbClr val="0033CC"/>
                </a:solidFill>
                <a:ea typeface="Calibri" panose="020F0502020204030204" pitchFamily="34" charset="0"/>
              </a:rPr>
              <a:t>Wpływanie na kształt regulacji prawnych na szczeblu wojewódzkim </a:t>
            </a:r>
            <a:r>
              <a:rPr lang="pl-PL" sz="1500" b="1" dirty="0">
                <a:ea typeface="Calibri" panose="020F0502020204030204" pitchFamily="34" charset="0"/>
              </a:rPr>
              <a:t>(np. procedury dotacyjne Urzędu Wojewódzkiego i Samorządu Województwa).</a:t>
            </a:r>
            <a:endParaRPr lang="pl-PL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1500" b="1" dirty="0">
                <a:solidFill>
                  <a:srgbClr val="0033CC"/>
                </a:solidFill>
                <a:ea typeface="Calibri" panose="020F0502020204030204" pitchFamily="34" charset="0"/>
              </a:rPr>
              <a:t>Podjęcie działań dla zwiększenia skali nawadniania upraw z wód powierzchniowych </a:t>
            </a:r>
            <a:r>
              <a:rPr lang="pl-PL" sz="1500" b="1" dirty="0">
                <a:ea typeface="Calibri" panose="020F0502020204030204" pitchFamily="34" charset="0"/>
              </a:rPr>
              <a:t>(opadowych), dla ograniczenia wykorzystania wód podziemnych.</a:t>
            </a:r>
            <a:endParaRPr lang="pl-PL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ts val="600"/>
              </a:spcAft>
              <a:buFont typeface="+mj-lt"/>
              <a:buAutoNum type="arabicPeriod"/>
            </a:pPr>
            <a:r>
              <a:rPr lang="pl-PL" sz="1500" b="1" kern="1200" dirty="0">
                <a:solidFill>
                  <a:srgbClr val="0033C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Opracowanie projektu procedury wyboru inwestycji priorytetowych </a:t>
            </a:r>
            <a:r>
              <a:rPr lang="pl-PL" sz="1500" b="1" kern="12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zgodnie z kryteriami dotyczącymi działania KPO 3.3.1. </a:t>
            </a:r>
            <a:endParaRPr lang="pl-PL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174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73356</TotalTime>
  <Words>2882</Words>
  <Application>Microsoft Office PowerPoint</Application>
  <PresentationFormat>Pokaz na ekranie (4:3)</PresentationFormat>
  <Paragraphs>221</Paragraphs>
  <Slides>21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Times New Roman</vt:lpstr>
      <vt:lpstr>Verdana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Zenon Lewandowski</dc:creator>
  <cp:lastModifiedBy>Zenon Lewandowski</cp:lastModifiedBy>
  <cp:revision>494</cp:revision>
  <cp:lastPrinted>2023-09-25T07:04:18Z</cp:lastPrinted>
  <dcterms:created xsi:type="dcterms:W3CDTF">2014-05-16T01:38:35Z</dcterms:created>
  <dcterms:modified xsi:type="dcterms:W3CDTF">2024-03-13T20:08:13Z</dcterms:modified>
</cp:coreProperties>
</file>